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358" r:id="rId3"/>
    <p:sldId id="359" r:id="rId4"/>
    <p:sldId id="360" r:id="rId5"/>
    <p:sldId id="361" r:id="rId6"/>
    <p:sldId id="363" r:id="rId7"/>
    <p:sldId id="357" r:id="rId8"/>
    <p:sldId id="362" r:id="rId9"/>
    <p:sldId id="257" r:id="rId10"/>
    <p:sldId id="258" r:id="rId11"/>
    <p:sldId id="260" r:id="rId12"/>
    <p:sldId id="261" r:id="rId13"/>
    <p:sldId id="263" r:id="rId14"/>
    <p:sldId id="348" r:id="rId15"/>
    <p:sldId id="266" r:id="rId16"/>
    <p:sldId id="267" r:id="rId17"/>
    <p:sldId id="268" r:id="rId18"/>
    <p:sldId id="269" r:id="rId19"/>
    <p:sldId id="271" r:id="rId20"/>
    <p:sldId id="270" r:id="rId21"/>
    <p:sldId id="272" r:id="rId22"/>
    <p:sldId id="283" r:id="rId23"/>
    <p:sldId id="273" r:id="rId24"/>
    <p:sldId id="274" r:id="rId25"/>
    <p:sldId id="275" r:id="rId26"/>
    <p:sldId id="276" r:id="rId27"/>
    <p:sldId id="277" r:id="rId28"/>
    <p:sldId id="278" r:id="rId29"/>
    <p:sldId id="279" r:id="rId30"/>
    <p:sldId id="280" r:id="rId31"/>
    <p:sldId id="281" r:id="rId32"/>
    <p:sldId id="282" r:id="rId33"/>
    <p:sldId id="285" r:id="rId34"/>
    <p:sldId id="286" r:id="rId35"/>
    <p:sldId id="319" r:id="rId36"/>
    <p:sldId id="291" r:id="rId37"/>
    <p:sldId id="353" r:id="rId38"/>
    <p:sldId id="349" r:id="rId39"/>
    <p:sldId id="350" r:id="rId40"/>
    <p:sldId id="351" r:id="rId41"/>
    <p:sldId id="352" r:id="rId42"/>
    <p:sldId id="354" r:id="rId43"/>
    <p:sldId id="355" r:id="rId44"/>
    <p:sldId id="356" r:id="rId45"/>
    <p:sldId id="294" r:id="rId46"/>
    <p:sldId id="295" r:id="rId47"/>
    <p:sldId id="296" r:id="rId48"/>
    <p:sldId id="297" r:id="rId49"/>
    <p:sldId id="298" r:id="rId50"/>
    <p:sldId id="344" r:id="rId51"/>
    <p:sldId id="299" r:id="rId52"/>
    <p:sldId id="300" r:id="rId53"/>
    <p:sldId id="301" r:id="rId54"/>
    <p:sldId id="302" r:id="rId55"/>
    <p:sldId id="303" r:id="rId56"/>
    <p:sldId id="304" r:id="rId57"/>
    <p:sldId id="305" r:id="rId58"/>
    <p:sldId id="306" r:id="rId59"/>
    <p:sldId id="307" r:id="rId60"/>
    <p:sldId id="308" r:id="rId61"/>
    <p:sldId id="29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inimized">
    <p:restoredLeft sz="0" autoAdjust="0"/>
    <p:restoredTop sz="0" autoAdjust="0"/>
  </p:normalViewPr>
  <p:slideViewPr>
    <p:cSldViewPr snapToGrid="0">
      <p:cViewPr varScale="1">
        <p:scale>
          <a:sx n="20" d="100"/>
          <a:sy n="20" d="100"/>
        </p:scale>
        <p:origin x="1980" y="24"/>
      </p:cViewPr>
      <p:guideLst/>
    </p:cSldViewPr>
  </p:slideViewPr>
  <p:notesTextViewPr>
    <p:cViewPr>
      <p:scale>
        <a:sx n="1" d="1"/>
        <a:sy n="1" d="1"/>
      </p:scale>
      <p:origin x="0" y="0"/>
    </p:cViewPr>
  </p:notesTextViewPr>
  <p:sorterViewPr>
    <p:cViewPr>
      <p:scale>
        <a:sx n="100" d="100"/>
        <a:sy n="100" d="100"/>
      </p:scale>
      <p:origin x="0" y="-261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BDsD\OneDrive\Desktop\Dengue%20Fever%20Curve-14%2008%20140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دانگ</c:v>
                </c:pt>
              </c:strCache>
            </c:strRef>
          </c:tx>
          <c:spPr>
            <a:solidFill>
              <a:srgbClr val="FFFF0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Sheet1!$A$2:$A$10</c:f>
              <c:numCache>
                <c:formatCode>General</c:formatCode>
                <c:ptCount val="9"/>
                <c:pt idx="0">
                  <c:v>1395</c:v>
                </c:pt>
                <c:pt idx="1">
                  <c:v>1396</c:v>
                </c:pt>
                <c:pt idx="2">
                  <c:v>1397</c:v>
                </c:pt>
                <c:pt idx="3">
                  <c:v>1398</c:v>
                </c:pt>
                <c:pt idx="4">
                  <c:v>1399</c:v>
                </c:pt>
                <c:pt idx="5">
                  <c:v>1400</c:v>
                </c:pt>
                <c:pt idx="6">
                  <c:v>1401</c:v>
                </c:pt>
                <c:pt idx="7">
                  <c:v>1402</c:v>
                </c:pt>
                <c:pt idx="8">
                  <c:v>1403</c:v>
                </c:pt>
              </c:numCache>
            </c:numRef>
          </c:cat>
          <c:val>
            <c:numRef>
              <c:f>Sheet1!$B$2:$B$10</c:f>
              <c:numCache>
                <c:formatCode>General</c:formatCode>
                <c:ptCount val="9"/>
                <c:pt idx="0">
                  <c:v>8</c:v>
                </c:pt>
                <c:pt idx="1">
                  <c:v>11</c:v>
                </c:pt>
                <c:pt idx="2">
                  <c:v>17</c:v>
                </c:pt>
                <c:pt idx="3">
                  <c:v>11</c:v>
                </c:pt>
                <c:pt idx="4">
                  <c:v>1</c:v>
                </c:pt>
                <c:pt idx="5">
                  <c:v>1</c:v>
                </c:pt>
                <c:pt idx="6">
                  <c:v>11</c:v>
                </c:pt>
                <c:pt idx="7">
                  <c:v>14</c:v>
                </c:pt>
                <c:pt idx="8">
                  <c:v>644</c:v>
                </c:pt>
              </c:numCache>
            </c:numRef>
          </c:val>
          <c:extLst>
            <c:ext xmlns:c16="http://schemas.microsoft.com/office/drawing/2014/chart" uri="{C3380CC4-5D6E-409C-BE32-E72D297353CC}">
              <c16:uniqueId val="{00000000-57DC-4FF6-B071-00A85B0B79AB}"/>
            </c:ext>
          </c:extLst>
        </c:ser>
        <c:ser>
          <c:idx val="1"/>
          <c:order val="1"/>
          <c:tx>
            <c:strRef>
              <c:f>Sheet1!$C$1</c:f>
              <c:strCache>
                <c:ptCount val="1"/>
                <c:pt idx="0">
                  <c:v>چیکونگونیا</c:v>
                </c:pt>
              </c:strCache>
            </c:strRef>
          </c:tx>
          <c:spPr>
            <a:solidFill>
              <a:srgbClr val="99FFC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Sheet1!$A$2:$A$10</c:f>
              <c:numCache>
                <c:formatCode>General</c:formatCode>
                <c:ptCount val="9"/>
                <c:pt idx="0">
                  <c:v>1395</c:v>
                </c:pt>
                <c:pt idx="1">
                  <c:v>1396</c:v>
                </c:pt>
                <c:pt idx="2">
                  <c:v>1397</c:v>
                </c:pt>
                <c:pt idx="3">
                  <c:v>1398</c:v>
                </c:pt>
                <c:pt idx="4">
                  <c:v>1399</c:v>
                </c:pt>
                <c:pt idx="5">
                  <c:v>1400</c:v>
                </c:pt>
                <c:pt idx="6">
                  <c:v>1401</c:v>
                </c:pt>
                <c:pt idx="7">
                  <c:v>1402</c:v>
                </c:pt>
                <c:pt idx="8">
                  <c:v>1403</c:v>
                </c:pt>
              </c:numCache>
            </c:numRef>
          </c:cat>
          <c:val>
            <c:numRef>
              <c:f>Sheet1!$C$2:$C$10</c:f>
              <c:numCache>
                <c:formatCode>General</c:formatCode>
                <c:ptCount val="9"/>
                <c:pt idx="0">
                  <c:v>1</c:v>
                </c:pt>
                <c:pt idx="1">
                  <c:v>47</c:v>
                </c:pt>
                <c:pt idx="2">
                  <c:v>4</c:v>
                </c:pt>
                <c:pt idx="3">
                  <c:v>1</c:v>
                </c:pt>
                <c:pt idx="4">
                  <c:v>0</c:v>
                </c:pt>
                <c:pt idx="5">
                  <c:v>0</c:v>
                </c:pt>
                <c:pt idx="6">
                  <c:v>1</c:v>
                </c:pt>
                <c:pt idx="7">
                  <c:v>0</c:v>
                </c:pt>
                <c:pt idx="8">
                  <c:v>0</c:v>
                </c:pt>
              </c:numCache>
            </c:numRef>
          </c:val>
          <c:extLst>
            <c:ext xmlns:c16="http://schemas.microsoft.com/office/drawing/2014/chart" uri="{C3380CC4-5D6E-409C-BE32-E72D297353CC}">
              <c16:uniqueId val="{00000001-57DC-4FF6-B071-00A85B0B79AB}"/>
            </c:ext>
          </c:extLst>
        </c:ser>
        <c:ser>
          <c:idx val="2"/>
          <c:order val="2"/>
          <c:tx>
            <c:strRef>
              <c:f>Sheet1!$D$1</c:f>
              <c:strCache>
                <c:ptCount val="1"/>
                <c:pt idx="0">
                  <c:v>زیکا</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Sheet1!$A$2:$A$10</c:f>
              <c:numCache>
                <c:formatCode>General</c:formatCode>
                <c:ptCount val="9"/>
                <c:pt idx="0">
                  <c:v>1395</c:v>
                </c:pt>
                <c:pt idx="1">
                  <c:v>1396</c:v>
                </c:pt>
                <c:pt idx="2">
                  <c:v>1397</c:v>
                </c:pt>
                <c:pt idx="3">
                  <c:v>1398</c:v>
                </c:pt>
                <c:pt idx="4">
                  <c:v>1399</c:v>
                </c:pt>
                <c:pt idx="5">
                  <c:v>1400</c:v>
                </c:pt>
                <c:pt idx="6">
                  <c:v>1401</c:v>
                </c:pt>
                <c:pt idx="7">
                  <c:v>1402</c:v>
                </c:pt>
                <c:pt idx="8">
                  <c:v>1403</c:v>
                </c:pt>
              </c:numCache>
            </c:numRef>
          </c:cat>
          <c:val>
            <c:numRef>
              <c:f>Sheet1!$D$2:$D$10</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2-57DC-4FF6-B071-00A85B0B79AB}"/>
            </c:ext>
          </c:extLst>
        </c:ser>
        <c:dLbls>
          <c:showLegendKey val="0"/>
          <c:showVal val="0"/>
          <c:showCatName val="0"/>
          <c:showSerName val="0"/>
          <c:showPercent val="0"/>
          <c:showBubbleSize val="0"/>
        </c:dLbls>
        <c:gapWidth val="100"/>
        <c:overlap val="-24"/>
        <c:axId val="291938672"/>
        <c:axId val="291330496"/>
      </c:barChart>
      <c:catAx>
        <c:axId val="29193867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fa-IR"/>
                  <a:t>سال</a:t>
                </a:r>
                <a:endParaRPr lang="en-US"/>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1330496"/>
        <c:crosses val="autoZero"/>
        <c:auto val="1"/>
        <c:lblAlgn val="ctr"/>
        <c:lblOffset val="100"/>
        <c:noMultiLvlLbl val="0"/>
      </c:catAx>
      <c:valAx>
        <c:axId val="29133049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fa-IR"/>
                  <a:t>تعداد</a:t>
                </a:r>
                <a:endParaRPr lang="en-US"/>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1938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solidFill>
      <a:srgbClr val="0000FF"/>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B Nazanin" panose="00000400000000000000" pitchFamily="2" charset="-78"/>
              </a:defRPr>
            </a:pPr>
            <a:r>
              <a:rPr lang="fa-IR" sz="1600" b="1" i="0" baseline="0" dirty="0">
                <a:effectLst/>
                <a:cs typeface="B Titr" panose="00000700000000000000" pitchFamily="2" charset="-78"/>
              </a:rPr>
              <a:t>نمودار تجمعی موارد گزارش شده تب دانگ در کشور در سال 1403</a:t>
            </a:r>
            <a:endParaRPr lang="en-US" sz="1600" b="1" dirty="0">
              <a:effectLst/>
              <a:cs typeface="B Titr" panose="000007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B Nazanin" panose="00000400000000000000" pitchFamily="2" charset="-78"/>
            </a:defRPr>
          </a:pPr>
          <a:endParaRPr lang="en-US"/>
        </a:p>
      </c:txPr>
    </c:title>
    <c:autoTitleDeleted val="0"/>
    <c:plotArea>
      <c:layout>
        <c:manualLayout>
          <c:layoutTarget val="inner"/>
          <c:xMode val="edge"/>
          <c:yMode val="edge"/>
          <c:x val="3.3382611567362559E-2"/>
          <c:y val="0.18388239419459518"/>
          <c:w val="0.96260695140363595"/>
          <c:h val="0.58710110731108112"/>
        </c:manualLayout>
      </c:layout>
      <c:lineChart>
        <c:grouping val="standard"/>
        <c:varyColors val="0"/>
        <c:ser>
          <c:idx val="0"/>
          <c:order val="0"/>
          <c:tx>
            <c:strRef>
              <c:f>'MA8'!$N$1</c:f>
              <c:strCache>
                <c:ptCount val="1"/>
                <c:pt idx="0">
                  <c:v>Cummulative</c:v>
                </c:pt>
              </c:strCache>
            </c:strRef>
          </c:tx>
          <c:spPr>
            <a:ln w="28575" cap="rnd">
              <a:solidFill>
                <a:srgbClr val="FF0000"/>
              </a:solidFill>
              <a:round/>
            </a:ln>
            <a:effectLst/>
          </c:spPr>
          <c:marker>
            <c:symbol val="none"/>
          </c:marker>
          <c:cat>
            <c:strRef>
              <c:f>'MA8'!$A$3:$A$184</c:f>
              <c:strCache>
                <c:ptCount val="182"/>
                <c:pt idx="0">
                  <c:v>اردیبهشت 20</c:v>
                </c:pt>
                <c:pt idx="1">
                  <c:v>اردیبهشت 21</c:v>
                </c:pt>
                <c:pt idx="2">
                  <c:v>اردیبهشت 22</c:v>
                </c:pt>
                <c:pt idx="3">
                  <c:v>اردیبهشت 23</c:v>
                </c:pt>
                <c:pt idx="4">
                  <c:v>اردیبهشت 24</c:v>
                </c:pt>
                <c:pt idx="5">
                  <c:v>اردیبهشت 25</c:v>
                </c:pt>
                <c:pt idx="6">
                  <c:v>اردیبهشت 26</c:v>
                </c:pt>
                <c:pt idx="7">
                  <c:v>اردیبهشت 27</c:v>
                </c:pt>
                <c:pt idx="8">
                  <c:v>اردیبهشت 28</c:v>
                </c:pt>
                <c:pt idx="9">
                  <c:v>اردیبهشت 29</c:v>
                </c:pt>
                <c:pt idx="10">
                  <c:v>اردیبهشت 30</c:v>
                </c:pt>
                <c:pt idx="11">
                  <c:v>اردیبهشت 31</c:v>
                </c:pt>
                <c:pt idx="12">
                  <c:v>1 خرداد</c:v>
                </c:pt>
                <c:pt idx="13">
                  <c:v>2 خرداد</c:v>
                </c:pt>
                <c:pt idx="14">
                  <c:v>3 خرداد</c:v>
                </c:pt>
                <c:pt idx="15">
                  <c:v>4 خرداد</c:v>
                </c:pt>
                <c:pt idx="16">
                  <c:v>5 خرداد</c:v>
                </c:pt>
                <c:pt idx="17">
                  <c:v>6 خرداد</c:v>
                </c:pt>
                <c:pt idx="18">
                  <c:v>7 خرداد</c:v>
                </c:pt>
                <c:pt idx="19">
                  <c:v>8 خرداد</c:v>
                </c:pt>
                <c:pt idx="20">
                  <c:v>9 خرداد</c:v>
                </c:pt>
                <c:pt idx="21">
                  <c:v>10 خرداد</c:v>
                </c:pt>
                <c:pt idx="22">
                  <c:v>11 خرداد</c:v>
                </c:pt>
                <c:pt idx="23">
                  <c:v>12 خرداد</c:v>
                </c:pt>
                <c:pt idx="24">
                  <c:v>13 خرداد</c:v>
                </c:pt>
                <c:pt idx="25">
                  <c:v>14 خرداد</c:v>
                </c:pt>
                <c:pt idx="26">
                  <c:v>15 خرداد</c:v>
                </c:pt>
                <c:pt idx="27">
                  <c:v>16 خرداد</c:v>
                </c:pt>
                <c:pt idx="28">
                  <c:v>17 خرداد</c:v>
                </c:pt>
                <c:pt idx="29">
                  <c:v>18 خرداد</c:v>
                </c:pt>
                <c:pt idx="30">
                  <c:v>19 خرداد</c:v>
                </c:pt>
                <c:pt idx="31">
                  <c:v>20 خرداد</c:v>
                </c:pt>
                <c:pt idx="32">
                  <c:v>21 خرداد</c:v>
                </c:pt>
                <c:pt idx="33">
                  <c:v>22 خرداد</c:v>
                </c:pt>
                <c:pt idx="34">
                  <c:v>23 خرداد</c:v>
                </c:pt>
                <c:pt idx="35">
                  <c:v>24 خرداد</c:v>
                </c:pt>
                <c:pt idx="36">
                  <c:v>25 خرداد</c:v>
                </c:pt>
                <c:pt idx="37">
                  <c:v>26 خرداد</c:v>
                </c:pt>
                <c:pt idx="38">
                  <c:v>27 خرداد</c:v>
                </c:pt>
                <c:pt idx="39">
                  <c:v>28 خرداد</c:v>
                </c:pt>
                <c:pt idx="40">
                  <c:v>29 خرداد</c:v>
                </c:pt>
                <c:pt idx="41">
                  <c:v>30 خرداد</c:v>
                </c:pt>
                <c:pt idx="42">
                  <c:v>31 خرداد</c:v>
                </c:pt>
                <c:pt idx="43">
                  <c:v>1 تیر</c:v>
                </c:pt>
                <c:pt idx="44">
                  <c:v>2 تیر</c:v>
                </c:pt>
                <c:pt idx="45">
                  <c:v>3 تیر</c:v>
                </c:pt>
                <c:pt idx="46">
                  <c:v>4 تیر</c:v>
                </c:pt>
                <c:pt idx="47">
                  <c:v>5 تیر</c:v>
                </c:pt>
                <c:pt idx="48">
                  <c:v>6 تیر</c:v>
                </c:pt>
                <c:pt idx="49">
                  <c:v>7 تیر</c:v>
                </c:pt>
                <c:pt idx="50">
                  <c:v>8 تیر</c:v>
                </c:pt>
                <c:pt idx="51">
                  <c:v>9 تیر</c:v>
                </c:pt>
                <c:pt idx="52">
                  <c:v>10 تیر</c:v>
                </c:pt>
                <c:pt idx="53">
                  <c:v>11 تیر</c:v>
                </c:pt>
                <c:pt idx="54">
                  <c:v>12 تیر</c:v>
                </c:pt>
                <c:pt idx="55">
                  <c:v>13 تیر</c:v>
                </c:pt>
                <c:pt idx="56">
                  <c:v>14 تیر</c:v>
                </c:pt>
                <c:pt idx="57">
                  <c:v>15 تیر</c:v>
                </c:pt>
                <c:pt idx="58">
                  <c:v>16 تیر</c:v>
                </c:pt>
                <c:pt idx="59">
                  <c:v>17 تیر</c:v>
                </c:pt>
                <c:pt idx="60">
                  <c:v>18 تیر</c:v>
                </c:pt>
                <c:pt idx="61">
                  <c:v>19 تیر</c:v>
                </c:pt>
                <c:pt idx="62">
                  <c:v>20 تیر</c:v>
                </c:pt>
                <c:pt idx="63">
                  <c:v>21 تیر</c:v>
                </c:pt>
                <c:pt idx="64">
                  <c:v>22 تیر</c:v>
                </c:pt>
                <c:pt idx="65">
                  <c:v>23 تیر</c:v>
                </c:pt>
                <c:pt idx="66">
                  <c:v>24 تیر</c:v>
                </c:pt>
                <c:pt idx="67">
                  <c:v>25 تیر</c:v>
                </c:pt>
                <c:pt idx="68">
                  <c:v>26 تیر</c:v>
                </c:pt>
                <c:pt idx="69">
                  <c:v>27 تیر</c:v>
                </c:pt>
                <c:pt idx="70">
                  <c:v>28 تیر</c:v>
                </c:pt>
                <c:pt idx="71">
                  <c:v>29 تیر</c:v>
                </c:pt>
                <c:pt idx="72">
                  <c:v>30 تیر</c:v>
                </c:pt>
                <c:pt idx="73">
                  <c:v>31 تیر</c:v>
                </c:pt>
                <c:pt idx="74">
                  <c:v>مرداد 1</c:v>
                </c:pt>
                <c:pt idx="75">
                  <c:v>مرداد 2</c:v>
                </c:pt>
                <c:pt idx="76">
                  <c:v>مرداد 3</c:v>
                </c:pt>
                <c:pt idx="77">
                  <c:v>مرداد 4</c:v>
                </c:pt>
                <c:pt idx="78">
                  <c:v>مرداد 5</c:v>
                </c:pt>
                <c:pt idx="79">
                  <c:v>مرداد 6</c:v>
                </c:pt>
                <c:pt idx="80">
                  <c:v>مرداد 7</c:v>
                </c:pt>
                <c:pt idx="81">
                  <c:v>مرداد 8</c:v>
                </c:pt>
                <c:pt idx="82">
                  <c:v>مرداد 9</c:v>
                </c:pt>
                <c:pt idx="83">
                  <c:v>مرداد 10</c:v>
                </c:pt>
                <c:pt idx="84">
                  <c:v>مرداد 11</c:v>
                </c:pt>
                <c:pt idx="85">
                  <c:v>مرداد 12</c:v>
                </c:pt>
                <c:pt idx="86">
                  <c:v>مرداد 13</c:v>
                </c:pt>
                <c:pt idx="87">
                  <c:v>مرداد 14</c:v>
                </c:pt>
                <c:pt idx="88">
                  <c:v>مرداد 15</c:v>
                </c:pt>
                <c:pt idx="89">
                  <c:v>مرداد 16</c:v>
                </c:pt>
                <c:pt idx="90">
                  <c:v>مرداد 17</c:v>
                </c:pt>
                <c:pt idx="91">
                  <c:v>مرداد 18</c:v>
                </c:pt>
                <c:pt idx="92">
                  <c:v>مرداد 19</c:v>
                </c:pt>
                <c:pt idx="93">
                  <c:v>مرداد 20</c:v>
                </c:pt>
                <c:pt idx="94">
                  <c:v>مرداد 21</c:v>
                </c:pt>
                <c:pt idx="95">
                  <c:v>مرداد 22</c:v>
                </c:pt>
                <c:pt idx="96">
                  <c:v>مرداد 23</c:v>
                </c:pt>
                <c:pt idx="97">
                  <c:v>مرداد 24</c:v>
                </c:pt>
                <c:pt idx="98">
                  <c:v>مرداد 25</c:v>
                </c:pt>
                <c:pt idx="99">
                  <c:v>مرداد 26</c:v>
                </c:pt>
                <c:pt idx="100">
                  <c:v>مرداد 27</c:v>
                </c:pt>
                <c:pt idx="101">
                  <c:v>مرداد 28</c:v>
                </c:pt>
                <c:pt idx="102">
                  <c:v>مرداد 29</c:v>
                </c:pt>
                <c:pt idx="103">
                  <c:v>مرداد 30</c:v>
                </c:pt>
                <c:pt idx="104">
                  <c:v>مرداد 31</c:v>
                </c:pt>
                <c:pt idx="105">
                  <c:v>شهریور 1</c:v>
                </c:pt>
                <c:pt idx="106">
                  <c:v>شهریور 2</c:v>
                </c:pt>
                <c:pt idx="107">
                  <c:v>شهریور 3</c:v>
                </c:pt>
                <c:pt idx="108">
                  <c:v>شهریور 4</c:v>
                </c:pt>
                <c:pt idx="109">
                  <c:v>شهریور 5</c:v>
                </c:pt>
                <c:pt idx="110">
                  <c:v>شهریور 6</c:v>
                </c:pt>
                <c:pt idx="111">
                  <c:v>شهریور 7</c:v>
                </c:pt>
                <c:pt idx="112">
                  <c:v>شهریور 8</c:v>
                </c:pt>
                <c:pt idx="113">
                  <c:v>شهریور 9</c:v>
                </c:pt>
                <c:pt idx="114">
                  <c:v>شهریور 10</c:v>
                </c:pt>
                <c:pt idx="115">
                  <c:v>شهریور 11</c:v>
                </c:pt>
                <c:pt idx="116">
                  <c:v>شهریور 12</c:v>
                </c:pt>
                <c:pt idx="117">
                  <c:v>شهریور 13</c:v>
                </c:pt>
                <c:pt idx="118">
                  <c:v>شهریور 14</c:v>
                </c:pt>
                <c:pt idx="119">
                  <c:v>شهریور 15</c:v>
                </c:pt>
                <c:pt idx="120">
                  <c:v>شهریور 16</c:v>
                </c:pt>
                <c:pt idx="121">
                  <c:v>شهریور 17</c:v>
                </c:pt>
                <c:pt idx="122">
                  <c:v>شهریور 18</c:v>
                </c:pt>
                <c:pt idx="123">
                  <c:v>شهریور 19</c:v>
                </c:pt>
                <c:pt idx="124">
                  <c:v>شهریور 20</c:v>
                </c:pt>
                <c:pt idx="125">
                  <c:v>شهریور 21</c:v>
                </c:pt>
                <c:pt idx="126">
                  <c:v>شهریور 22</c:v>
                </c:pt>
                <c:pt idx="127">
                  <c:v>شهریور 23</c:v>
                </c:pt>
                <c:pt idx="128">
                  <c:v>شهریور 24</c:v>
                </c:pt>
                <c:pt idx="129">
                  <c:v>شهریور 25</c:v>
                </c:pt>
                <c:pt idx="130">
                  <c:v>شهریور 26</c:v>
                </c:pt>
                <c:pt idx="131">
                  <c:v>شهریور 27</c:v>
                </c:pt>
                <c:pt idx="132">
                  <c:v>شهریور 28</c:v>
                </c:pt>
                <c:pt idx="133">
                  <c:v>شهریور 29</c:v>
                </c:pt>
                <c:pt idx="134">
                  <c:v>شهریور 30</c:v>
                </c:pt>
                <c:pt idx="135">
                  <c:v>شهریور 31</c:v>
                </c:pt>
                <c:pt idx="136">
                  <c:v>مهر1</c:v>
                </c:pt>
                <c:pt idx="137">
                  <c:v>مهر2</c:v>
                </c:pt>
                <c:pt idx="138">
                  <c:v>مهر3</c:v>
                </c:pt>
                <c:pt idx="139">
                  <c:v>مهر4</c:v>
                </c:pt>
                <c:pt idx="140">
                  <c:v>مهر5</c:v>
                </c:pt>
                <c:pt idx="141">
                  <c:v>مهر6</c:v>
                </c:pt>
                <c:pt idx="142">
                  <c:v>مهر7</c:v>
                </c:pt>
                <c:pt idx="143">
                  <c:v>مهر8</c:v>
                </c:pt>
                <c:pt idx="144">
                  <c:v>مهر9</c:v>
                </c:pt>
                <c:pt idx="145">
                  <c:v>مهر10</c:v>
                </c:pt>
                <c:pt idx="146">
                  <c:v>مهر11</c:v>
                </c:pt>
                <c:pt idx="147">
                  <c:v>مهر12</c:v>
                </c:pt>
                <c:pt idx="148">
                  <c:v>مهر13</c:v>
                </c:pt>
                <c:pt idx="149">
                  <c:v>مهر14</c:v>
                </c:pt>
                <c:pt idx="150">
                  <c:v>مهر15</c:v>
                </c:pt>
                <c:pt idx="151">
                  <c:v>مهر16</c:v>
                </c:pt>
                <c:pt idx="152">
                  <c:v>مهر17</c:v>
                </c:pt>
                <c:pt idx="153">
                  <c:v>مهر18</c:v>
                </c:pt>
                <c:pt idx="154">
                  <c:v>مهر19</c:v>
                </c:pt>
                <c:pt idx="155">
                  <c:v>مهر20</c:v>
                </c:pt>
                <c:pt idx="156">
                  <c:v>مهر21</c:v>
                </c:pt>
                <c:pt idx="157">
                  <c:v>مهر22</c:v>
                </c:pt>
                <c:pt idx="158">
                  <c:v>مهر23</c:v>
                </c:pt>
                <c:pt idx="159">
                  <c:v>مهر24</c:v>
                </c:pt>
                <c:pt idx="160">
                  <c:v>مهر25</c:v>
                </c:pt>
                <c:pt idx="161">
                  <c:v>مهر26</c:v>
                </c:pt>
                <c:pt idx="162">
                  <c:v>مهر27</c:v>
                </c:pt>
                <c:pt idx="163">
                  <c:v>مهر28</c:v>
                </c:pt>
                <c:pt idx="164">
                  <c:v>مهر29</c:v>
                </c:pt>
                <c:pt idx="165">
                  <c:v>مهر30</c:v>
                </c:pt>
                <c:pt idx="166">
                  <c:v>1 آبان</c:v>
                </c:pt>
                <c:pt idx="167">
                  <c:v>2 آبان</c:v>
                </c:pt>
                <c:pt idx="168">
                  <c:v>3 آبان</c:v>
                </c:pt>
                <c:pt idx="169">
                  <c:v>4 آبان</c:v>
                </c:pt>
                <c:pt idx="170">
                  <c:v>5 آبان</c:v>
                </c:pt>
                <c:pt idx="171">
                  <c:v>6 آبان</c:v>
                </c:pt>
                <c:pt idx="172">
                  <c:v>7 آبان</c:v>
                </c:pt>
                <c:pt idx="173">
                  <c:v>8 آبان</c:v>
                </c:pt>
                <c:pt idx="174">
                  <c:v>9 آبان</c:v>
                </c:pt>
                <c:pt idx="175">
                  <c:v>10 آبان</c:v>
                </c:pt>
                <c:pt idx="176">
                  <c:v>11 آبان</c:v>
                </c:pt>
                <c:pt idx="177">
                  <c:v>12 آبان</c:v>
                </c:pt>
                <c:pt idx="178">
                  <c:v>13 آبان</c:v>
                </c:pt>
                <c:pt idx="179">
                  <c:v>14 آبان</c:v>
                </c:pt>
                <c:pt idx="180">
                  <c:v>15 آبان</c:v>
                </c:pt>
                <c:pt idx="181">
                  <c:v>16 آبان</c:v>
                </c:pt>
              </c:strCache>
            </c:strRef>
          </c:cat>
          <c:val>
            <c:numRef>
              <c:f>'MA8'!$N$2:$N$189</c:f>
              <c:numCache>
                <c:formatCode>General</c:formatCode>
                <c:ptCount val="187"/>
                <c:pt idx="0">
                  <c:v>1</c:v>
                </c:pt>
                <c:pt idx="1">
                  <c:v>1</c:v>
                </c:pt>
                <c:pt idx="2">
                  <c:v>1</c:v>
                </c:pt>
                <c:pt idx="3">
                  <c:v>1</c:v>
                </c:pt>
                <c:pt idx="4">
                  <c:v>1</c:v>
                </c:pt>
                <c:pt idx="5">
                  <c:v>1</c:v>
                </c:pt>
                <c:pt idx="6">
                  <c:v>2</c:v>
                </c:pt>
                <c:pt idx="7">
                  <c:v>2</c:v>
                </c:pt>
                <c:pt idx="8">
                  <c:v>2</c:v>
                </c:pt>
                <c:pt idx="9">
                  <c:v>3</c:v>
                </c:pt>
                <c:pt idx="10">
                  <c:v>8</c:v>
                </c:pt>
                <c:pt idx="11">
                  <c:v>9</c:v>
                </c:pt>
                <c:pt idx="12">
                  <c:v>12</c:v>
                </c:pt>
                <c:pt idx="13">
                  <c:v>12</c:v>
                </c:pt>
                <c:pt idx="14">
                  <c:v>15</c:v>
                </c:pt>
                <c:pt idx="15">
                  <c:v>16</c:v>
                </c:pt>
                <c:pt idx="16">
                  <c:v>17</c:v>
                </c:pt>
                <c:pt idx="17">
                  <c:v>21</c:v>
                </c:pt>
                <c:pt idx="18">
                  <c:v>21</c:v>
                </c:pt>
                <c:pt idx="19">
                  <c:v>26</c:v>
                </c:pt>
                <c:pt idx="20">
                  <c:v>27</c:v>
                </c:pt>
                <c:pt idx="21">
                  <c:v>33</c:v>
                </c:pt>
                <c:pt idx="22">
                  <c:v>34</c:v>
                </c:pt>
                <c:pt idx="23">
                  <c:v>37</c:v>
                </c:pt>
                <c:pt idx="24">
                  <c:v>37</c:v>
                </c:pt>
                <c:pt idx="25">
                  <c:v>40</c:v>
                </c:pt>
                <c:pt idx="26">
                  <c:v>46</c:v>
                </c:pt>
                <c:pt idx="27">
                  <c:v>46</c:v>
                </c:pt>
                <c:pt idx="28">
                  <c:v>49</c:v>
                </c:pt>
                <c:pt idx="29">
                  <c:v>49</c:v>
                </c:pt>
                <c:pt idx="30">
                  <c:v>52</c:v>
                </c:pt>
                <c:pt idx="31">
                  <c:v>62</c:v>
                </c:pt>
                <c:pt idx="32">
                  <c:v>67</c:v>
                </c:pt>
                <c:pt idx="33">
                  <c:v>70</c:v>
                </c:pt>
                <c:pt idx="34">
                  <c:v>73</c:v>
                </c:pt>
                <c:pt idx="35">
                  <c:v>79</c:v>
                </c:pt>
                <c:pt idx="36">
                  <c:v>79</c:v>
                </c:pt>
                <c:pt idx="37">
                  <c:v>85</c:v>
                </c:pt>
                <c:pt idx="38">
                  <c:v>102</c:v>
                </c:pt>
                <c:pt idx="39">
                  <c:v>105</c:v>
                </c:pt>
                <c:pt idx="40">
                  <c:v>105</c:v>
                </c:pt>
                <c:pt idx="41">
                  <c:v>108</c:v>
                </c:pt>
                <c:pt idx="42">
                  <c:v>110</c:v>
                </c:pt>
                <c:pt idx="43">
                  <c:v>110</c:v>
                </c:pt>
                <c:pt idx="44">
                  <c:v>110</c:v>
                </c:pt>
                <c:pt idx="45">
                  <c:v>119</c:v>
                </c:pt>
                <c:pt idx="46">
                  <c:v>124</c:v>
                </c:pt>
                <c:pt idx="47">
                  <c:v>124</c:v>
                </c:pt>
                <c:pt idx="48">
                  <c:v>124</c:v>
                </c:pt>
                <c:pt idx="49">
                  <c:v>127</c:v>
                </c:pt>
                <c:pt idx="50">
                  <c:v>127</c:v>
                </c:pt>
                <c:pt idx="51">
                  <c:v>134</c:v>
                </c:pt>
                <c:pt idx="52">
                  <c:v>137</c:v>
                </c:pt>
                <c:pt idx="53">
                  <c:v>138</c:v>
                </c:pt>
                <c:pt idx="54">
                  <c:v>139</c:v>
                </c:pt>
                <c:pt idx="55">
                  <c:v>140</c:v>
                </c:pt>
                <c:pt idx="56">
                  <c:v>141</c:v>
                </c:pt>
                <c:pt idx="57">
                  <c:v>144</c:v>
                </c:pt>
                <c:pt idx="58">
                  <c:v>146</c:v>
                </c:pt>
                <c:pt idx="59">
                  <c:v>146</c:v>
                </c:pt>
                <c:pt idx="60">
                  <c:v>149</c:v>
                </c:pt>
                <c:pt idx="61">
                  <c:v>151</c:v>
                </c:pt>
                <c:pt idx="62">
                  <c:v>151</c:v>
                </c:pt>
                <c:pt idx="63">
                  <c:v>151</c:v>
                </c:pt>
                <c:pt idx="64">
                  <c:v>151</c:v>
                </c:pt>
                <c:pt idx="65">
                  <c:v>151</c:v>
                </c:pt>
                <c:pt idx="66">
                  <c:v>152</c:v>
                </c:pt>
                <c:pt idx="67">
                  <c:v>153</c:v>
                </c:pt>
                <c:pt idx="68">
                  <c:v>153</c:v>
                </c:pt>
                <c:pt idx="69">
                  <c:v>154</c:v>
                </c:pt>
                <c:pt idx="70">
                  <c:v>154</c:v>
                </c:pt>
                <c:pt idx="71">
                  <c:v>154</c:v>
                </c:pt>
                <c:pt idx="72">
                  <c:v>154</c:v>
                </c:pt>
                <c:pt idx="73">
                  <c:v>154</c:v>
                </c:pt>
                <c:pt idx="74">
                  <c:v>155</c:v>
                </c:pt>
                <c:pt idx="75">
                  <c:v>155</c:v>
                </c:pt>
                <c:pt idx="76">
                  <c:v>155</c:v>
                </c:pt>
                <c:pt idx="77">
                  <c:v>155</c:v>
                </c:pt>
                <c:pt idx="78">
                  <c:v>155</c:v>
                </c:pt>
                <c:pt idx="79">
                  <c:v>155</c:v>
                </c:pt>
                <c:pt idx="80">
                  <c:v>155</c:v>
                </c:pt>
                <c:pt idx="81">
                  <c:v>155</c:v>
                </c:pt>
                <c:pt idx="82">
                  <c:v>155</c:v>
                </c:pt>
                <c:pt idx="83">
                  <c:v>155</c:v>
                </c:pt>
                <c:pt idx="84">
                  <c:v>155</c:v>
                </c:pt>
                <c:pt idx="85">
                  <c:v>155</c:v>
                </c:pt>
                <c:pt idx="86">
                  <c:v>155</c:v>
                </c:pt>
                <c:pt idx="87">
                  <c:v>157</c:v>
                </c:pt>
                <c:pt idx="88">
                  <c:v>160</c:v>
                </c:pt>
                <c:pt idx="89">
                  <c:v>162</c:v>
                </c:pt>
                <c:pt idx="90">
                  <c:v>164</c:v>
                </c:pt>
                <c:pt idx="91">
                  <c:v>165</c:v>
                </c:pt>
                <c:pt idx="92">
                  <c:v>166</c:v>
                </c:pt>
                <c:pt idx="93">
                  <c:v>168</c:v>
                </c:pt>
                <c:pt idx="94">
                  <c:v>170</c:v>
                </c:pt>
                <c:pt idx="95">
                  <c:v>172</c:v>
                </c:pt>
                <c:pt idx="96">
                  <c:v>175</c:v>
                </c:pt>
                <c:pt idx="97">
                  <c:v>176</c:v>
                </c:pt>
                <c:pt idx="98">
                  <c:v>179</c:v>
                </c:pt>
                <c:pt idx="99">
                  <c:v>180</c:v>
                </c:pt>
                <c:pt idx="100">
                  <c:v>181</c:v>
                </c:pt>
                <c:pt idx="101">
                  <c:v>182</c:v>
                </c:pt>
                <c:pt idx="102">
                  <c:v>185</c:v>
                </c:pt>
                <c:pt idx="103">
                  <c:v>189</c:v>
                </c:pt>
                <c:pt idx="104">
                  <c:v>193</c:v>
                </c:pt>
                <c:pt idx="105">
                  <c:v>194</c:v>
                </c:pt>
                <c:pt idx="106">
                  <c:v>194</c:v>
                </c:pt>
                <c:pt idx="107">
                  <c:v>196</c:v>
                </c:pt>
                <c:pt idx="108">
                  <c:v>198</c:v>
                </c:pt>
                <c:pt idx="109">
                  <c:v>200</c:v>
                </c:pt>
                <c:pt idx="110">
                  <c:v>201</c:v>
                </c:pt>
                <c:pt idx="111">
                  <c:v>203</c:v>
                </c:pt>
                <c:pt idx="112">
                  <c:v>206</c:v>
                </c:pt>
                <c:pt idx="113">
                  <c:v>206</c:v>
                </c:pt>
                <c:pt idx="114">
                  <c:v>207</c:v>
                </c:pt>
                <c:pt idx="115">
                  <c:v>209</c:v>
                </c:pt>
                <c:pt idx="116">
                  <c:v>210</c:v>
                </c:pt>
                <c:pt idx="117">
                  <c:v>210</c:v>
                </c:pt>
                <c:pt idx="118">
                  <c:v>210</c:v>
                </c:pt>
                <c:pt idx="119">
                  <c:v>210</c:v>
                </c:pt>
                <c:pt idx="120">
                  <c:v>210</c:v>
                </c:pt>
                <c:pt idx="121">
                  <c:v>210</c:v>
                </c:pt>
                <c:pt idx="122">
                  <c:v>211</c:v>
                </c:pt>
                <c:pt idx="123">
                  <c:v>213</c:v>
                </c:pt>
                <c:pt idx="124">
                  <c:v>215</c:v>
                </c:pt>
                <c:pt idx="125">
                  <c:v>216</c:v>
                </c:pt>
                <c:pt idx="126">
                  <c:v>216</c:v>
                </c:pt>
                <c:pt idx="127">
                  <c:v>216</c:v>
                </c:pt>
                <c:pt idx="128">
                  <c:v>217</c:v>
                </c:pt>
                <c:pt idx="129">
                  <c:v>218</c:v>
                </c:pt>
                <c:pt idx="130">
                  <c:v>219</c:v>
                </c:pt>
                <c:pt idx="131">
                  <c:v>219</c:v>
                </c:pt>
                <c:pt idx="132">
                  <c:v>220</c:v>
                </c:pt>
                <c:pt idx="133">
                  <c:v>221</c:v>
                </c:pt>
                <c:pt idx="134">
                  <c:v>221</c:v>
                </c:pt>
                <c:pt idx="135">
                  <c:v>221</c:v>
                </c:pt>
                <c:pt idx="136">
                  <c:v>221</c:v>
                </c:pt>
                <c:pt idx="137">
                  <c:v>224</c:v>
                </c:pt>
                <c:pt idx="138">
                  <c:v>226</c:v>
                </c:pt>
                <c:pt idx="139">
                  <c:v>230</c:v>
                </c:pt>
                <c:pt idx="140">
                  <c:v>235</c:v>
                </c:pt>
                <c:pt idx="141">
                  <c:v>235</c:v>
                </c:pt>
                <c:pt idx="142">
                  <c:v>239</c:v>
                </c:pt>
                <c:pt idx="143">
                  <c:v>242</c:v>
                </c:pt>
                <c:pt idx="144">
                  <c:v>242</c:v>
                </c:pt>
                <c:pt idx="145">
                  <c:v>246</c:v>
                </c:pt>
                <c:pt idx="146">
                  <c:v>246</c:v>
                </c:pt>
                <c:pt idx="147">
                  <c:v>251</c:v>
                </c:pt>
                <c:pt idx="148">
                  <c:v>252</c:v>
                </c:pt>
                <c:pt idx="149">
                  <c:v>256</c:v>
                </c:pt>
                <c:pt idx="150">
                  <c:v>259</c:v>
                </c:pt>
                <c:pt idx="151">
                  <c:v>262</c:v>
                </c:pt>
                <c:pt idx="152">
                  <c:v>264</c:v>
                </c:pt>
                <c:pt idx="153">
                  <c:v>266</c:v>
                </c:pt>
                <c:pt idx="154">
                  <c:v>269</c:v>
                </c:pt>
                <c:pt idx="155">
                  <c:v>273</c:v>
                </c:pt>
                <c:pt idx="156">
                  <c:v>275</c:v>
                </c:pt>
                <c:pt idx="157">
                  <c:v>277</c:v>
                </c:pt>
                <c:pt idx="158">
                  <c:v>280</c:v>
                </c:pt>
                <c:pt idx="159">
                  <c:v>283</c:v>
                </c:pt>
                <c:pt idx="160">
                  <c:v>284</c:v>
                </c:pt>
                <c:pt idx="161">
                  <c:v>286</c:v>
                </c:pt>
                <c:pt idx="162">
                  <c:v>296</c:v>
                </c:pt>
                <c:pt idx="163">
                  <c:v>297</c:v>
                </c:pt>
                <c:pt idx="164">
                  <c:v>307</c:v>
                </c:pt>
                <c:pt idx="165">
                  <c:v>312</c:v>
                </c:pt>
                <c:pt idx="166">
                  <c:v>327</c:v>
                </c:pt>
                <c:pt idx="167">
                  <c:v>336</c:v>
                </c:pt>
                <c:pt idx="168">
                  <c:v>349</c:v>
                </c:pt>
                <c:pt idx="169">
                  <c:v>357</c:v>
                </c:pt>
                <c:pt idx="170">
                  <c:v>358</c:v>
                </c:pt>
                <c:pt idx="171">
                  <c:v>371</c:v>
                </c:pt>
                <c:pt idx="172">
                  <c:v>380</c:v>
                </c:pt>
                <c:pt idx="173">
                  <c:v>403</c:v>
                </c:pt>
                <c:pt idx="174">
                  <c:v>408</c:v>
                </c:pt>
                <c:pt idx="175">
                  <c:v>426</c:v>
                </c:pt>
                <c:pt idx="176">
                  <c:v>443</c:v>
                </c:pt>
                <c:pt idx="177">
                  <c:v>445</c:v>
                </c:pt>
                <c:pt idx="178">
                  <c:v>475</c:v>
                </c:pt>
                <c:pt idx="179">
                  <c:v>504</c:v>
                </c:pt>
                <c:pt idx="180">
                  <c:v>530</c:v>
                </c:pt>
                <c:pt idx="181">
                  <c:v>530</c:v>
                </c:pt>
                <c:pt idx="182">
                  <c:v>530</c:v>
                </c:pt>
                <c:pt idx="183">
                  <c:v>530</c:v>
                </c:pt>
                <c:pt idx="184">
                  <c:v>530</c:v>
                </c:pt>
                <c:pt idx="185">
                  <c:v>530</c:v>
                </c:pt>
                <c:pt idx="186">
                  <c:v>530</c:v>
                </c:pt>
              </c:numCache>
            </c:numRef>
          </c:val>
          <c:smooth val="0"/>
          <c:extLst>
            <c:ext xmlns:c16="http://schemas.microsoft.com/office/drawing/2014/chart" uri="{C3380CC4-5D6E-409C-BE32-E72D297353CC}">
              <c16:uniqueId val="{00000001-E2A5-40BA-BC12-0555F7807A2F}"/>
            </c:ext>
          </c:extLst>
        </c:ser>
        <c:dLbls>
          <c:showLegendKey val="0"/>
          <c:showVal val="0"/>
          <c:showCatName val="0"/>
          <c:showSerName val="0"/>
          <c:showPercent val="0"/>
          <c:showBubbleSize val="0"/>
        </c:dLbls>
        <c:smooth val="0"/>
        <c:axId val="-1164756768"/>
        <c:axId val="-1164751328"/>
      </c:lineChart>
      <c:catAx>
        <c:axId val="-116475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B Lotus" panose="00000400000000000000" pitchFamily="2" charset="-78"/>
              </a:defRPr>
            </a:pPr>
            <a:endParaRPr lang="en-US"/>
          </a:p>
        </c:txPr>
        <c:crossAx val="-1164751328"/>
        <c:crosses val="autoZero"/>
        <c:auto val="1"/>
        <c:lblAlgn val="ctr"/>
        <c:lblOffset val="100"/>
        <c:noMultiLvlLbl val="0"/>
      </c:catAx>
      <c:valAx>
        <c:axId val="-116475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475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0.85484</cdr:x>
      <cdr:y>0</cdr:y>
    </cdr:from>
    <cdr:to>
      <cdr:x>0.96952</cdr:x>
      <cdr:y>0.82647</cdr:y>
    </cdr:to>
    <cdr:sp macro="" textlink="">
      <cdr:nvSpPr>
        <cdr:cNvPr id="2" name="Oval 1"/>
        <cdr:cNvSpPr/>
      </cdr:nvSpPr>
      <cdr:spPr>
        <a:xfrm xmlns:a="http://schemas.openxmlformats.org/drawingml/2006/main">
          <a:off x="5405736" y="0"/>
          <a:ext cx="725200" cy="3665133"/>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9D61FA-3F37-4084-9169-767601AE58F2}"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ABB72-0546-421B-8C2E-D11DB8F67132}" type="slidenum">
              <a:rPr lang="en-US" smtClean="0"/>
              <a:t>‹#›</a:t>
            </a:fld>
            <a:endParaRPr lang="en-US"/>
          </a:p>
        </p:txBody>
      </p:sp>
    </p:spTree>
    <p:extLst>
      <p:ext uri="{BB962C8B-B14F-4D97-AF65-F5344CB8AC3E}">
        <p14:creationId xmlns:p14="http://schemas.microsoft.com/office/powerpoint/2010/main" val="404354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D61FA-3F37-4084-9169-767601AE58F2}"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ABB72-0546-421B-8C2E-D11DB8F67132}" type="slidenum">
              <a:rPr lang="en-US" smtClean="0"/>
              <a:t>‹#›</a:t>
            </a:fld>
            <a:endParaRPr lang="en-US"/>
          </a:p>
        </p:txBody>
      </p:sp>
    </p:spTree>
    <p:extLst>
      <p:ext uri="{BB962C8B-B14F-4D97-AF65-F5344CB8AC3E}">
        <p14:creationId xmlns:p14="http://schemas.microsoft.com/office/powerpoint/2010/main" val="135461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D61FA-3F37-4084-9169-767601AE58F2}"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ABB72-0546-421B-8C2E-D11DB8F67132}" type="slidenum">
              <a:rPr lang="en-US" smtClean="0"/>
              <a:t>‹#›</a:t>
            </a:fld>
            <a:endParaRPr lang="en-US"/>
          </a:p>
        </p:txBody>
      </p:sp>
    </p:spTree>
    <p:extLst>
      <p:ext uri="{BB962C8B-B14F-4D97-AF65-F5344CB8AC3E}">
        <p14:creationId xmlns:p14="http://schemas.microsoft.com/office/powerpoint/2010/main" val="2806531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550" y="1661361"/>
            <a:ext cx="11587595" cy="4549738"/>
          </a:xfrm>
        </p:spPr>
        <p:txBody>
          <a:bodyPr/>
          <a:lstStyle>
            <a:lvl1pPr algn="r" rtl="1">
              <a:buClr>
                <a:srgbClr val="C00000"/>
              </a:buClr>
              <a:defRPr>
                <a:solidFill>
                  <a:schemeClr val="accent6">
                    <a:lumMod val="50000"/>
                  </a:schemeClr>
                </a:solidFill>
                <a:cs typeface="B Nazanin" panose="00000400000000000000" pitchFamily="2" charset="-78"/>
              </a:defRPr>
            </a:lvl1pPr>
            <a:lvl2pPr algn="r" rtl="1">
              <a:buClr>
                <a:srgbClr val="C00000"/>
              </a:buClr>
              <a:defRPr>
                <a:solidFill>
                  <a:schemeClr val="accent6">
                    <a:lumMod val="50000"/>
                  </a:schemeClr>
                </a:solidFill>
                <a:cs typeface="B Nazanin" panose="00000400000000000000" pitchFamily="2" charset="-78"/>
              </a:defRPr>
            </a:lvl2pPr>
            <a:lvl3pPr algn="r" rtl="1">
              <a:buClr>
                <a:srgbClr val="C00000"/>
              </a:buClr>
              <a:defRPr>
                <a:solidFill>
                  <a:schemeClr val="accent6">
                    <a:lumMod val="50000"/>
                  </a:schemeClr>
                </a:solidFill>
                <a:cs typeface="B Nazanin" panose="00000400000000000000" pitchFamily="2" charset="-78"/>
              </a:defRPr>
            </a:lvl3pPr>
            <a:lvl4pPr algn="r" rtl="1">
              <a:buClr>
                <a:srgbClr val="C00000"/>
              </a:buClr>
              <a:defRPr>
                <a:solidFill>
                  <a:schemeClr val="accent6">
                    <a:lumMod val="50000"/>
                  </a:schemeClr>
                </a:solidFill>
                <a:cs typeface="B Nazanin" panose="00000400000000000000" pitchFamily="2" charset="-78"/>
              </a:defRPr>
            </a:lvl4pPr>
            <a:lvl5pPr algn="r" rtl="1">
              <a:buClr>
                <a:srgbClr val="C00000"/>
              </a:buClr>
              <a:defRPr>
                <a:solidFill>
                  <a:schemeClr val="accent6">
                    <a:lumMod val="50000"/>
                  </a:schemeClr>
                </a:solidFill>
                <a:cs typeface="B Nazani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lowchart: Alternate Process 8"/>
          <p:cNvSpPr/>
          <p:nvPr userDrawn="1"/>
        </p:nvSpPr>
        <p:spPr>
          <a:xfrm>
            <a:off x="10345111" y="124925"/>
            <a:ext cx="1512047" cy="1325563"/>
          </a:xfrm>
          <a:prstGeom prst="flowChartAlternateProcess">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pPr algn="r" rtl="1">
              <a:lnSpc>
                <a:spcPct val="90000"/>
              </a:lnSpc>
              <a:spcBef>
                <a:spcPct val="0"/>
              </a:spcBef>
            </a:pPr>
            <a:endParaRPr lang="en-US" dirty="0"/>
          </a:p>
        </p:txBody>
      </p:sp>
      <p:sp>
        <p:nvSpPr>
          <p:cNvPr id="7" name="TextBox 6"/>
          <p:cNvSpPr txBox="1"/>
          <p:nvPr userDrawn="1"/>
        </p:nvSpPr>
        <p:spPr>
          <a:xfrm>
            <a:off x="0" y="6271786"/>
            <a:ext cx="12192000" cy="553998"/>
          </a:xfrm>
          <a:prstGeom prst="rect">
            <a:avLst/>
          </a:prstGeom>
          <a:solidFill>
            <a:schemeClr val="tx1"/>
          </a:solidFill>
        </p:spPr>
        <p:txBody>
          <a:bodyPr wrap="square" rtlCol="0">
            <a:spAutoFit/>
          </a:bodyPr>
          <a:lstStyle/>
          <a:p>
            <a:pPr algn="r">
              <a:lnSpc>
                <a:spcPct val="150000"/>
              </a:lnSpc>
            </a:pPr>
            <a:r>
              <a:rPr lang="fa-IR" sz="2000" dirty="0">
                <a:solidFill>
                  <a:schemeClr val="bg1"/>
                </a:solidFill>
                <a:latin typeface="IranNastaliq" panose="02000503000000020003" pitchFamily="2" charset="0"/>
                <a:cs typeface="IranNastaliq" panose="02000503000000020003" pitchFamily="2" charset="0"/>
              </a:rPr>
              <a:t>مرکز</a:t>
            </a:r>
            <a:r>
              <a:rPr lang="fa-IR" sz="2000" baseline="0" dirty="0">
                <a:solidFill>
                  <a:schemeClr val="bg1"/>
                </a:solidFill>
                <a:latin typeface="IranNastaliq" panose="02000503000000020003" pitchFamily="2" charset="0"/>
                <a:cs typeface="IranNastaliq" panose="02000503000000020003" pitchFamily="2" charset="0"/>
              </a:rPr>
              <a:t> مدیریت بیماری های واگیر</a:t>
            </a:r>
            <a:endParaRPr lang="en-US" sz="2000" dirty="0">
              <a:solidFill>
                <a:schemeClr val="bg1"/>
              </a:solidFill>
              <a:latin typeface="IranNastaliq" panose="02000503000000020003" pitchFamily="2" charset="0"/>
              <a:cs typeface="IranNastaliq" panose="02000503000000020003" pitchFamily="2" charset="0"/>
            </a:endParaRPr>
          </a:p>
        </p:txBody>
      </p:sp>
      <p:sp>
        <p:nvSpPr>
          <p:cNvPr id="17" name="Footer Placeholder 4"/>
          <p:cNvSpPr txBox="1">
            <a:spLocks/>
          </p:cNvSpPr>
          <p:nvPr userDrawn="1"/>
        </p:nvSpPr>
        <p:spPr>
          <a:xfrm>
            <a:off x="111135" y="6360051"/>
            <a:ext cx="2701079" cy="377468"/>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effectLst>
                  <a:outerShdw blurRad="38100" dist="38100" dir="2700000" algn="tl">
                    <a:srgbClr val="000000">
                      <a:alpha val="43137"/>
                    </a:srgbClr>
                  </a:outerShdw>
                </a:effectLst>
              </a:rPr>
              <a:t>http://icdc.behdasht.gov.ir</a:t>
            </a:r>
          </a:p>
        </p:txBody>
      </p:sp>
      <p:sp>
        <p:nvSpPr>
          <p:cNvPr id="10" name="Title 1"/>
          <p:cNvSpPr>
            <a:spLocks noGrp="1"/>
          </p:cNvSpPr>
          <p:nvPr>
            <p:ph type="title"/>
          </p:nvPr>
        </p:nvSpPr>
        <p:spPr>
          <a:xfrm>
            <a:off x="269563" y="124925"/>
            <a:ext cx="9922806" cy="1325563"/>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defRPr b="1">
                <a:solidFill>
                  <a:schemeClr val="bg1"/>
                </a:solidFill>
                <a:effectLst/>
                <a:cs typeface="B Nazanin" panose="00000400000000000000" pitchFamily="2" charset="-78"/>
              </a:defRPr>
            </a:lvl1pPr>
          </a:lstStyle>
          <a:p>
            <a:pPr algn="r" rtl="1"/>
            <a:endParaRPr lang="en-US" sz="4000" dirty="0">
              <a:ln w="22225">
                <a:noFill/>
                <a:prstDash val="solid"/>
              </a:ln>
              <a:solidFill>
                <a:schemeClr val="bg1"/>
              </a:solidFill>
              <a:effectLst>
                <a:outerShdw blurRad="38100" dist="38100" dir="2700000" algn="tl">
                  <a:srgbClr val="000000">
                    <a:alpha val="43137"/>
                  </a:srgbClr>
                </a:outerShdw>
              </a:effectLst>
              <a:cs typeface="B Nazanin" panose="00000400000000000000" pitchFamily="2" charset="-78"/>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3677" y="196443"/>
            <a:ext cx="1334914" cy="1182526"/>
          </a:xfrm>
          <a:prstGeom prst="rect">
            <a:avLst/>
          </a:prstGeom>
          <a:solidFill>
            <a:schemeClr val="tx1"/>
          </a:solidFill>
        </p:spPr>
      </p:pic>
      <p:sp>
        <p:nvSpPr>
          <p:cNvPr id="5" name="Content Placeholder 4"/>
          <p:cNvSpPr>
            <a:spLocks noGrp="1"/>
          </p:cNvSpPr>
          <p:nvPr>
            <p:ph sz="quarter" idx="10"/>
          </p:nvPr>
        </p:nvSpPr>
        <p:spPr>
          <a:xfrm>
            <a:off x="3252788" y="414338"/>
            <a:ext cx="46037" cy="46037"/>
          </a:xfrm>
        </p:spPr>
        <p:txBody>
          <a:bodyPr/>
          <a:lstStyle/>
          <a:p>
            <a:pPr lvl="0"/>
            <a:endParaRPr lang="en-US" dirty="0"/>
          </a:p>
        </p:txBody>
      </p:sp>
    </p:spTree>
    <p:extLst>
      <p:ext uri="{BB962C8B-B14F-4D97-AF65-F5344CB8AC3E}">
        <p14:creationId xmlns:p14="http://schemas.microsoft.com/office/powerpoint/2010/main" val="127408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D61FA-3F37-4084-9169-767601AE58F2}"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ABB72-0546-421B-8C2E-D11DB8F67132}" type="slidenum">
              <a:rPr lang="en-US" smtClean="0"/>
              <a:t>‹#›</a:t>
            </a:fld>
            <a:endParaRPr lang="en-US"/>
          </a:p>
        </p:txBody>
      </p:sp>
    </p:spTree>
    <p:extLst>
      <p:ext uri="{BB962C8B-B14F-4D97-AF65-F5344CB8AC3E}">
        <p14:creationId xmlns:p14="http://schemas.microsoft.com/office/powerpoint/2010/main" val="6143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9D61FA-3F37-4084-9169-767601AE58F2}"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ABB72-0546-421B-8C2E-D11DB8F67132}" type="slidenum">
              <a:rPr lang="en-US" smtClean="0"/>
              <a:t>‹#›</a:t>
            </a:fld>
            <a:endParaRPr lang="en-US"/>
          </a:p>
        </p:txBody>
      </p:sp>
    </p:spTree>
    <p:extLst>
      <p:ext uri="{BB962C8B-B14F-4D97-AF65-F5344CB8AC3E}">
        <p14:creationId xmlns:p14="http://schemas.microsoft.com/office/powerpoint/2010/main" val="395843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9D61FA-3F37-4084-9169-767601AE58F2}"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ABB72-0546-421B-8C2E-D11DB8F67132}" type="slidenum">
              <a:rPr lang="en-US" smtClean="0"/>
              <a:t>‹#›</a:t>
            </a:fld>
            <a:endParaRPr lang="en-US"/>
          </a:p>
        </p:txBody>
      </p:sp>
    </p:spTree>
    <p:extLst>
      <p:ext uri="{BB962C8B-B14F-4D97-AF65-F5344CB8AC3E}">
        <p14:creationId xmlns:p14="http://schemas.microsoft.com/office/powerpoint/2010/main" val="284035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9D61FA-3F37-4084-9169-767601AE58F2}"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ABB72-0546-421B-8C2E-D11DB8F67132}" type="slidenum">
              <a:rPr lang="en-US" smtClean="0"/>
              <a:t>‹#›</a:t>
            </a:fld>
            <a:endParaRPr lang="en-US"/>
          </a:p>
        </p:txBody>
      </p:sp>
    </p:spTree>
    <p:extLst>
      <p:ext uri="{BB962C8B-B14F-4D97-AF65-F5344CB8AC3E}">
        <p14:creationId xmlns:p14="http://schemas.microsoft.com/office/powerpoint/2010/main" val="185417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9D61FA-3F37-4084-9169-767601AE58F2}"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ABB72-0546-421B-8C2E-D11DB8F67132}" type="slidenum">
              <a:rPr lang="en-US" smtClean="0"/>
              <a:t>‹#›</a:t>
            </a:fld>
            <a:endParaRPr lang="en-US"/>
          </a:p>
        </p:txBody>
      </p:sp>
    </p:spTree>
    <p:extLst>
      <p:ext uri="{BB962C8B-B14F-4D97-AF65-F5344CB8AC3E}">
        <p14:creationId xmlns:p14="http://schemas.microsoft.com/office/powerpoint/2010/main" val="329565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D61FA-3F37-4084-9169-767601AE58F2}"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ABB72-0546-421B-8C2E-D11DB8F67132}" type="slidenum">
              <a:rPr lang="en-US" smtClean="0"/>
              <a:t>‹#›</a:t>
            </a:fld>
            <a:endParaRPr lang="en-US"/>
          </a:p>
        </p:txBody>
      </p:sp>
    </p:spTree>
    <p:extLst>
      <p:ext uri="{BB962C8B-B14F-4D97-AF65-F5344CB8AC3E}">
        <p14:creationId xmlns:p14="http://schemas.microsoft.com/office/powerpoint/2010/main" val="155467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9D61FA-3F37-4084-9169-767601AE58F2}"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ABB72-0546-421B-8C2E-D11DB8F67132}" type="slidenum">
              <a:rPr lang="en-US" smtClean="0"/>
              <a:t>‹#›</a:t>
            </a:fld>
            <a:endParaRPr lang="en-US"/>
          </a:p>
        </p:txBody>
      </p:sp>
    </p:spTree>
    <p:extLst>
      <p:ext uri="{BB962C8B-B14F-4D97-AF65-F5344CB8AC3E}">
        <p14:creationId xmlns:p14="http://schemas.microsoft.com/office/powerpoint/2010/main" val="324119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9D61FA-3F37-4084-9169-767601AE58F2}"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ABB72-0546-421B-8C2E-D11DB8F67132}" type="slidenum">
              <a:rPr lang="en-US" smtClean="0"/>
              <a:t>‹#›</a:t>
            </a:fld>
            <a:endParaRPr lang="en-US"/>
          </a:p>
        </p:txBody>
      </p:sp>
    </p:spTree>
    <p:extLst>
      <p:ext uri="{BB962C8B-B14F-4D97-AF65-F5344CB8AC3E}">
        <p14:creationId xmlns:p14="http://schemas.microsoft.com/office/powerpoint/2010/main" val="401256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D61FA-3F37-4084-9169-767601AE58F2}" type="datetimeFigureOut">
              <a:rPr lang="en-US" smtClean="0"/>
              <a:t>11/26/2024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ABB72-0546-421B-8C2E-D11DB8F67132}" type="slidenum">
              <a:rPr lang="en-US" smtClean="0"/>
              <a:t>‹#›</a:t>
            </a:fld>
            <a:endParaRPr lang="en-US"/>
          </a:p>
        </p:txBody>
      </p:sp>
    </p:spTree>
    <p:extLst>
      <p:ext uri="{BB962C8B-B14F-4D97-AF65-F5344CB8AC3E}">
        <p14:creationId xmlns:p14="http://schemas.microsoft.com/office/powerpoint/2010/main" val="2343317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05840"/>
            <a:ext cx="9144000" cy="1658983"/>
          </a:xfrm>
        </p:spPr>
        <p:txBody>
          <a:bodyPr/>
          <a:lstStyle/>
          <a:p>
            <a:r>
              <a:rPr lang="fa-IR" dirty="0">
                <a:solidFill>
                  <a:schemeClr val="tx2"/>
                </a:solidFill>
                <a:cs typeface="B Titr" panose="00000700000000000000" pitchFamily="2" charset="-78"/>
              </a:rPr>
              <a:t>مراقبت انسانی تب دنگی</a:t>
            </a:r>
            <a:endParaRPr lang="en-US" dirty="0">
              <a:solidFill>
                <a:schemeClr val="tx2"/>
              </a:solidFill>
              <a:cs typeface="B Titr" panose="00000700000000000000" pitchFamily="2" charset="-78"/>
            </a:endParaRPr>
          </a:p>
        </p:txBody>
      </p:sp>
      <p:sp>
        <p:nvSpPr>
          <p:cNvPr id="3" name="Subtitle 2"/>
          <p:cNvSpPr>
            <a:spLocks noGrp="1"/>
          </p:cNvSpPr>
          <p:nvPr>
            <p:ph type="subTitle" idx="1"/>
          </p:nvPr>
        </p:nvSpPr>
        <p:spPr>
          <a:xfrm>
            <a:off x="1524000" y="4376057"/>
            <a:ext cx="9144000" cy="1724296"/>
          </a:xfrm>
        </p:spPr>
        <p:txBody>
          <a:bodyPr>
            <a:normAutofit/>
          </a:bodyPr>
          <a:lstStyle/>
          <a:p>
            <a:r>
              <a:rPr lang="fa-IR" b="1" dirty="0">
                <a:solidFill>
                  <a:schemeClr val="tx2"/>
                </a:solidFill>
                <a:cs typeface="B Nazanin" panose="00000400000000000000" pitchFamily="2" charset="-78"/>
              </a:rPr>
              <a:t>دکتر مریم </a:t>
            </a:r>
            <a:r>
              <a:rPr lang="fa-IR" b="1" dirty="0" err="1">
                <a:solidFill>
                  <a:schemeClr val="tx2"/>
                </a:solidFill>
                <a:cs typeface="B Nazanin" panose="00000400000000000000" pitchFamily="2" charset="-78"/>
              </a:rPr>
              <a:t>سرگلزایی</a:t>
            </a:r>
            <a:r>
              <a:rPr lang="fa-IR" b="1" dirty="0">
                <a:solidFill>
                  <a:schemeClr val="tx2"/>
                </a:solidFill>
                <a:cs typeface="B Nazanin" panose="00000400000000000000" pitchFamily="2" charset="-78"/>
              </a:rPr>
              <a:t> مقدم</a:t>
            </a:r>
          </a:p>
          <a:p>
            <a:r>
              <a:rPr lang="fa-IR" sz="1600" b="1" dirty="0">
                <a:solidFill>
                  <a:schemeClr val="tx2"/>
                </a:solidFill>
                <a:cs typeface="B Nazanin" panose="00000400000000000000" pitchFamily="2" charset="-78"/>
              </a:rPr>
              <a:t>کارشناس اداره کنترل ناقلین</a:t>
            </a:r>
          </a:p>
          <a:p>
            <a:r>
              <a:rPr lang="fa-IR" sz="1600" b="1" dirty="0">
                <a:solidFill>
                  <a:schemeClr val="tx2"/>
                </a:solidFill>
                <a:cs typeface="B Nazanin" panose="00000400000000000000" pitchFamily="2" charset="-78"/>
              </a:rPr>
              <a:t>مرکز مدیریت بیماری های واگیر</a:t>
            </a:r>
          </a:p>
          <a:p>
            <a:r>
              <a:rPr lang="fa-IR" b="1" dirty="0">
                <a:solidFill>
                  <a:schemeClr val="tx2"/>
                </a:solidFill>
                <a:cs typeface="B Nazanin" panose="00000400000000000000" pitchFamily="2" charset="-78"/>
              </a:rPr>
              <a:t>آبان 1403</a:t>
            </a:r>
            <a:endParaRPr lang="en-US" b="1" dirty="0">
              <a:solidFill>
                <a:schemeClr val="tx2"/>
              </a:solidFill>
              <a:cs typeface="B Nazanin" panose="00000400000000000000" pitchFamily="2" charset="-78"/>
            </a:endParaRPr>
          </a:p>
        </p:txBody>
      </p:sp>
    </p:spTree>
    <p:extLst>
      <p:ext uri="{BB962C8B-B14F-4D97-AF65-F5344CB8AC3E}">
        <p14:creationId xmlns:p14="http://schemas.microsoft.com/office/powerpoint/2010/main" val="1592647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6942"/>
            <a:ext cx="10515600" cy="5528603"/>
          </a:xfrm>
        </p:spPr>
        <p:txBody>
          <a:bodyPr>
            <a:normAutofit/>
          </a:bodyPr>
          <a:lstStyle/>
          <a:p>
            <a:pPr algn="just" rtl="1">
              <a:lnSpc>
                <a:spcPct val="150000"/>
              </a:lnSpc>
            </a:pPr>
            <a:r>
              <a:rPr lang="ar-SA" sz="2000" b="1" dirty="0">
                <a:cs typeface="B Nazanin" panose="00000400000000000000" pitchFamily="2" charset="-78"/>
              </a:rPr>
              <a:t>هم در اطفال و هم در بالغین حدود 75 % موارد ابتلای به بیماری دانگ بدون علامت هستند. </a:t>
            </a:r>
            <a:endParaRPr lang="fa-IR" sz="2000" b="1" dirty="0">
              <a:cs typeface="B Nazanin" panose="00000400000000000000" pitchFamily="2" charset="-78"/>
            </a:endParaRPr>
          </a:p>
          <a:p>
            <a:pPr algn="just" rtl="1">
              <a:lnSpc>
                <a:spcPct val="150000"/>
              </a:lnSpc>
            </a:pPr>
            <a:r>
              <a:rPr lang="ar-SA" sz="2000" b="1" dirty="0">
                <a:cs typeface="B Nazanin" panose="00000400000000000000" pitchFamily="2" charset="-78"/>
              </a:rPr>
              <a:t>ابتلای به هر کدام از سرو تایپ های این ویروس ایمنی که ایجاد میکند فقط علیه همان سروتیپ (ایمنی اختصاصی) است.  </a:t>
            </a:r>
            <a:endParaRPr lang="fa-IR" sz="2000" b="1" dirty="0">
              <a:cs typeface="B Nazanin" panose="00000400000000000000" pitchFamily="2" charset="-78"/>
            </a:endParaRPr>
          </a:p>
          <a:p>
            <a:pPr algn="just" rtl="1">
              <a:lnSpc>
                <a:spcPct val="150000"/>
              </a:lnSpc>
            </a:pPr>
            <a:r>
              <a:rPr lang="ar-SA" sz="2000" b="1" dirty="0">
                <a:cs typeface="B Nazanin" panose="00000400000000000000" pitchFamily="2" charset="-78"/>
              </a:rPr>
              <a:t>علائم بیماری اغلب خفیف تا متوسط بوده و غیر اختصاصی و بیماری تب دار حاد است.</a:t>
            </a:r>
            <a:endParaRPr lang="fa-IR" sz="2000" b="1" dirty="0">
              <a:cs typeface="B Nazanin" panose="00000400000000000000" pitchFamily="2" charset="-78"/>
            </a:endParaRPr>
          </a:p>
          <a:p>
            <a:pPr algn="just" rtl="1">
              <a:lnSpc>
                <a:spcPct val="150000"/>
              </a:lnSpc>
            </a:pPr>
            <a:r>
              <a:rPr lang="ar-SA" sz="2000" b="1" dirty="0">
                <a:cs typeface="B Nazanin" panose="00000400000000000000" pitchFamily="2" charset="-78"/>
              </a:rPr>
              <a:t> یک نفر از هر چهار نفر مبتلا به تب دنگی ایمنی درازمدت برای همان سروتایپ خاص ایجاد خواهد کرد.</a:t>
            </a:r>
            <a:endParaRPr lang="fa-IR" sz="2000" b="1" dirty="0">
              <a:cs typeface="B Nazanin" panose="00000400000000000000" pitchFamily="2" charset="-78"/>
            </a:endParaRPr>
          </a:p>
          <a:p>
            <a:pPr algn="just" rtl="1">
              <a:lnSpc>
                <a:spcPct val="150000"/>
              </a:lnSpc>
            </a:pPr>
            <a:r>
              <a:rPr lang="ar-SA" sz="2000" b="1" dirty="0">
                <a:cs typeface="B Nazanin" panose="00000400000000000000" pitchFamily="2" charset="-78"/>
              </a:rPr>
              <a:t> یک نفر از هر 20 نفر مبتلا به بیماری دانگ به فرم شدید بیماری پیشرفت خواهد نمود.</a:t>
            </a:r>
            <a:endParaRPr lang="fa-IR" sz="2000" b="1" dirty="0">
              <a:cs typeface="B Nazanin" panose="00000400000000000000" pitchFamily="2" charset="-78"/>
            </a:endParaRPr>
          </a:p>
          <a:p>
            <a:pPr algn="just" rtl="1">
              <a:lnSpc>
                <a:spcPct val="150000"/>
              </a:lnSpc>
            </a:pPr>
            <a:r>
              <a:rPr lang="ar-SA" sz="2000" b="1" dirty="0">
                <a:cs typeface="B Nazanin" panose="00000400000000000000" pitchFamily="2" charset="-78"/>
              </a:rPr>
              <a:t>در حال حاضر هیچ درمان اختصاصی برای فرم شدید بیماری دانگ وجود ندارد و درمان به شکل علامتی</a:t>
            </a:r>
            <a:r>
              <a:rPr lang="fa-IR" sz="2000" b="1" dirty="0">
                <a:cs typeface="B Nazanin" panose="00000400000000000000" pitchFamily="2" charset="-78"/>
              </a:rPr>
              <a:t> </a:t>
            </a:r>
            <a:r>
              <a:rPr lang="ar-SA" sz="2000" b="1" dirty="0">
                <a:cs typeface="B Nazanin" panose="00000400000000000000" pitchFamily="2" charset="-78"/>
              </a:rPr>
              <a:t>(نگهدارنده) می باشد.</a:t>
            </a:r>
            <a:endParaRPr lang="fa-IR" sz="2000" b="1" dirty="0">
              <a:cs typeface="B Nazanin" panose="00000400000000000000" pitchFamily="2" charset="-78"/>
            </a:endParaRPr>
          </a:p>
          <a:p>
            <a:pPr algn="just" rtl="1">
              <a:lnSpc>
                <a:spcPct val="150000"/>
              </a:lnSpc>
            </a:pPr>
            <a:r>
              <a:rPr lang="ar-SA" sz="2000" b="1" dirty="0">
                <a:cs typeface="B Nazanin" panose="00000400000000000000" pitchFamily="2" charset="-78"/>
              </a:rPr>
              <a:t> شناسائی سریع موارد بیماری و به خصوص جلوگیری از پیشرفت آن به فرم شدید، همچنین دسترسی به درمان صحیح میزان کشندگی دانگ شدید را به زیر 1% کاهش می دهد</a:t>
            </a:r>
            <a:endParaRPr lang="en-US" sz="2000" b="1" dirty="0">
              <a:cs typeface="B Nazanin" panose="00000400000000000000" pitchFamily="2" charset="-78"/>
            </a:endParaRPr>
          </a:p>
          <a:p>
            <a:pPr algn="just" rtl="1">
              <a:lnSpc>
                <a:spcPct val="150000"/>
              </a:lnSpc>
            </a:pPr>
            <a:endParaRPr lang="en-US" sz="2000" dirty="0">
              <a:cs typeface="B Nazanin" panose="00000400000000000000" pitchFamily="2" charset="-78"/>
            </a:endParaRPr>
          </a:p>
          <a:p>
            <a:pPr algn="just" rtl="1">
              <a:lnSpc>
                <a:spcPct val="150000"/>
              </a:lnSpc>
            </a:pPr>
            <a:endParaRPr lang="en-US" sz="2000" dirty="0">
              <a:cs typeface="B Nazanin" panose="00000400000000000000" pitchFamily="2" charset="-78"/>
            </a:endParaRPr>
          </a:p>
        </p:txBody>
      </p:sp>
    </p:spTree>
    <p:extLst>
      <p:ext uri="{BB962C8B-B14F-4D97-AF65-F5344CB8AC3E}">
        <p14:creationId xmlns:p14="http://schemas.microsoft.com/office/powerpoint/2010/main" val="2712490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8005"/>
            <a:ext cx="10515600" cy="1032601"/>
          </a:xfrm>
        </p:spPr>
        <p:txBody>
          <a:bodyPr>
            <a:normAutofit/>
          </a:bodyPr>
          <a:lstStyle/>
          <a:p>
            <a:pPr algn="r" rtl="1"/>
            <a:r>
              <a:rPr lang="ar-SA" sz="2400" b="1" dirty="0">
                <a:solidFill>
                  <a:schemeClr val="tx2"/>
                </a:solidFill>
                <a:cs typeface="B Titr" panose="00000700000000000000" pitchFamily="2" charset="-78"/>
              </a:rPr>
              <a:t>روش های انتقال بیماری</a:t>
            </a:r>
            <a:br>
              <a:rPr lang="en-US" sz="2400" b="1" dirty="0">
                <a:cs typeface="B Titr" panose="00000700000000000000" pitchFamily="2" charset="-78"/>
              </a:rPr>
            </a:br>
            <a:endParaRPr lang="en-US" sz="2400" dirty="0">
              <a:cs typeface="B Titr" panose="00000700000000000000" pitchFamily="2" charset="-78"/>
            </a:endParaRPr>
          </a:p>
        </p:txBody>
      </p:sp>
      <p:sp>
        <p:nvSpPr>
          <p:cNvPr id="3" name="Content Placeholder 2"/>
          <p:cNvSpPr>
            <a:spLocks noGrp="1"/>
          </p:cNvSpPr>
          <p:nvPr>
            <p:ph idx="1"/>
          </p:nvPr>
        </p:nvSpPr>
        <p:spPr>
          <a:xfrm>
            <a:off x="838200" y="1580606"/>
            <a:ext cx="10515600" cy="4960871"/>
          </a:xfrm>
        </p:spPr>
        <p:txBody>
          <a:bodyPr>
            <a:normAutofit/>
          </a:bodyPr>
          <a:lstStyle/>
          <a:p>
            <a:pPr marL="0" lvl="0" indent="0" algn="just" rtl="1" fontAlgn="base">
              <a:lnSpc>
                <a:spcPct val="150000"/>
              </a:lnSpc>
              <a:buNone/>
            </a:pPr>
            <a:r>
              <a:rPr lang="ar-SA" sz="2000" b="1" dirty="0">
                <a:solidFill>
                  <a:srgbClr val="C00000"/>
                </a:solidFill>
                <a:cs typeface="B Titr" panose="00000700000000000000" pitchFamily="2" charset="-78"/>
              </a:rPr>
              <a:t>انتقال از پشه به انسان</a:t>
            </a:r>
            <a:endParaRPr lang="en-US" sz="2000" b="1" dirty="0">
              <a:solidFill>
                <a:srgbClr val="C00000"/>
              </a:solidFill>
              <a:cs typeface="B Titr" panose="00000700000000000000" pitchFamily="2" charset="-78"/>
            </a:endParaRPr>
          </a:p>
          <a:p>
            <a:pPr lvl="1" algn="just" rtl="1">
              <a:lnSpc>
                <a:spcPct val="150000"/>
              </a:lnSpc>
            </a:pPr>
            <a:r>
              <a:rPr lang="ar-SA" sz="2000" b="1" dirty="0">
                <a:cs typeface="B Nazanin" panose="00000400000000000000" pitchFamily="2" charset="-78"/>
              </a:rPr>
              <a:t>عفونت از طریق گزش پشه ماده آئدس اجیپتی و آئدس آلبوپیکتوس آلوده به ویروس رخ می دهد، ویروس در معده پشه تکثیر می شود. فاصله زمان بین ورود ویروس به بدن پشه تا انتقال واقعی به میزبان بعدی دوره نهفته خارجی نامیده می شود. این دوره 8  تا 12 روز طول می کشد. پشه آلوده تا آخر عمر خود می تواند ویروس را از طریق گزش به انسان منتقل کند.</a:t>
            </a:r>
            <a:endParaRPr lang="fa-IR" sz="2000" b="1" dirty="0">
              <a:cs typeface="B Nazanin" panose="00000400000000000000" pitchFamily="2" charset="-78"/>
            </a:endParaRPr>
          </a:p>
          <a:p>
            <a:pPr marL="457200" lvl="1" indent="0" algn="just" rtl="1">
              <a:lnSpc>
                <a:spcPct val="150000"/>
              </a:lnSpc>
              <a:buNone/>
            </a:pPr>
            <a:endParaRPr lang="en-US" sz="2000" b="1" dirty="0">
              <a:cs typeface="B Nazanin" panose="00000400000000000000" pitchFamily="2" charset="-78"/>
            </a:endParaRPr>
          </a:p>
          <a:p>
            <a:pPr lvl="1" algn="just" rtl="1">
              <a:lnSpc>
                <a:spcPct val="150000"/>
              </a:lnSpc>
            </a:pPr>
            <a:r>
              <a:rPr lang="ar-SA" sz="2000" b="1" dirty="0">
                <a:cs typeface="B Nazanin" panose="00000400000000000000" pitchFamily="2" charset="-78"/>
              </a:rPr>
              <a:t>انتقال توسط گزش پشه به خصوص پشه آئدس اجیپتی که در طی روز خون خواری می کند صورت می گیرد. اوج خون خواری 2 ساعت بعد از طلوع و چند ساعت قبل از غروب آفتاب است. </a:t>
            </a:r>
            <a:endParaRPr lang="en-US" sz="2000" b="1" dirty="0">
              <a:cs typeface="B Nazanin" panose="00000400000000000000" pitchFamily="2" charset="-78"/>
            </a:endParaRPr>
          </a:p>
        </p:txBody>
      </p:sp>
    </p:spTree>
    <p:extLst>
      <p:ext uri="{BB962C8B-B14F-4D97-AF65-F5344CB8AC3E}">
        <p14:creationId xmlns:p14="http://schemas.microsoft.com/office/powerpoint/2010/main" val="2010945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5663"/>
          </a:xfrm>
        </p:spPr>
        <p:txBody>
          <a:bodyPr/>
          <a:lstStyle/>
          <a:p>
            <a:pPr algn="r" rtl="1"/>
            <a:r>
              <a:rPr lang="ar-SA" sz="2400" b="1" dirty="0">
                <a:solidFill>
                  <a:schemeClr val="tx2"/>
                </a:solidFill>
                <a:cs typeface="B Titr" panose="00000700000000000000" pitchFamily="2" charset="-78"/>
              </a:rPr>
              <a:t>روش های انتقال بیماری</a:t>
            </a:r>
            <a:endParaRPr lang="en-US" dirty="0"/>
          </a:p>
        </p:txBody>
      </p:sp>
      <p:sp>
        <p:nvSpPr>
          <p:cNvPr id="3" name="Content Placeholder 2"/>
          <p:cNvSpPr>
            <a:spLocks noGrp="1"/>
          </p:cNvSpPr>
          <p:nvPr>
            <p:ph idx="1"/>
          </p:nvPr>
        </p:nvSpPr>
        <p:spPr>
          <a:xfrm>
            <a:off x="838200" y="1308295"/>
            <a:ext cx="10515600" cy="5303520"/>
          </a:xfrm>
        </p:spPr>
        <p:txBody>
          <a:bodyPr>
            <a:normAutofit/>
          </a:bodyPr>
          <a:lstStyle/>
          <a:p>
            <a:pPr marL="0" lvl="0" indent="0" algn="just" rtl="1" fontAlgn="base">
              <a:lnSpc>
                <a:spcPct val="150000"/>
              </a:lnSpc>
              <a:buNone/>
            </a:pPr>
            <a:r>
              <a:rPr lang="ar-SA" sz="2000" b="1" dirty="0">
                <a:solidFill>
                  <a:srgbClr val="C00000"/>
                </a:solidFill>
                <a:cs typeface="B Titr" panose="00000700000000000000" pitchFamily="2" charset="-78"/>
              </a:rPr>
              <a:t>انتقال از انسان به پشه</a:t>
            </a:r>
            <a:endParaRPr lang="fa-IR" sz="2000" b="1" dirty="0">
              <a:solidFill>
                <a:srgbClr val="C00000"/>
              </a:solidFill>
              <a:cs typeface="B Titr" panose="00000700000000000000" pitchFamily="2" charset="-78"/>
            </a:endParaRPr>
          </a:p>
          <a:p>
            <a:pPr lvl="1" algn="just" rtl="1">
              <a:lnSpc>
                <a:spcPct val="150000"/>
              </a:lnSpc>
            </a:pPr>
            <a:r>
              <a:rPr lang="ar-SA" sz="2000" b="1" dirty="0">
                <a:cs typeface="B Nazanin" panose="00000400000000000000" pitchFamily="2" charset="-78"/>
              </a:rPr>
              <a:t>پشه می تواند از طریق فردی که ویروس دانگ در خونش وجود دارد، آلوده شود. ممکن است فرد دارای علامت، یا پیش از بروز علامت یا بدون علامت باشد. انتقال ویروس از انسان به پشه، می تواند از 2 روز قبل از شروع علائم تا 2 روز پس از قطع تب رخ دهد.</a:t>
            </a:r>
            <a:endParaRPr lang="fa-IR" sz="2000" b="1" dirty="0">
              <a:cs typeface="B Nazanin" panose="00000400000000000000" pitchFamily="2" charset="-78"/>
            </a:endParaRPr>
          </a:p>
          <a:p>
            <a:pPr lvl="1" algn="just" rtl="1">
              <a:lnSpc>
                <a:spcPct val="150000"/>
              </a:lnSpc>
            </a:pPr>
            <a:r>
              <a:rPr lang="ar-SA" sz="2000" b="1" dirty="0">
                <a:cs typeface="B Nazanin" panose="00000400000000000000" pitchFamily="2" charset="-78"/>
              </a:rPr>
              <a:t>بیماران در تمام طول زمان ویرمی میتوانند برای پشه ای که آنها را نیش می زند آلوده کننده باشند.</a:t>
            </a:r>
            <a:endParaRPr lang="fa-IR" sz="2000" b="1" dirty="0">
              <a:cs typeface="B Nazanin" panose="00000400000000000000" pitchFamily="2" charset="-78"/>
            </a:endParaRPr>
          </a:p>
          <a:p>
            <a:pPr lvl="1" algn="just" rtl="1">
              <a:lnSpc>
                <a:spcPct val="150000"/>
              </a:lnSpc>
            </a:pPr>
            <a:r>
              <a:rPr lang="ar-SA" sz="2000" b="1" dirty="0">
                <a:cs typeface="B Nazanin" panose="00000400000000000000" pitchFamily="2" charset="-78"/>
              </a:rPr>
              <a:t>خطر آلودگی پشه با میزان بالای ویروس در خون (ویرمی) و تب بالای بیمار مرتبط است. تیتر بالای آنتی بادی اختصاصی با کاهش خطر عفونت همراه است. در اکثر افراد ویروس بمدت 4 تا 5 روز در خون آنها وجود دارد، اما ممکن است تا 12 روز طول بکشد.</a:t>
            </a:r>
            <a:endParaRPr lang="en-US" sz="2000" b="1" dirty="0">
              <a:cs typeface="B Nazanin" panose="00000400000000000000" pitchFamily="2" charset="-78"/>
            </a:endParaRPr>
          </a:p>
          <a:p>
            <a:pPr marL="0" indent="0" algn="r" rtl="1">
              <a:lnSpc>
                <a:spcPct val="150000"/>
              </a:lnSpc>
              <a:buNone/>
            </a:pPr>
            <a:r>
              <a:rPr lang="ar-SA" sz="2000" b="1" dirty="0">
                <a:solidFill>
                  <a:srgbClr val="C00000"/>
                </a:solidFill>
                <a:cs typeface="B Titr" panose="00000700000000000000" pitchFamily="2" charset="-78"/>
              </a:rPr>
              <a:t>سایر روشهای انتقال دانگ</a:t>
            </a:r>
            <a:endParaRPr lang="fa-IR" sz="2000" b="1" dirty="0">
              <a:solidFill>
                <a:srgbClr val="C00000"/>
              </a:solidFill>
              <a:cs typeface="B Titr" panose="00000700000000000000" pitchFamily="2" charset="-78"/>
            </a:endParaRPr>
          </a:p>
          <a:p>
            <a:pPr lvl="1" algn="r" rtl="1">
              <a:lnSpc>
                <a:spcPct val="150000"/>
              </a:lnSpc>
            </a:pPr>
            <a:r>
              <a:rPr lang="ar-SA" sz="2000" b="1" dirty="0">
                <a:cs typeface="B Nazanin" panose="00000400000000000000" pitchFamily="2" charset="-78"/>
              </a:rPr>
              <a:t>شواهدی وجود دارد که احتمال انتقال از مادر به نوزاد به میزان کمی وجود داشته</a:t>
            </a:r>
            <a:endParaRPr lang="fa-IR" sz="2000" b="1" dirty="0">
              <a:solidFill>
                <a:schemeClr val="tx2"/>
              </a:solidFill>
              <a:cs typeface="B Titr" panose="00000700000000000000" pitchFamily="2" charset="-78"/>
            </a:endParaRPr>
          </a:p>
          <a:p>
            <a:pPr algn="r" rtl="1">
              <a:lnSpc>
                <a:spcPct val="150000"/>
              </a:lnSpc>
            </a:pPr>
            <a:endParaRPr lang="en-US" sz="2000" dirty="0">
              <a:cs typeface="B Nazanin" panose="00000400000000000000" pitchFamily="2" charset="-78"/>
            </a:endParaRPr>
          </a:p>
        </p:txBody>
      </p:sp>
    </p:spTree>
    <p:extLst>
      <p:ext uri="{BB962C8B-B14F-4D97-AF65-F5344CB8AC3E}">
        <p14:creationId xmlns:p14="http://schemas.microsoft.com/office/powerpoint/2010/main" val="81910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a:solidFill>
                  <a:schemeClr val="tx2"/>
                </a:solidFill>
                <a:cs typeface="B Titr" panose="00000700000000000000" pitchFamily="2" charset="-78"/>
              </a:rPr>
              <a:t>تعریف </a:t>
            </a:r>
            <a:r>
              <a:rPr lang="ar-SA" sz="2400" b="1" dirty="0">
                <a:solidFill>
                  <a:schemeClr val="tx2"/>
                </a:solidFill>
                <a:cs typeface="B Titr" panose="00000700000000000000" pitchFamily="2" charset="-78"/>
              </a:rPr>
              <a:t>مواجهه با عامل بیماری</a:t>
            </a:r>
            <a:r>
              <a:rPr lang="en-US" sz="2400" b="1" dirty="0">
                <a:solidFill>
                  <a:schemeClr val="tx2"/>
                </a:solidFill>
                <a:cs typeface="B Titr" panose="00000700000000000000" pitchFamily="2" charset="-78"/>
              </a:rPr>
              <a:t> </a:t>
            </a:r>
            <a:endParaRPr lang="en-US" sz="2400" dirty="0">
              <a:solidFill>
                <a:schemeClr val="tx2"/>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lvl="0" algn="just" rtl="1" fontAlgn="base">
              <a:lnSpc>
                <a:spcPct val="150000"/>
              </a:lnSpc>
            </a:pPr>
            <a:r>
              <a:rPr lang="ar-SA" sz="2000" b="1" dirty="0">
                <a:cs typeface="B Nazanin" panose="00000400000000000000" pitchFamily="2" charset="-78"/>
              </a:rPr>
              <a:t>سابقه سفر (یا زندگی) دو هفته قبل از بروز علائم و تب به منطقه ای که بیماری دانگ در آنجا آندمیک بوده یا طغیان بیماری در آن منطقه رخ داده است.</a:t>
            </a:r>
            <a:endParaRPr lang="en-US" sz="2000" b="1" dirty="0">
              <a:cs typeface="B Nazanin" panose="00000400000000000000" pitchFamily="2" charset="-78"/>
            </a:endParaRPr>
          </a:p>
          <a:p>
            <a:pPr lvl="0" algn="just" rtl="1" fontAlgn="base">
              <a:lnSpc>
                <a:spcPct val="150000"/>
              </a:lnSpc>
            </a:pPr>
            <a:r>
              <a:rPr lang="ar-SA" sz="2000" b="1" dirty="0">
                <a:cs typeface="B Nazanin" panose="00000400000000000000" pitchFamily="2" charset="-78"/>
              </a:rPr>
              <a:t> سابقه تماس با مورد محتمل دانگ (ارتباط زمانی و مکانی)</a:t>
            </a:r>
            <a:endParaRPr lang="en-US" sz="2000" b="1" dirty="0">
              <a:cs typeface="B Nazanin" panose="00000400000000000000" pitchFamily="2" charset="-78"/>
            </a:endParaRPr>
          </a:p>
          <a:p>
            <a:pPr algn="just">
              <a:lnSpc>
                <a:spcPct val="150000"/>
              </a:lnSpc>
            </a:pPr>
            <a:endParaRPr lang="en-US" sz="2000" dirty="0">
              <a:cs typeface="B Nazanin" panose="00000400000000000000" pitchFamily="2" charset="-78"/>
            </a:endParaRPr>
          </a:p>
        </p:txBody>
      </p:sp>
    </p:spTree>
    <p:extLst>
      <p:ext uri="{BB962C8B-B14F-4D97-AF65-F5344CB8AC3E}">
        <p14:creationId xmlns:p14="http://schemas.microsoft.com/office/powerpoint/2010/main" val="322062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400" b="1" dirty="0">
                <a:solidFill>
                  <a:schemeClr val="tx2"/>
                </a:solidFill>
                <a:cs typeface="B Titr" panose="00000700000000000000" pitchFamily="2" charset="-78"/>
              </a:rPr>
              <a:t>طبقه بندی بالینی موارد دنگی و سطح بندی شدت بیماری</a:t>
            </a:r>
            <a:r>
              <a:rPr lang="fa-IR" b="1" dirty="0">
                <a:solidFill>
                  <a:schemeClr val="tx2"/>
                </a:solidFill>
              </a:rPr>
              <a:t> </a:t>
            </a:r>
            <a:endParaRPr lang="en-US" dirty="0"/>
          </a:p>
        </p:txBody>
      </p:sp>
      <p:sp>
        <p:nvSpPr>
          <p:cNvPr id="3" name="Content Placeholder 2"/>
          <p:cNvSpPr>
            <a:spLocks noGrp="1"/>
          </p:cNvSpPr>
          <p:nvPr>
            <p:ph idx="1"/>
          </p:nvPr>
        </p:nvSpPr>
        <p:spPr/>
        <p:txBody>
          <a:bodyPr/>
          <a:lstStyle/>
          <a:p>
            <a:r>
              <a:rPr lang="en-US" b="1" dirty="0"/>
              <a:t>Dengue Fever (DF)</a:t>
            </a:r>
          </a:p>
          <a:p>
            <a:r>
              <a:rPr lang="en-US" b="1" dirty="0">
                <a:solidFill>
                  <a:schemeClr val="dk1"/>
                </a:solidFill>
              </a:rPr>
              <a:t>Dengue Hemorrhagic Fever (DHF):</a:t>
            </a:r>
          </a:p>
          <a:p>
            <a:pPr lvl="1"/>
            <a:r>
              <a:rPr lang="en-US" b="1" dirty="0">
                <a:solidFill>
                  <a:schemeClr val="dk1"/>
                </a:solidFill>
              </a:rPr>
              <a:t>Grade I</a:t>
            </a:r>
            <a:endParaRPr lang="en-US" b="1" dirty="0"/>
          </a:p>
          <a:p>
            <a:pPr lvl="1"/>
            <a:r>
              <a:rPr lang="en-US" b="1" dirty="0">
                <a:solidFill>
                  <a:schemeClr val="dk1"/>
                </a:solidFill>
              </a:rPr>
              <a:t>Grade II</a:t>
            </a:r>
          </a:p>
          <a:p>
            <a:r>
              <a:rPr lang="en-US" b="1" dirty="0">
                <a:solidFill>
                  <a:schemeClr val="dk1"/>
                </a:solidFill>
              </a:rPr>
              <a:t>Dengue Shock Syndrome (DSS):</a:t>
            </a:r>
          </a:p>
          <a:p>
            <a:pPr lvl="1"/>
            <a:r>
              <a:rPr lang="en-US" b="1" dirty="0">
                <a:solidFill>
                  <a:schemeClr val="dk1"/>
                </a:solidFill>
              </a:rPr>
              <a:t>DHF:</a:t>
            </a:r>
            <a:endParaRPr lang="en-US" b="1" dirty="0"/>
          </a:p>
          <a:p>
            <a:pPr lvl="2"/>
            <a:r>
              <a:rPr lang="en-US" b="1" dirty="0">
                <a:solidFill>
                  <a:schemeClr val="dk1"/>
                </a:solidFill>
              </a:rPr>
              <a:t>Grade </a:t>
            </a:r>
            <a:r>
              <a:rPr lang="en-US" b="1" dirty="0">
                <a:latin typeface="Cambria" panose="02040503050406030204" pitchFamily="18" charset="0"/>
                <a:ea typeface="Cambria" panose="02040503050406030204" pitchFamily="18" charset="0"/>
                <a:cs typeface="B Nazanin" panose="00000400000000000000" pitchFamily="2" charset="-78"/>
              </a:rPr>
              <a:t>III</a:t>
            </a:r>
          </a:p>
          <a:p>
            <a:pPr lvl="2"/>
            <a:r>
              <a:rPr lang="en-US" b="1" dirty="0">
                <a:solidFill>
                  <a:schemeClr val="dk1"/>
                </a:solidFill>
              </a:rPr>
              <a:t>Grade </a:t>
            </a:r>
            <a:r>
              <a:rPr lang="en-US" b="1" dirty="0">
                <a:latin typeface="Cambria" panose="02040503050406030204" pitchFamily="18" charset="0"/>
                <a:ea typeface="Cambria" panose="02040503050406030204" pitchFamily="18" charset="0"/>
                <a:cs typeface="B Nazanin" panose="00000400000000000000" pitchFamily="2" charset="-78"/>
              </a:rPr>
              <a:t>IV</a:t>
            </a:r>
            <a:endParaRPr lang="en-US" b="1" dirty="0">
              <a:latin typeface="Calibri" panose="020F0502020204030204" pitchFamily="34" charset="0"/>
              <a:ea typeface="Calibri" panose="020F0502020204030204" pitchFamily="34" charset="0"/>
              <a:cs typeface="B Nazanin" panose="00000400000000000000" pitchFamily="2" charset="-78"/>
            </a:endParaRPr>
          </a:p>
          <a:p>
            <a:pPr marL="0" indent="0">
              <a:buNone/>
            </a:pPr>
            <a:endParaRPr lang="en-US" dirty="0"/>
          </a:p>
          <a:p>
            <a:endParaRPr lang="en-US" dirty="0"/>
          </a:p>
        </p:txBody>
      </p:sp>
    </p:spTree>
    <p:extLst>
      <p:ext uri="{BB962C8B-B14F-4D97-AF65-F5344CB8AC3E}">
        <p14:creationId xmlns:p14="http://schemas.microsoft.com/office/powerpoint/2010/main" val="179111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400" b="1" dirty="0">
                <a:solidFill>
                  <a:schemeClr val="tx2"/>
                </a:solidFill>
                <a:cs typeface="B Titr" panose="00000700000000000000" pitchFamily="2" charset="-78"/>
              </a:rPr>
              <a:t>طبقه بندی بالینی موارد دنگی و سطح بندی شدت بیماری</a:t>
            </a:r>
            <a:r>
              <a:rPr lang="fa-IR" b="1" dirty="0">
                <a:solidFill>
                  <a:schemeClr val="tx2"/>
                </a:solidFill>
              </a:rPr>
              <a:t> </a:t>
            </a:r>
            <a:endParaRPr lang="en-US"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7873219"/>
              </p:ext>
            </p:extLst>
          </p:nvPr>
        </p:nvGraphicFramePr>
        <p:xfrm>
          <a:off x="838200" y="1825625"/>
          <a:ext cx="10515600" cy="4297680"/>
        </p:xfrm>
        <a:graphic>
          <a:graphicData uri="http://schemas.openxmlformats.org/drawingml/2006/table">
            <a:tbl>
              <a:tblPr firstRow="1" bandRow="1">
                <a:tableStyleId>{5C22544A-7EE6-4342-B048-85BDC9FD1C3A}</a:tableStyleId>
              </a:tblPr>
              <a:tblGrid>
                <a:gridCol w="4308566">
                  <a:extLst>
                    <a:ext uri="{9D8B030D-6E8A-4147-A177-3AD203B41FA5}">
                      <a16:colId xmlns:a16="http://schemas.microsoft.com/office/drawing/2014/main" val="1704092553"/>
                    </a:ext>
                  </a:extLst>
                </a:gridCol>
                <a:gridCol w="4441371">
                  <a:extLst>
                    <a:ext uri="{9D8B030D-6E8A-4147-A177-3AD203B41FA5}">
                      <a16:colId xmlns:a16="http://schemas.microsoft.com/office/drawing/2014/main" val="760350692"/>
                    </a:ext>
                  </a:extLst>
                </a:gridCol>
                <a:gridCol w="770709">
                  <a:extLst>
                    <a:ext uri="{9D8B030D-6E8A-4147-A177-3AD203B41FA5}">
                      <a16:colId xmlns:a16="http://schemas.microsoft.com/office/drawing/2014/main" val="2804759679"/>
                    </a:ext>
                  </a:extLst>
                </a:gridCol>
                <a:gridCol w="994954">
                  <a:extLst>
                    <a:ext uri="{9D8B030D-6E8A-4147-A177-3AD203B41FA5}">
                      <a16:colId xmlns:a16="http://schemas.microsoft.com/office/drawing/2014/main" val="2515646377"/>
                    </a:ext>
                  </a:extLst>
                </a:gridCol>
              </a:tblGrid>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dirty="0">
                          <a:cs typeface="B Nazanin" panose="00000400000000000000" pitchFamily="2" charset="-78"/>
                        </a:rPr>
                        <a:t>یافته های آزمایشگاهی</a:t>
                      </a:r>
                      <a:r>
                        <a:rPr lang="fa-IR" dirty="0">
                          <a:cs typeface="B Nazanin" panose="00000400000000000000" pitchFamily="2" charset="-78"/>
                        </a:rPr>
                        <a:t> </a:t>
                      </a:r>
                      <a:endParaRPr lang="en-US" dirty="0">
                        <a:cs typeface="B Nazanin" panose="00000400000000000000" pitchFamily="2" charset="-78"/>
                      </a:endParaRPr>
                    </a:p>
                    <a:p>
                      <a:pPr algn="ctr" rtl="1"/>
                      <a:endParaRPr lang="en-US" dirty="0">
                        <a:cs typeface="B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dirty="0">
                          <a:cs typeface="B Nazanin" panose="00000400000000000000" pitchFamily="2" charset="-78"/>
                        </a:rPr>
                        <a:t>نشانه ها و یافته های بالینی</a:t>
                      </a:r>
                      <a:endParaRPr lang="fa-IR" dirty="0">
                        <a:cs typeface="B Nazanin" panose="00000400000000000000" pitchFamily="2" charset="-78"/>
                      </a:endParaRPr>
                    </a:p>
                    <a:p>
                      <a:pPr algn="ctr" rtl="1"/>
                      <a:endParaRPr lang="en-US" dirty="0">
                        <a:cs typeface="B Nazanin" panose="00000400000000000000" pitchFamily="2" charset="-78"/>
                      </a:endParaRPr>
                    </a:p>
                  </a:txBody>
                  <a:tcPr/>
                </a:tc>
                <a:tc>
                  <a:txBody>
                    <a:bodyPr/>
                    <a:lstStyle/>
                    <a:p>
                      <a:pPr algn="ctr" rtl="1"/>
                      <a:r>
                        <a:rPr lang="en-US" sz="1800" b="1" kern="1200" dirty="0">
                          <a:solidFill>
                            <a:schemeClr val="lt1"/>
                          </a:solidFill>
                          <a:effectLst/>
                          <a:latin typeface="+mn-lt"/>
                          <a:ea typeface="+mn-ea"/>
                          <a:cs typeface="B Nazanin" panose="00000400000000000000" pitchFamily="2" charset="-78"/>
                        </a:rPr>
                        <a:t>Grade</a:t>
                      </a:r>
                      <a:endParaRPr lang="en-US" dirty="0">
                        <a:cs typeface="B Nazanin" panose="00000400000000000000" pitchFamily="2" charset="-78"/>
                      </a:endParaRPr>
                    </a:p>
                  </a:txBody>
                  <a:tcPr/>
                </a:tc>
                <a:tc>
                  <a:txBody>
                    <a:bodyPr/>
                    <a:lstStyle/>
                    <a:p>
                      <a:pPr algn="ctr" rtl="1"/>
                      <a:r>
                        <a:rPr lang="en-US" sz="1800" b="1" kern="1200" dirty="0">
                          <a:solidFill>
                            <a:schemeClr val="lt1"/>
                          </a:solidFill>
                          <a:effectLst/>
                          <a:latin typeface="+mn-lt"/>
                          <a:ea typeface="+mn-ea"/>
                          <a:cs typeface="B Nazanin" panose="00000400000000000000" pitchFamily="2" charset="-78"/>
                        </a:rPr>
                        <a:t>DF/DHF</a:t>
                      </a:r>
                      <a:endParaRPr lang="en-US" dirty="0">
                        <a:cs typeface="B Nazanin" panose="00000400000000000000" pitchFamily="2" charset="-78"/>
                      </a:endParaRPr>
                    </a:p>
                  </a:txBody>
                  <a:tcPr/>
                </a:tc>
                <a:extLst>
                  <a:ext uri="{0D108BD9-81ED-4DB2-BD59-A6C34878D82A}">
                    <a16:rowId xmlns:a16="http://schemas.microsoft.com/office/drawing/2014/main" val="3731032855"/>
                  </a:ext>
                </a:extLst>
              </a:tr>
              <a:tr h="370840">
                <a:tc>
                  <a:txBody>
                    <a:bodyPr/>
                    <a:lstStyle/>
                    <a:p>
                      <a:pPr marL="285750" lvl="0" indent="-285750" algn="r" rtl="1">
                        <a:lnSpc>
                          <a:spcPct val="150000"/>
                        </a:lnSpc>
                        <a:buFont typeface="Arial" panose="020B0604020202020204" pitchFamily="34" charset="0"/>
                        <a:buChar char="•"/>
                      </a:pPr>
                      <a:r>
                        <a:rPr lang="ar-SA" sz="1800" kern="1200" dirty="0">
                          <a:solidFill>
                            <a:schemeClr val="dk1"/>
                          </a:solidFill>
                          <a:effectLst/>
                          <a:latin typeface="+mn-lt"/>
                          <a:ea typeface="+mn-ea"/>
                          <a:cs typeface="B Nazanin" panose="00000400000000000000" pitchFamily="2" charset="-78"/>
                        </a:rPr>
                        <a:t>لکوپنی </a:t>
                      </a:r>
                      <a:r>
                        <a:rPr lang="en-US" sz="1800" kern="1200" dirty="0">
                          <a:solidFill>
                            <a:schemeClr val="dk1"/>
                          </a:solidFill>
                          <a:effectLst/>
                          <a:latin typeface="+mn-lt"/>
                          <a:ea typeface="+mn-ea"/>
                          <a:cs typeface="B Nazanin" panose="00000400000000000000" pitchFamily="2" charset="-78"/>
                        </a:rPr>
                        <a:t>WBC ≤ 5000</a:t>
                      </a:r>
                    </a:p>
                    <a:p>
                      <a:pPr marL="285750" lvl="0" indent="-285750" algn="r" rtl="1">
                        <a:lnSpc>
                          <a:spcPct val="150000"/>
                        </a:lnSpc>
                        <a:buFont typeface="Arial" panose="020B0604020202020204" pitchFamily="34" charset="0"/>
                        <a:buChar char="•"/>
                      </a:pPr>
                      <a:r>
                        <a:rPr lang="ar-SA" sz="1800" kern="1200" dirty="0">
                          <a:solidFill>
                            <a:schemeClr val="dk1"/>
                          </a:solidFill>
                          <a:effectLst/>
                          <a:latin typeface="+mn-lt"/>
                          <a:ea typeface="+mn-ea"/>
                          <a:cs typeface="B Nazanin" panose="00000400000000000000" pitchFamily="2" charset="-78"/>
                        </a:rPr>
                        <a:t>ترمبوسیتوپنی (تعداد پلاکت کمتر/مساوی </a:t>
                      </a:r>
                      <a:r>
                        <a:rPr lang="en-US" sz="1800" kern="1200" dirty="0">
                          <a:solidFill>
                            <a:schemeClr val="dk1"/>
                          </a:solidFill>
                          <a:effectLst/>
                          <a:latin typeface="+mn-lt"/>
                          <a:ea typeface="+mn-ea"/>
                          <a:cs typeface="B Nazanin" panose="00000400000000000000" pitchFamily="2" charset="-78"/>
                        </a:rPr>
                        <a:t> 150,000</a:t>
                      </a:r>
                      <a:r>
                        <a:rPr lang="ar-SA" sz="1800" kern="1200" dirty="0">
                          <a:solidFill>
                            <a:schemeClr val="dk1"/>
                          </a:solidFill>
                          <a:effectLst/>
                          <a:latin typeface="+mn-lt"/>
                          <a:ea typeface="+mn-ea"/>
                          <a:cs typeface="B Nazanin" panose="00000400000000000000" pitchFamily="2" charset="-78"/>
                        </a:rPr>
                        <a:t>)</a:t>
                      </a:r>
                      <a:endParaRPr lang="en-US" sz="1800" kern="1200" dirty="0">
                        <a:solidFill>
                          <a:schemeClr val="dk1"/>
                        </a:solidFill>
                        <a:effectLst/>
                        <a:latin typeface="+mn-lt"/>
                        <a:ea typeface="+mn-ea"/>
                        <a:cs typeface="B Nazanin" panose="00000400000000000000" pitchFamily="2" charset="-78"/>
                      </a:endParaRPr>
                    </a:p>
                    <a:p>
                      <a:pPr marL="285750" lvl="0" indent="-285750" algn="r" rtl="1">
                        <a:lnSpc>
                          <a:spcPct val="150000"/>
                        </a:lnSpc>
                        <a:buFont typeface="Arial" panose="020B0604020202020204" pitchFamily="34" charset="0"/>
                        <a:buChar char="•"/>
                      </a:pPr>
                      <a:r>
                        <a:rPr lang="fa-IR" sz="1800" kern="1200" dirty="0">
                          <a:solidFill>
                            <a:schemeClr val="dk1"/>
                          </a:solidFill>
                          <a:effectLst/>
                          <a:latin typeface="+mn-lt"/>
                          <a:ea typeface="+mn-ea"/>
                          <a:cs typeface="B Nazanin" panose="00000400000000000000" pitchFamily="2" charset="-78"/>
                        </a:rPr>
                        <a:t>افزایش </a:t>
                      </a:r>
                      <a:r>
                        <a:rPr lang="fa-IR" sz="1800" kern="1200" dirty="0" err="1">
                          <a:solidFill>
                            <a:schemeClr val="dk1"/>
                          </a:solidFill>
                          <a:effectLst/>
                          <a:latin typeface="+mn-lt"/>
                          <a:ea typeface="+mn-ea"/>
                          <a:cs typeface="B Nazanin" panose="00000400000000000000" pitchFamily="2" charset="-78"/>
                        </a:rPr>
                        <a:t>هماتوکریت</a:t>
                      </a:r>
                      <a:r>
                        <a:rPr lang="fa-IR" sz="1800" kern="1200" dirty="0">
                          <a:solidFill>
                            <a:schemeClr val="dk1"/>
                          </a:solidFill>
                          <a:effectLst/>
                          <a:latin typeface="+mn-lt"/>
                          <a:ea typeface="+mn-ea"/>
                          <a:cs typeface="B Nazanin" panose="00000400000000000000" pitchFamily="2" charset="-78"/>
                        </a:rPr>
                        <a:t> 10-5%</a:t>
                      </a:r>
                      <a:endParaRPr lang="en-US" sz="1800" kern="1200" dirty="0">
                        <a:solidFill>
                          <a:schemeClr val="dk1"/>
                        </a:solidFill>
                        <a:effectLst/>
                        <a:latin typeface="+mn-lt"/>
                        <a:ea typeface="+mn-ea"/>
                        <a:cs typeface="B Nazanin" panose="00000400000000000000" pitchFamily="2" charset="-78"/>
                      </a:endParaRPr>
                    </a:p>
                    <a:p>
                      <a:pPr marL="285750" indent="-285750" algn="r" rtl="1">
                        <a:lnSpc>
                          <a:spcPct val="150000"/>
                        </a:lnSpc>
                        <a:buFont typeface="Arial" panose="020B0604020202020204" pitchFamily="34" charset="0"/>
                        <a:buChar char="•"/>
                      </a:pPr>
                      <a:r>
                        <a:rPr lang="fa-IR" sz="1800" kern="1200" dirty="0">
                          <a:solidFill>
                            <a:schemeClr val="dk1"/>
                          </a:solidFill>
                          <a:effectLst/>
                          <a:latin typeface="+mn-lt"/>
                          <a:ea typeface="+mn-ea"/>
                          <a:cs typeface="B Nazanin" panose="00000400000000000000" pitchFamily="2" charset="-78"/>
                        </a:rPr>
                        <a:t>نبود شواهد از دست دادن پلاسما</a:t>
                      </a:r>
                      <a:endParaRPr lang="en-US" dirty="0">
                        <a:cs typeface="B Nazanin" panose="00000400000000000000" pitchFamily="2" charset="-78"/>
                      </a:endParaRPr>
                    </a:p>
                  </a:txBody>
                  <a:tcPr/>
                </a:tc>
                <a:tc>
                  <a:txBody>
                    <a:bodyPr/>
                    <a:lstStyle/>
                    <a:p>
                      <a:pPr marL="0" lvl="0" indent="0" algn="r" rtl="1">
                        <a:lnSpc>
                          <a:spcPct val="150000"/>
                        </a:lnSpc>
                        <a:buFont typeface="Arial" panose="020B0604020202020204" pitchFamily="34" charset="0"/>
                        <a:buNone/>
                      </a:pPr>
                      <a:r>
                        <a:rPr lang="fa-IR" dirty="0">
                          <a:cs typeface="B Nazanin" panose="00000400000000000000" pitchFamily="2" charset="-78"/>
                        </a:rPr>
                        <a:t>تب با دو مورد از علائم زیر:</a:t>
                      </a:r>
                      <a:endParaRPr lang="en-US" sz="1200" dirty="0">
                        <a:cs typeface="B Nazanin" panose="00000400000000000000" pitchFamily="2" charset="-78"/>
                      </a:endParaRPr>
                    </a:p>
                    <a:p>
                      <a:pPr marL="285750" lvl="0" indent="-285750" algn="r" rtl="1">
                        <a:lnSpc>
                          <a:spcPct val="150000"/>
                        </a:lnSpc>
                        <a:buFont typeface="Arial" panose="020B0604020202020204" pitchFamily="34" charset="0"/>
                        <a:buChar char="•"/>
                      </a:pPr>
                      <a:r>
                        <a:rPr lang="fa-IR" dirty="0">
                          <a:cs typeface="B Nazanin" panose="00000400000000000000" pitchFamily="2" charset="-78"/>
                        </a:rPr>
                        <a:t>سردرد</a:t>
                      </a:r>
                      <a:endParaRPr lang="en-US" sz="1600" dirty="0">
                        <a:cs typeface="B Nazanin" panose="00000400000000000000" pitchFamily="2" charset="-78"/>
                      </a:endParaRPr>
                    </a:p>
                    <a:p>
                      <a:pPr marL="285750" lvl="0" indent="-285750" algn="r" rtl="1">
                        <a:lnSpc>
                          <a:spcPct val="150000"/>
                        </a:lnSpc>
                        <a:buFont typeface="Arial" panose="020B0604020202020204" pitchFamily="34" charset="0"/>
                        <a:buChar char="•"/>
                      </a:pPr>
                      <a:r>
                        <a:rPr lang="fa-IR" dirty="0">
                          <a:cs typeface="B Nazanin" panose="00000400000000000000" pitchFamily="2" charset="-78"/>
                        </a:rPr>
                        <a:t>درد پشت چشم ها</a:t>
                      </a:r>
                      <a:endParaRPr lang="en-US" sz="1600" dirty="0">
                        <a:cs typeface="B Nazanin" panose="00000400000000000000" pitchFamily="2" charset="-78"/>
                      </a:endParaRPr>
                    </a:p>
                    <a:p>
                      <a:pPr marL="285750" lvl="0" indent="-285750" algn="r" rtl="1">
                        <a:lnSpc>
                          <a:spcPct val="150000"/>
                        </a:lnSpc>
                        <a:buFont typeface="Arial" panose="020B0604020202020204" pitchFamily="34" charset="0"/>
                        <a:buChar char="•"/>
                      </a:pPr>
                      <a:r>
                        <a:rPr lang="fa-IR" dirty="0" err="1">
                          <a:cs typeface="B Nazanin" panose="00000400000000000000" pitchFamily="2" charset="-78"/>
                        </a:rPr>
                        <a:t>میالژی</a:t>
                      </a:r>
                      <a:endParaRPr lang="en-US" sz="1600" dirty="0">
                        <a:cs typeface="B Nazanin" panose="00000400000000000000" pitchFamily="2" charset="-78"/>
                      </a:endParaRPr>
                    </a:p>
                    <a:p>
                      <a:pPr marL="285750" lvl="0" indent="-285750" algn="r" rtl="1">
                        <a:lnSpc>
                          <a:spcPct val="150000"/>
                        </a:lnSpc>
                        <a:buFont typeface="Arial" panose="020B0604020202020204" pitchFamily="34" charset="0"/>
                        <a:buChar char="•"/>
                      </a:pPr>
                      <a:r>
                        <a:rPr lang="fa-IR" dirty="0" err="1">
                          <a:cs typeface="B Nazanin" panose="00000400000000000000" pitchFamily="2" charset="-78"/>
                        </a:rPr>
                        <a:t>آرترالژی</a:t>
                      </a:r>
                      <a:r>
                        <a:rPr lang="fa-IR" dirty="0">
                          <a:cs typeface="B Nazanin" panose="00000400000000000000" pitchFamily="2" charset="-78"/>
                        </a:rPr>
                        <a:t>، درد استخوانی</a:t>
                      </a:r>
                      <a:endParaRPr lang="en-US" sz="1600" dirty="0">
                        <a:cs typeface="B Nazanin" panose="00000400000000000000" pitchFamily="2" charset="-78"/>
                      </a:endParaRPr>
                    </a:p>
                    <a:p>
                      <a:pPr marL="285750" lvl="0" indent="-285750" algn="r" rtl="1">
                        <a:lnSpc>
                          <a:spcPct val="150000"/>
                        </a:lnSpc>
                        <a:buFont typeface="Arial" panose="020B0604020202020204" pitchFamily="34" charset="0"/>
                        <a:buChar char="•"/>
                      </a:pPr>
                      <a:r>
                        <a:rPr lang="fa-IR" dirty="0" err="1">
                          <a:cs typeface="B Nazanin" panose="00000400000000000000" pitchFamily="2" charset="-78"/>
                        </a:rPr>
                        <a:t>راش</a:t>
                      </a:r>
                      <a:endParaRPr lang="en-US" sz="1600" dirty="0">
                        <a:cs typeface="B Nazanin" panose="00000400000000000000" pitchFamily="2" charset="-78"/>
                      </a:endParaRPr>
                    </a:p>
                    <a:p>
                      <a:pPr marL="285750" lvl="0" indent="-285750" algn="r" rtl="1">
                        <a:lnSpc>
                          <a:spcPct val="150000"/>
                        </a:lnSpc>
                        <a:buFont typeface="Arial" panose="020B0604020202020204" pitchFamily="34" charset="0"/>
                        <a:buChar char="•"/>
                      </a:pPr>
                      <a:r>
                        <a:rPr lang="fa-IR" dirty="0">
                          <a:cs typeface="B Nazanin" panose="00000400000000000000" pitchFamily="2" charset="-78"/>
                        </a:rPr>
                        <a:t>شواهد خونریزی نظیر خونریزی از بینی، لثه ها و ...</a:t>
                      </a:r>
                      <a:endParaRPr lang="en-US" sz="1600" dirty="0">
                        <a:cs typeface="B Nazanin" panose="00000400000000000000" pitchFamily="2" charset="-78"/>
                      </a:endParaRPr>
                    </a:p>
                    <a:p>
                      <a:pPr marL="285750" lvl="0" indent="-285750" algn="r" rtl="1">
                        <a:lnSpc>
                          <a:spcPct val="150000"/>
                        </a:lnSpc>
                        <a:buFont typeface="Arial" panose="020B0604020202020204" pitchFamily="34" charset="0"/>
                        <a:buChar char="•"/>
                      </a:pPr>
                      <a:r>
                        <a:rPr lang="fa-IR" b="1" dirty="0">
                          <a:cs typeface="B Nazanin" panose="00000400000000000000" pitchFamily="2" charset="-78"/>
                        </a:rPr>
                        <a:t>نبود علائم نشت پلاسما</a:t>
                      </a:r>
                    </a:p>
                    <a:p>
                      <a:endParaRPr lang="en-US" dirty="0"/>
                    </a:p>
                  </a:txBody>
                  <a:tcPr/>
                </a:tc>
                <a:tc>
                  <a:txBody>
                    <a:bodyPr/>
                    <a:lstStyle/>
                    <a:p>
                      <a:endParaRPr lang="en-US" dirty="0"/>
                    </a:p>
                  </a:txBody>
                  <a:tcPr/>
                </a:tc>
                <a:tc>
                  <a:txBody>
                    <a:bodyPr/>
                    <a:lstStyle/>
                    <a:p>
                      <a:pPr algn="ctr"/>
                      <a:r>
                        <a:rPr lang="en-US" sz="1800" b="1" kern="1200" dirty="0">
                          <a:solidFill>
                            <a:schemeClr val="tx1"/>
                          </a:solidFill>
                          <a:effectLst/>
                          <a:latin typeface="+mn-lt"/>
                          <a:ea typeface="+mn-ea"/>
                          <a:cs typeface="+mn-cs"/>
                        </a:rPr>
                        <a:t>DF</a:t>
                      </a:r>
                      <a:endParaRPr lang="en-US" dirty="0">
                        <a:solidFill>
                          <a:schemeClr val="tx1"/>
                        </a:solidFill>
                      </a:endParaRPr>
                    </a:p>
                  </a:txBody>
                  <a:tcPr/>
                </a:tc>
                <a:extLst>
                  <a:ext uri="{0D108BD9-81ED-4DB2-BD59-A6C34878D82A}">
                    <a16:rowId xmlns:a16="http://schemas.microsoft.com/office/drawing/2014/main" val="1856390489"/>
                  </a:ext>
                </a:extLst>
              </a:tr>
            </a:tbl>
          </a:graphicData>
        </a:graphic>
      </p:graphicFrame>
    </p:spTree>
    <p:extLst>
      <p:ext uri="{BB962C8B-B14F-4D97-AF65-F5344CB8AC3E}">
        <p14:creationId xmlns:p14="http://schemas.microsoft.com/office/powerpoint/2010/main" val="3852702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a:solidFill>
                  <a:schemeClr val="tx2"/>
                </a:solidFill>
                <a:cs typeface="B Titr" panose="00000700000000000000" pitchFamily="2" charset="-78"/>
              </a:rPr>
              <a:t>طبقه بندی بالینی موارد دنگی و سطح بندی شدت بیماری </a:t>
            </a:r>
            <a:endParaRPr lang="en-US" sz="2400" dirty="0">
              <a:solidFill>
                <a:schemeClr val="tx2"/>
              </a:solidFill>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4619477"/>
              </p:ext>
            </p:extLst>
          </p:nvPr>
        </p:nvGraphicFramePr>
        <p:xfrm>
          <a:off x="862148" y="1825625"/>
          <a:ext cx="10491651" cy="2981506"/>
        </p:xfrm>
        <a:graphic>
          <a:graphicData uri="http://schemas.openxmlformats.org/drawingml/2006/table">
            <a:tbl>
              <a:tblPr firstRow="1" bandRow="1">
                <a:tableStyleId>{5C22544A-7EE6-4342-B048-85BDC9FD1C3A}</a:tableStyleId>
              </a:tblPr>
              <a:tblGrid>
                <a:gridCol w="3958046">
                  <a:extLst>
                    <a:ext uri="{9D8B030D-6E8A-4147-A177-3AD203B41FA5}">
                      <a16:colId xmlns:a16="http://schemas.microsoft.com/office/drawing/2014/main" val="3695112518"/>
                    </a:ext>
                  </a:extLst>
                </a:gridCol>
                <a:gridCol w="4702629">
                  <a:extLst>
                    <a:ext uri="{9D8B030D-6E8A-4147-A177-3AD203B41FA5}">
                      <a16:colId xmlns:a16="http://schemas.microsoft.com/office/drawing/2014/main" val="175961320"/>
                    </a:ext>
                  </a:extLst>
                </a:gridCol>
                <a:gridCol w="770708">
                  <a:extLst>
                    <a:ext uri="{9D8B030D-6E8A-4147-A177-3AD203B41FA5}">
                      <a16:colId xmlns:a16="http://schemas.microsoft.com/office/drawing/2014/main" val="3814986422"/>
                    </a:ext>
                  </a:extLst>
                </a:gridCol>
                <a:gridCol w="1060268">
                  <a:extLst>
                    <a:ext uri="{9D8B030D-6E8A-4147-A177-3AD203B41FA5}">
                      <a16:colId xmlns:a16="http://schemas.microsoft.com/office/drawing/2014/main" val="2953554724"/>
                    </a:ext>
                  </a:extLst>
                </a:gridCol>
              </a:tblGrid>
              <a:tr h="518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dirty="0">
                          <a:cs typeface="B Nazanin" panose="00000400000000000000" pitchFamily="2" charset="-78"/>
                        </a:rPr>
                        <a:t>یافته های آزمایشگاهی</a:t>
                      </a:r>
                      <a:r>
                        <a:rPr lang="fa-IR" dirty="0">
                          <a:cs typeface="B Nazanin" panose="00000400000000000000" pitchFamily="2" charset="-78"/>
                        </a:rPr>
                        <a:t> </a:t>
                      </a:r>
                      <a:endParaRPr lang="en-US" dirty="0">
                        <a:cs typeface="B Nazanin"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dirty="0">
                          <a:cs typeface="B Nazanin" panose="00000400000000000000" pitchFamily="2" charset="-78"/>
                        </a:rPr>
                        <a:t>نشانه ها و یافته های بالینی</a:t>
                      </a:r>
                      <a:endParaRPr lang="fa-IR" dirty="0">
                        <a:cs typeface="B Nazanin" panose="00000400000000000000" pitchFamily="2" charset="-78"/>
                      </a:endParaRPr>
                    </a:p>
                  </a:txBody>
                  <a:tcPr/>
                </a:tc>
                <a:tc>
                  <a:txBody>
                    <a:bodyPr/>
                    <a:lstStyle/>
                    <a:p>
                      <a:r>
                        <a:rPr lang="en-US" sz="1800" b="1" kern="1200" dirty="0">
                          <a:solidFill>
                            <a:schemeClr val="lt1"/>
                          </a:solidFill>
                          <a:effectLst/>
                          <a:latin typeface="+mn-lt"/>
                          <a:ea typeface="+mn-ea"/>
                          <a:cs typeface="+mn-cs"/>
                        </a:rPr>
                        <a:t>Grade</a:t>
                      </a:r>
                      <a:endParaRPr lang="en-US" dirty="0"/>
                    </a:p>
                  </a:txBody>
                  <a:tcPr/>
                </a:tc>
                <a:tc>
                  <a:txBody>
                    <a:bodyPr/>
                    <a:lstStyle/>
                    <a:p>
                      <a:r>
                        <a:rPr lang="en-US" sz="1800" b="1" kern="1200" dirty="0">
                          <a:solidFill>
                            <a:schemeClr val="lt1"/>
                          </a:solidFill>
                          <a:effectLst/>
                          <a:latin typeface="+mn-lt"/>
                          <a:ea typeface="+mn-ea"/>
                          <a:cs typeface="+mn-cs"/>
                        </a:rPr>
                        <a:t>DF/DHF</a:t>
                      </a:r>
                      <a:endParaRPr lang="en-US" dirty="0"/>
                    </a:p>
                  </a:txBody>
                  <a:tcPr/>
                </a:tc>
                <a:extLst>
                  <a:ext uri="{0D108BD9-81ED-4DB2-BD59-A6C34878D82A}">
                    <a16:rowId xmlns:a16="http://schemas.microsoft.com/office/drawing/2014/main" val="2608914724"/>
                  </a:ext>
                </a:extLst>
              </a:tr>
              <a:tr h="1231337">
                <a:tc>
                  <a:txBody>
                    <a:bodyPr/>
                    <a:lstStyle/>
                    <a:p>
                      <a:pPr marL="285750" indent="-285750" algn="r" rtl="1">
                        <a:lnSpc>
                          <a:spcPct val="150000"/>
                        </a:lnSpc>
                        <a:buFont typeface="Arial" panose="020B0604020202020204" pitchFamily="34" charset="0"/>
                        <a:buChar char="•"/>
                      </a:pPr>
                      <a:r>
                        <a:rPr lang="ar-SA" sz="1800" kern="1200" dirty="0">
                          <a:solidFill>
                            <a:schemeClr val="dk1"/>
                          </a:solidFill>
                          <a:effectLst/>
                          <a:latin typeface="+mn-lt"/>
                          <a:ea typeface="+mn-ea"/>
                          <a:cs typeface="B Nazanin" panose="00000400000000000000" pitchFamily="2" charset="-78"/>
                        </a:rPr>
                        <a:t>ترومبوسیتوپنی کمتر از </a:t>
                      </a:r>
                      <a:r>
                        <a:rPr lang="en-US" sz="1800" kern="1200" dirty="0">
                          <a:solidFill>
                            <a:schemeClr val="dk1"/>
                          </a:solidFill>
                          <a:effectLst/>
                          <a:latin typeface="+mn-lt"/>
                          <a:ea typeface="+mn-ea"/>
                          <a:cs typeface="B Nazanin" panose="00000400000000000000" pitchFamily="2" charset="-78"/>
                        </a:rPr>
                        <a:t>100,000</a:t>
                      </a:r>
                      <a:endParaRPr lang="fa-IR" sz="1800" kern="1200" dirty="0">
                        <a:solidFill>
                          <a:schemeClr val="dk1"/>
                        </a:solidFill>
                        <a:effectLst/>
                        <a:latin typeface="+mn-lt"/>
                        <a:ea typeface="+mn-ea"/>
                        <a:cs typeface="B Nazanin" panose="00000400000000000000" pitchFamily="2" charset="-78"/>
                      </a:endParaRPr>
                    </a:p>
                    <a:p>
                      <a:pPr marL="285750" indent="-285750" algn="r" rtl="1">
                        <a:lnSpc>
                          <a:spcPct val="150000"/>
                        </a:lnSpc>
                        <a:buFont typeface="Arial" panose="020B0604020202020204" pitchFamily="34" charset="0"/>
                        <a:buChar char="•"/>
                      </a:pPr>
                      <a:r>
                        <a:rPr lang="fa-IR" sz="1800" kern="1200" dirty="0">
                          <a:solidFill>
                            <a:schemeClr val="dk1"/>
                          </a:solidFill>
                          <a:effectLst/>
                          <a:latin typeface="+mn-lt"/>
                          <a:ea typeface="+mn-ea"/>
                          <a:cs typeface="B Nazanin" panose="00000400000000000000" pitchFamily="2" charset="-78"/>
                        </a:rPr>
                        <a:t>افزایش </a:t>
                      </a:r>
                      <a:r>
                        <a:rPr lang="fa-IR" sz="1800" kern="1200" dirty="0" err="1">
                          <a:solidFill>
                            <a:schemeClr val="dk1"/>
                          </a:solidFill>
                          <a:effectLst/>
                          <a:latin typeface="+mn-lt"/>
                          <a:ea typeface="+mn-ea"/>
                          <a:cs typeface="B Nazanin" panose="00000400000000000000" pitchFamily="2" charset="-78"/>
                        </a:rPr>
                        <a:t>هماتوکریت</a:t>
                      </a:r>
                      <a:r>
                        <a:rPr lang="fa-IR" sz="1800" kern="1200" dirty="0">
                          <a:solidFill>
                            <a:schemeClr val="dk1"/>
                          </a:solidFill>
                          <a:effectLst/>
                          <a:latin typeface="+mn-lt"/>
                          <a:ea typeface="+mn-ea"/>
                          <a:cs typeface="B Nazanin" panose="00000400000000000000" pitchFamily="2" charset="-78"/>
                        </a:rPr>
                        <a:t> بیش از 20%</a:t>
                      </a:r>
                      <a:endParaRPr lang="en-US" dirty="0">
                        <a:cs typeface="B Nazanin" panose="00000400000000000000" pitchFamily="2" charset="-78"/>
                      </a:endParaRPr>
                    </a:p>
                  </a:txBody>
                  <a:tcPr/>
                </a:tc>
                <a:tc>
                  <a:txBody>
                    <a:bodyPr/>
                    <a:lstStyle/>
                    <a:p>
                      <a:pPr algn="r" rtl="1"/>
                      <a:r>
                        <a:rPr lang="ar-SA" sz="1800" kern="1200" dirty="0">
                          <a:solidFill>
                            <a:schemeClr val="dk1"/>
                          </a:solidFill>
                          <a:effectLst/>
                          <a:latin typeface="+mn-lt"/>
                          <a:ea typeface="+mn-ea"/>
                          <a:cs typeface="B Nazanin" panose="00000400000000000000" pitchFamily="2" charset="-78"/>
                        </a:rPr>
                        <a:t>تب و شواهد خونریزی (تست تورنیکه مثبت) و علائم نشت پلاسما</a:t>
                      </a:r>
                      <a:endParaRPr lang="en-US" dirty="0">
                        <a:cs typeface="B Nazanin" panose="00000400000000000000" pitchFamily="2" charset="-78"/>
                      </a:endParaRPr>
                    </a:p>
                  </a:txBody>
                  <a:tcPr/>
                </a:tc>
                <a:tc>
                  <a:txBody>
                    <a:bodyPr/>
                    <a:lstStyle/>
                    <a:p>
                      <a:pPr algn="ctr"/>
                      <a:r>
                        <a:rPr lang="en-US" sz="1800" b="1" kern="1200" dirty="0">
                          <a:solidFill>
                            <a:schemeClr val="dk1"/>
                          </a:solidFill>
                          <a:effectLst/>
                          <a:latin typeface="+mn-lt"/>
                          <a:ea typeface="+mn-ea"/>
                          <a:cs typeface="+mn-cs"/>
                        </a:rPr>
                        <a:t>I</a:t>
                      </a:r>
                      <a:endParaRPr lang="en-US" b="1" dirty="0"/>
                    </a:p>
                  </a:txBody>
                  <a:tcPr/>
                </a:tc>
                <a:tc>
                  <a:txBody>
                    <a:bodyPr/>
                    <a:lstStyle/>
                    <a:p>
                      <a:pPr algn="ctr"/>
                      <a:r>
                        <a:rPr lang="en-US" sz="1800" b="1" kern="1200" dirty="0">
                          <a:solidFill>
                            <a:schemeClr val="dk1"/>
                          </a:solidFill>
                          <a:effectLst/>
                          <a:latin typeface="+mn-lt"/>
                          <a:ea typeface="+mn-ea"/>
                          <a:cs typeface="+mn-cs"/>
                        </a:rPr>
                        <a:t>DHF</a:t>
                      </a:r>
                      <a:endParaRPr lang="en-US" b="1" dirty="0"/>
                    </a:p>
                  </a:txBody>
                  <a:tcPr/>
                </a:tc>
                <a:extLst>
                  <a:ext uri="{0D108BD9-81ED-4DB2-BD59-A6C34878D82A}">
                    <a16:rowId xmlns:a16="http://schemas.microsoft.com/office/drawing/2014/main" val="4095659001"/>
                  </a:ext>
                </a:extLst>
              </a:tr>
              <a:tr h="1231337">
                <a:tc>
                  <a:txBody>
                    <a:bodyPr/>
                    <a:lstStyle/>
                    <a:p>
                      <a:pPr marL="285750" indent="-285750" algn="r" rtl="1">
                        <a:lnSpc>
                          <a:spcPct val="150000"/>
                        </a:lnSpc>
                        <a:buFont typeface="Arial" panose="020B0604020202020204" pitchFamily="34" charset="0"/>
                        <a:buChar char="•"/>
                      </a:pPr>
                      <a:r>
                        <a:rPr lang="ar-SA" sz="1800" kern="1200" dirty="0">
                          <a:solidFill>
                            <a:schemeClr val="dk1"/>
                          </a:solidFill>
                          <a:effectLst/>
                          <a:latin typeface="+mn-lt"/>
                          <a:ea typeface="+mn-ea"/>
                          <a:cs typeface="B Nazanin" panose="00000400000000000000" pitchFamily="2" charset="-78"/>
                        </a:rPr>
                        <a:t>ترومبوسیتوپنی کمتر از </a:t>
                      </a:r>
                      <a:r>
                        <a:rPr lang="en-US" sz="1800" kern="1200" dirty="0">
                          <a:solidFill>
                            <a:schemeClr val="dk1"/>
                          </a:solidFill>
                          <a:effectLst/>
                          <a:latin typeface="+mn-lt"/>
                          <a:ea typeface="+mn-ea"/>
                          <a:cs typeface="B Nazanin" panose="00000400000000000000" pitchFamily="2" charset="-78"/>
                        </a:rPr>
                        <a:t>100,000</a:t>
                      </a:r>
                    </a:p>
                    <a:p>
                      <a:pPr marL="285750" indent="-285750" algn="r" rtl="1">
                        <a:lnSpc>
                          <a:spcPct val="150000"/>
                        </a:lnSpc>
                        <a:buFont typeface="Arial" panose="020B0604020202020204" pitchFamily="34" charset="0"/>
                        <a:buChar char="•"/>
                      </a:pPr>
                      <a:r>
                        <a:rPr lang="fa-IR" sz="1800" kern="1200" dirty="0">
                          <a:solidFill>
                            <a:schemeClr val="dk1"/>
                          </a:solidFill>
                          <a:effectLst/>
                          <a:latin typeface="+mn-lt"/>
                          <a:ea typeface="+mn-ea"/>
                          <a:cs typeface="B Nazanin" panose="00000400000000000000" pitchFamily="2" charset="-78"/>
                        </a:rPr>
                        <a:t>افزایش </a:t>
                      </a:r>
                      <a:r>
                        <a:rPr lang="fa-IR" sz="1800" kern="1200" dirty="0" err="1">
                          <a:solidFill>
                            <a:schemeClr val="dk1"/>
                          </a:solidFill>
                          <a:effectLst/>
                          <a:latin typeface="+mn-lt"/>
                          <a:ea typeface="+mn-ea"/>
                          <a:cs typeface="B Nazanin" panose="00000400000000000000" pitchFamily="2" charset="-78"/>
                        </a:rPr>
                        <a:t>هماتوکریت</a:t>
                      </a:r>
                      <a:r>
                        <a:rPr lang="fa-IR" sz="1800" kern="1200" dirty="0">
                          <a:solidFill>
                            <a:schemeClr val="dk1"/>
                          </a:solidFill>
                          <a:effectLst/>
                          <a:latin typeface="+mn-lt"/>
                          <a:ea typeface="+mn-ea"/>
                          <a:cs typeface="B Nazanin" panose="00000400000000000000" pitchFamily="2" charset="-78"/>
                        </a:rPr>
                        <a:t> بیش از 20%</a:t>
                      </a:r>
                      <a:endParaRPr lang="en-US" dirty="0">
                        <a:cs typeface="B Nazanin" panose="00000400000000000000" pitchFamily="2" charset="-78"/>
                      </a:endParaRPr>
                    </a:p>
                  </a:txBody>
                  <a:tcPr/>
                </a:tc>
                <a:tc>
                  <a:txBody>
                    <a:bodyPr/>
                    <a:lstStyle/>
                    <a:p>
                      <a:pPr algn="r" rtl="1"/>
                      <a:r>
                        <a:rPr lang="fa-IR" sz="1800" kern="1200" dirty="0">
                          <a:solidFill>
                            <a:schemeClr val="dk1"/>
                          </a:solidFill>
                          <a:effectLst/>
                          <a:latin typeface="+mn-lt"/>
                          <a:ea typeface="+mn-ea"/>
                          <a:cs typeface="B Nazanin" panose="00000400000000000000" pitchFamily="2" charset="-78"/>
                        </a:rPr>
                        <a:t>یافته های </a:t>
                      </a:r>
                      <a:r>
                        <a:rPr lang="fa-IR" sz="1800" kern="1200" dirty="0" err="1">
                          <a:solidFill>
                            <a:schemeClr val="dk1"/>
                          </a:solidFill>
                          <a:effectLst/>
                          <a:latin typeface="+mn-lt"/>
                          <a:ea typeface="+mn-ea"/>
                          <a:cs typeface="B Nazanin" panose="00000400000000000000" pitchFamily="2" charset="-78"/>
                        </a:rPr>
                        <a:t>گرید</a:t>
                      </a:r>
                      <a:r>
                        <a:rPr lang="en-US" sz="1800" kern="1200" dirty="0">
                          <a:solidFill>
                            <a:schemeClr val="dk1"/>
                          </a:solidFill>
                          <a:effectLst/>
                          <a:latin typeface="+mn-lt"/>
                          <a:ea typeface="+mn-ea"/>
                          <a:cs typeface="B Nazanin" panose="00000400000000000000" pitchFamily="2" charset="-78"/>
                        </a:rPr>
                        <a:t>I </a:t>
                      </a:r>
                      <a:r>
                        <a:rPr lang="fa-IR" sz="1800" kern="1200" dirty="0">
                          <a:solidFill>
                            <a:schemeClr val="dk1"/>
                          </a:solidFill>
                          <a:effectLst/>
                          <a:latin typeface="+mn-lt"/>
                          <a:ea typeface="+mn-ea"/>
                          <a:cs typeface="B Nazanin" panose="00000400000000000000" pitchFamily="2" charset="-78"/>
                        </a:rPr>
                        <a:t> </a:t>
                      </a:r>
                      <a:r>
                        <a:rPr lang="fa-IR" sz="1800" b="1" kern="1200" dirty="0">
                          <a:solidFill>
                            <a:schemeClr val="dk1"/>
                          </a:solidFill>
                          <a:effectLst/>
                          <a:latin typeface="+mn-lt"/>
                          <a:ea typeface="+mn-ea"/>
                          <a:cs typeface="B Nazanin" panose="00000400000000000000" pitchFamily="2" charset="-78"/>
                        </a:rPr>
                        <a:t>به اضافه </a:t>
                      </a:r>
                      <a:r>
                        <a:rPr lang="fa-IR" sz="1800" kern="1200" dirty="0">
                          <a:solidFill>
                            <a:schemeClr val="dk1"/>
                          </a:solidFill>
                          <a:effectLst/>
                          <a:latin typeface="+mn-lt"/>
                          <a:ea typeface="+mn-ea"/>
                          <a:cs typeface="B Nazanin" panose="00000400000000000000" pitchFamily="2" charset="-78"/>
                        </a:rPr>
                        <a:t>خونریزی خودبخودی</a:t>
                      </a:r>
                      <a:endParaRPr lang="en-US" dirty="0">
                        <a:cs typeface="B Nazanin" panose="00000400000000000000" pitchFamily="2" charset="-78"/>
                      </a:endParaRPr>
                    </a:p>
                  </a:txBody>
                  <a:tcPr/>
                </a:tc>
                <a:tc>
                  <a:txBody>
                    <a:bodyPr/>
                    <a:lstStyle/>
                    <a:p>
                      <a:pPr algn="ctr"/>
                      <a:r>
                        <a:rPr lang="en-US" sz="1800" b="1" kern="1200" dirty="0">
                          <a:solidFill>
                            <a:schemeClr val="dk1"/>
                          </a:solidFill>
                          <a:effectLst/>
                          <a:latin typeface="+mn-lt"/>
                          <a:ea typeface="+mn-ea"/>
                          <a:cs typeface="+mn-cs"/>
                        </a:rPr>
                        <a:t>II</a:t>
                      </a:r>
                      <a:endParaRPr lang="en-US" b="1" dirty="0"/>
                    </a:p>
                  </a:txBody>
                  <a:tcPr/>
                </a:tc>
                <a:tc>
                  <a:txBody>
                    <a:bodyPr/>
                    <a:lstStyle/>
                    <a:p>
                      <a:pPr algn="ctr"/>
                      <a:r>
                        <a:rPr lang="en-US" sz="1800" b="1" kern="1200" dirty="0">
                          <a:solidFill>
                            <a:schemeClr val="dk1"/>
                          </a:solidFill>
                          <a:effectLst/>
                          <a:latin typeface="+mn-lt"/>
                          <a:ea typeface="+mn-ea"/>
                          <a:cs typeface="+mn-cs"/>
                        </a:rPr>
                        <a:t>DHF</a:t>
                      </a:r>
                      <a:endParaRPr lang="en-US" b="1" dirty="0"/>
                    </a:p>
                  </a:txBody>
                  <a:tcPr/>
                </a:tc>
                <a:extLst>
                  <a:ext uri="{0D108BD9-81ED-4DB2-BD59-A6C34878D82A}">
                    <a16:rowId xmlns:a16="http://schemas.microsoft.com/office/drawing/2014/main" val="3753847090"/>
                  </a:ext>
                </a:extLst>
              </a:tr>
            </a:tbl>
          </a:graphicData>
        </a:graphic>
      </p:graphicFrame>
    </p:spTree>
    <p:extLst>
      <p:ext uri="{BB962C8B-B14F-4D97-AF65-F5344CB8AC3E}">
        <p14:creationId xmlns:p14="http://schemas.microsoft.com/office/powerpoint/2010/main" val="2809194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2400" b="1" dirty="0">
                <a:solidFill>
                  <a:schemeClr val="tx2"/>
                </a:solidFill>
                <a:cs typeface="B Titr" panose="00000700000000000000" pitchFamily="2" charset="-78"/>
              </a:rPr>
              <a:t>طبقه بندی بالینی موارد دنگی و سطح بندی شدت بیماری</a:t>
            </a:r>
            <a:r>
              <a:rPr lang="fa-IR" b="1" dirty="0">
                <a:solidFill>
                  <a:schemeClr val="tx2"/>
                </a:solidFill>
              </a:rPr>
              <a:t> </a:t>
            </a:r>
            <a:endParaRPr lang="en-US"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8233535"/>
              </p:ext>
            </p:extLst>
          </p:nvPr>
        </p:nvGraphicFramePr>
        <p:xfrm>
          <a:off x="838200" y="1825623"/>
          <a:ext cx="10515600" cy="317745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706652247"/>
                    </a:ext>
                  </a:extLst>
                </a:gridCol>
                <a:gridCol w="5546271">
                  <a:extLst>
                    <a:ext uri="{9D8B030D-6E8A-4147-A177-3AD203B41FA5}">
                      <a16:colId xmlns:a16="http://schemas.microsoft.com/office/drawing/2014/main" val="2299511123"/>
                    </a:ext>
                  </a:extLst>
                </a:gridCol>
                <a:gridCol w="875212">
                  <a:extLst>
                    <a:ext uri="{9D8B030D-6E8A-4147-A177-3AD203B41FA5}">
                      <a16:colId xmlns:a16="http://schemas.microsoft.com/office/drawing/2014/main" val="4225237547"/>
                    </a:ext>
                  </a:extLst>
                </a:gridCol>
                <a:gridCol w="783771">
                  <a:extLst>
                    <a:ext uri="{9D8B030D-6E8A-4147-A177-3AD203B41FA5}">
                      <a16:colId xmlns:a16="http://schemas.microsoft.com/office/drawing/2014/main" val="4237379702"/>
                    </a:ext>
                  </a:extLst>
                </a:gridCol>
                <a:gridCol w="681446">
                  <a:extLst>
                    <a:ext uri="{9D8B030D-6E8A-4147-A177-3AD203B41FA5}">
                      <a16:colId xmlns:a16="http://schemas.microsoft.com/office/drawing/2014/main" val="3392977387"/>
                    </a:ext>
                  </a:extLst>
                </a:gridCol>
              </a:tblGrid>
              <a:tr h="889686">
                <a:tc>
                  <a:txBody>
                    <a:bodyPr/>
                    <a:lstStyle/>
                    <a:p>
                      <a:pPr marL="0" marR="0" lvl="0" indent="0" algn="ctr" defTabSz="914400" rtl="1" eaLnBrk="1" fontAlgn="auto" latinLnBrk="0" hangingPunct="1">
                        <a:lnSpc>
                          <a:spcPct val="200000"/>
                        </a:lnSpc>
                        <a:spcBef>
                          <a:spcPts val="0"/>
                        </a:spcBef>
                        <a:spcAft>
                          <a:spcPts val="0"/>
                        </a:spcAft>
                        <a:buClrTx/>
                        <a:buSzTx/>
                        <a:buFontTx/>
                        <a:buNone/>
                        <a:tabLst/>
                        <a:defRPr/>
                      </a:pPr>
                      <a:r>
                        <a:rPr lang="ar-SA" dirty="0">
                          <a:cs typeface="B Nazanin" panose="00000400000000000000" pitchFamily="2" charset="-78"/>
                        </a:rPr>
                        <a:t>یافته های آزمایشگاهی</a:t>
                      </a:r>
                      <a:r>
                        <a:rPr lang="fa-IR" dirty="0">
                          <a:cs typeface="B Nazanin" panose="00000400000000000000" pitchFamily="2" charset="-78"/>
                        </a:rPr>
                        <a:t> </a:t>
                      </a:r>
                      <a:endParaRPr lang="en-US" dirty="0">
                        <a:cs typeface="B Nazanin" panose="00000400000000000000" pitchFamily="2" charset="-78"/>
                      </a:endParaRPr>
                    </a:p>
                  </a:txBody>
                  <a:tcPr/>
                </a:tc>
                <a:tc>
                  <a:txBody>
                    <a:bodyPr/>
                    <a:lstStyle/>
                    <a:p>
                      <a:pPr marL="0" marR="0" lvl="0" indent="0" algn="ctr" defTabSz="914400" rtl="1" eaLnBrk="1" fontAlgn="auto" latinLnBrk="0" hangingPunct="1">
                        <a:lnSpc>
                          <a:spcPct val="200000"/>
                        </a:lnSpc>
                        <a:spcBef>
                          <a:spcPts val="0"/>
                        </a:spcBef>
                        <a:spcAft>
                          <a:spcPts val="0"/>
                        </a:spcAft>
                        <a:buClrTx/>
                        <a:buSzTx/>
                        <a:buFontTx/>
                        <a:buNone/>
                        <a:tabLst/>
                        <a:defRPr/>
                      </a:pPr>
                      <a:r>
                        <a:rPr lang="ar-SA" dirty="0">
                          <a:cs typeface="B Nazanin" panose="00000400000000000000" pitchFamily="2" charset="-78"/>
                        </a:rPr>
                        <a:t>نشانه ها و یافته های بالینی</a:t>
                      </a:r>
                      <a:r>
                        <a:rPr lang="fa-IR" dirty="0">
                          <a:cs typeface="B Nazanin" panose="00000400000000000000" pitchFamily="2" charset="-78"/>
                        </a:rPr>
                        <a:t>:</a:t>
                      </a:r>
                    </a:p>
                  </a:txBody>
                  <a:tcPr/>
                </a:tc>
                <a:tc>
                  <a:txBody>
                    <a:bodyPr/>
                    <a:lstStyle/>
                    <a:p>
                      <a:pPr algn="ctr" rtl="1">
                        <a:lnSpc>
                          <a:spcPct val="200000"/>
                        </a:lnSpc>
                      </a:pPr>
                      <a:r>
                        <a:rPr lang="en-US" sz="1800" b="1" kern="1200" dirty="0">
                          <a:solidFill>
                            <a:schemeClr val="lt1"/>
                          </a:solidFill>
                          <a:effectLst/>
                          <a:latin typeface="+mn-lt"/>
                          <a:ea typeface="+mn-ea"/>
                          <a:cs typeface="B Nazanin" panose="00000400000000000000" pitchFamily="2" charset="-78"/>
                        </a:rPr>
                        <a:t>Grade</a:t>
                      </a:r>
                      <a:endParaRPr lang="en-US" dirty="0">
                        <a:cs typeface="B Nazanin" panose="00000400000000000000" pitchFamily="2" charset="-78"/>
                      </a:endParaRPr>
                    </a:p>
                  </a:txBody>
                  <a:tcPr/>
                </a:tc>
                <a:tc gridSpan="2">
                  <a:txBody>
                    <a:bodyPr/>
                    <a:lstStyle/>
                    <a:p>
                      <a:pPr algn="ctr" rtl="1">
                        <a:lnSpc>
                          <a:spcPct val="200000"/>
                        </a:lnSpc>
                      </a:pPr>
                      <a:r>
                        <a:rPr lang="en-US" sz="1800" b="1" kern="1200" dirty="0">
                          <a:solidFill>
                            <a:schemeClr val="lt1"/>
                          </a:solidFill>
                          <a:effectLst/>
                          <a:latin typeface="+mn-lt"/>
                          <a:ea typeface="+mn-ea"/>
                          <a:cs typeface="B Nazanin" panose="00000400000000000000" pitchFamily="2" charset="-78"/>
                        </a:rPr>
                        <a:t>DF/DHF</a:t>
                      </a:r>
                      <a:endParaRPr lang="en-US" dirty="0">
                        <a:cs typeface="B Nazanin" panose="00000400000000000000" pitchFamily="2" charset="-78"/>
                      </a:endParaRPr>
                    </a:p>
                  </a:txBody>
                  <a:tcPr/>
                </a:tc>
                <a:tc hMerge="1">
                  <a:txBody>
                    <a:bodyPr/>
                    <a:lstStyle/>
                    <a:p>
                      <a:endParaRPr lang="en-US"/>
                    </a:p>
                  </a:txBody>
                  <a:tcPr/>
                </a:tc>
                <a:extLst>
                  <a:ext uri="{0D108BD9-81ED-4DB2-BD59-A6C34878D82A}">
                    <a16:rowId xmlns:a16="http://schemas.microsoft.com/office/drawing/2014/main" val="1562306963"/>
                  </a:ext>
                </a:extLst>
              </a:tr>
              <a:tr h="1143882">
                <a:tc>
                  <a:txBody>
                    <a:bodyPr/>
                    <a:lstStyle/>
                    <a:p>
                      <a:pPr marL="285750" indent="-285750" algn="r" rtl="1">
                        <a:lnSpc>
                          <a:spcPct val="150000"/>
                        </a:lnSpc>
                        <a:buFont typeface="Arial" panose="020B0604020202020204" pitchFamily="34" charset="0"/>
                        <a:buChar char="•"/>
                      </a:pPr>
                      <a:r>
                        <a:rPr lang="ar-SA" sz="1600" kern="1200" dirty="0">
                          <a:solidFill>
                            <a:schemeClr val="dk1"/>
                          </a:solidFill>
                          <a:effectLst/>
                          <a:latin typeface="+mn-lt"/>
                          <a:ea typeface="+mn-ea"/>
                          <a:cs typeface="B Nazanin" panose="00000400000000000000" pitchFamily="2" charset="-78"/>
                        </a:rPr>
                        <a:t>ترومبوسیتوپنی کمتر از </a:t>
                      </a:r>
                      <a:r>
                        <a:rPr lang="en-US" sz="1600" kern="1200" dirty="0">
                          <a:solidFill>
                            <a:schemeClr val="dk1"/>
                          </a:solidFill>
                          <a:effectLst/>
                          <a:latin typeface="+mn-lt"/>
                          <a:ea typeface="+mn-ea"/>
                          <a:cs typeface="B Nazanin" panose="00000400000000000000" pitchFamily="2" charset="-78"/>
                        </a:rPr>
                        <a:t>100,000</a:t>
                      </a:r>
                    </a:p>
                    <a:p>
                      <a:pPr marL="285750" indent="-285750" algn="r" rtl="1">
                        <a:lnSpc>
                          <a:spcPct val="150000"/>
                        </a:lnSpc>
                        <a:buFont typeface="Arial" panose="020B0604020202020204" pitchFamily="34" charset="0"/>
                        <a:buChar char="•"/>
                      </a:pPr>
                      <a:r>
                        <a:rPr lang="fa-IR" sz="1600" kern="1200" dirty="0">
                          <a:solidFill>
                            <a:schemeClr val="dk1"/>
                          </a:solidFill>
                          <a:effectLst/>
                          <a:latin typeface="+mn-lt"/>
                          <a:ea typeface="+mn-ea"/>
                          <a:cs typeface="B Nazanin" panose="00000400000000000000" pitchFamily="2" charset="-78"/>
                        </a:rPr>
                        <a:t>افزایش </a:t>
                      </a:r>
                      <a:r>
                        <a:rPr lang="fa-IR" sz="1600" kern="1200" dirty="0" err="1">
                          <a:solidFill>
                            <a:schemeClr val="dk1"/>
                          </a:solidFill>
                          <a:effectLst/>
                          <a:latin typeface="+mn-lt"/>
                          <a:ea typeface="+mn-ea"/>
                          <a:cs typeface="B Nazanin" panose="00000400000000000000" pitchFamily="2" charset="-78"/>
                        </a:rPr>
                        <a:t>هماتوکریت</a:t>
                      </a:r>
                      <a:r>
                        <a:rPr lang="fa-IR" sz="1600" kern="1200" dirty="0">
                          <a:solidFill>
                            <a:schemeClr val="dk1"/>
                          </a:solidFill>
                          <a:effectLst/>
                          <a:latin typeface="+mn-lt"/>
                          <a:ea typeface="+mn-ea"/>
                          <a:cs typeface="B Nazanin" panose="00000400000000000000" pitchFamily="2" charset="-78"/>
                        </a:rPr>
                        <a:t> بیش از 20%</a:t>
                      </a:r>
                      <a:endParaRPr lang="en-US" sz="1600" dirty="0">
                        <a:cs typeface="B Nazanin" panose="00000400000000000000" pitchFamily="2" charset="-78"/>
                      </a:endParaRPr>
                    </a:p>
                  </a:txBody>
                  <a:tcPr/>
                </a:tc>
                <a:tc>
                  <a:txBody>
                    <a:bodyPr/>
                    <a:lstStyle/>
                    <a:p>
                      <a:pPr marL="285750" indent="-285750" algn="r" rtl="1">
                        <a:lnSpc>
                          <a:spcPct val="150000"/>
                        </a:lnSpc>
                        <a:buFont typeface="Arial" panose="020B0604020202020204" pitchFamily="34" charset="0"/>
                        <a:buChar char="•"/>
                      </a:pPr>
                      <a:r>
                        <a:rPr lang="fa-IR" sz="1600" kern="1200" dirty="0">
                          <a:solidFill>
                            <a:schemeClr val="dk1"/>
                          </a:solidFill>
                          <a:effectLst/>
                          <a:latin typeface="+mn-lt"/>
                          <a:ea typeface="+mn-ea"/>
                          <a:cs typeface="B Nazanin" panose="00000400000000000000" pitchFamily="2" charset="-78"/>
                        </a:rPr>
                        <a:t>یافته های </a:t>
                      </a:r>
                      <a:r>
                        <a:rPr lang="fa-IR" sz="1600" kern="1200" dirty="0" err="1">
                          <a:solidFill>
                            <a:schemeClr val="dk1"/>
                          </a:solidFill>
                          <a:effectLst/>
                          <a:latin typeface="+mn-lt"/>
                          <a:ea typeface="+mn-ea"/>
                          <a:cs typeface="B Nazanin" panose="00000400000000000000" pitchFamily="2" charset="-78"/>
                        </a:rPr>
                        <a:t>گرید</a:t>
                      </a:r>
                      <a:r>
                        <a:rPr lang="fa-IR" sz="1600" kern="1200" dirty="0">
                          <a:solidFill>
                            <a:schemeClr val="dk1"/>
                          </a:solidFill>
                          <a:effectLst/>
                          <a:latin typeface="+mn-lt"/>
                          <a:ea typeface="+mn-ea"/>
                          <a:cs typeface="B Nazanin" panose="00000400000000000000" pitchFamily="2" charset="-78"/>
                        </a:rPr>
                        <a:t> </a:t>
                      </a:r>
                      <a:r>
                        <a:rPr lang="en-US" sz="1600" kern="1200" dirty="0">
                          <a:solidFill>
                            <a:schemeClr val="dk1"/>
                          </a:solidFill>
                          <a:effectLst/>
                          <a:latin typeface="+mn-lt"/>
                          <a:ea typeface="+mn-ea"/>
                          <a:cs typeface="B Nazanin" panose="00000400000000000000" pitchFamily="2" charset="-78"/>
                        </a:rPr>
                        <a:t>I</a:t>
                      </a:r>
                      <a:r>
                        <a:rPr lang="fa-IR" sz="1600" kern="1200" dirty="0">
                          <a:solidFill>
                            <a:schemeClr val="dk1"/>
                          </a:solidFill>
                          <a:effectLst/>
                          <a:latin typeface="+mn-lt"/>
                          <a:ea typeface="+mn-ea"/>
                          <a:cs typeface="B Nazanin" panose="00000400000000000000" pitchFamily="2" charset="-78"/>
                        </a:rPr>
                        <a:t> و </a:t>
                      </a:r>
                      <a:r>
                        <a:rPr lang="en-US" sz="1600" kern="1200" dirty="0">
                          <a:solidFill>
                            <a:schemeClr val="dk1"/>
                          </a:solidFill>
                          <a:effectLst/>
                          <a:latin typeface="+mn-lt"/>
                          <a:ea typeface="+mn-ea"/>
                          <a:cs typeface="B Nazanin" panose="00000400000000000000" pitchFamily="2" charset="-78"/>
                        </a:rPr>
                        <a:t>II</a:t>
                      </a:r>
                      <a:r>
                        <a:rPr lang="fa-IR" sz="1600" kern="1200" dirty="0">
                          <a:solidFill>
                            <a:schemeClr val="dk1"/>
                          </a:solidFill>
                          <a:effectLst/>
                          <a:latin typeface="+mn-lt"/>
                          <a:ea typeface="+mn-ea"/>
                          <a:cs typeface="B Nazanin" panose="00000400000000000000" pitchFamily="2" charset="-78"/>
                        </a:rPr>
                        <a:t> </a:t>
                      </a:r>
                      <a:r>
                        <a:rPr lang="fa-IR" sz="1600" b="1" kern="1200" dirty="0">
                          <a:solidFill>
                            <a:schemeClr val="dk1"/>
                          </a:solidFill>
                          <a:effectLst/>
                          <a:latin typeface="+mn-lt"/>
                          <a:ea typeface="+mn-ea"/>
                          <a:cs typeface="B Nazanin" panose="00000400000000000000" pitchFamily="2" charset="-78"/>
                        </a:rPr>
                        <a:t>به اضافه</a:t>
                      </a:r>
                      <a:r>
                        <a:rPr lang="fa-IR" sz="1600" kern="1200" dirty="0">
                          <a:solidFill>
                            <a:schemeClr val="dk1"/>
                          </a:solidFill>
                          <a:effectLst/>
                          <a:latin typeface="+mn-lt"/>
                          <a:ea typeface="+mn-ea"/>
                          <a:cs typeface="B Nazanin" panose="00000400000000000000" pitchFamily="2" charset="-78"/>
                        </a:rPr>
                        <a:t> اختلال </a:t>
                      </a:r>
                      <a:r>
                        <a:rPr lang="fa-IR" sz="1600" kern="1200" dirty="0" err="1">
                          <a:solidFill>
                            <a:schemeClr val="dk1"/>
                          </a:solidFill>
                          <a:effectLst/>
                          <a:latin typeface="+mn-lt"/>
                          <a:ea typeface="+mn-ea"/>
                          <a:cs typeface="B Nazanin" panose="00000400000000000000" pitchFamily="2" charset="-78"/>
                        </a:rPr>
                        <a:t>سیرکولاتوری</a:t>
                      </a:r>
                      <a:r>
                        <a:rPr lang="fa-IR" sz="1600" kern="1200" dirty="0">
                          <a:solidFill>
                            <a:schemeClr val="dk1"/>
                          </a:solidFill>
                          <a:effectLst/>
                          <a:latin typeface="+mn-lt"/>
                          <a:ea typeface="+mn-ea"/>
                          <a:cs typeface="B Nazanin" panose="00000400000000000000" pitchFamily="2" charset="-78"/>
                        </a:rPr>
                        <a:t> (پالس ضعیف، افت فشار خون، </a:t>
                      </a:r>
                      <a:r>
                        <a:rPr lang="en-US" sz="1600" kern="1200" dirty="0">
                          <a:solidFill>
                            <a:schemeClr val="dk1"/>
                          </a:solidFill>
                          <a:effectLst/>
                          <a:latin typeface="+mn-lt"/>
                          <a:ea typeface="+mn-ea"/>
                          <a:cs typeface="B Nazanin" panose="00000400000000000000" pitchFamily="2" charset="-78"/>
                        </a:rPr>
                        <a:t>narrow pulse pressure &lt;20mmHg</a:t>
                      </a:r>
                      <a:r>
                        <a:rPr lang="fa-IR" sz="1600" kern="1200" dirty="0">
                          <a:solidFill>
                            <a:schemeClr val="dk1"/>
                          </a:solidFill>
                          <a:effectLst/>
                          <a:latin typeface="+mn-lt"/>
                          <a:ea typeface="+mn-ea"/>
                          <a:cs typeface="B Nazanin" panose="00000400000000000000" pitchFamily="2" charset="-78"/>
                        </a:rPr>
                        <a:t>، بیقراری)</a:t>
                      </a:r>
                      <a:endParaRPr lang="en-US" sz="1600" dirty="0">
                        <a:cs typeface="B Nazanin" panose="00000400000000000000" pitchFamily="2" charset="-78"/>
                      </a:endParaRPr>
                    </a:p>
                  </a:txBody>
                  <a:tcPr/>
                </a:tc>
                <a:tc>
                  <a:txBody>
                    <a:bodyPr/>
                    <a:lstStyle/>
                    <a:p>
                      <a:pPr algn="ctr" rtl="1">
                        <a:lnSpc>
                          <a:spcPct val="150000"/>
                        </a:lnSpc>
                        <a:spcAft>
                          <a:spcPts val="0"/>
                        </a:spcAft>
                      </a:pPr>
                      <a:r>
                        <a:rPr lang="en-US" sz="1800" b="1" dirty="0">
                          <a:solidFill>
                            <a:schemeClr val="tx1"/>
                          </a:solidFill>
                          <a:effectLst/>
                          <a:latin typeface="Cambria" panose="02040503050406030204" pitchFamily="18" charset="0"/>
                          <a:ea typeface="Cambria" panose="02040503050406030204" pitchFamily="18" charset="0"/>
                          <a:cs typeface="B Nazanin" panose="00000400000000000000" pitchFamily="2" charset="-78"/>
                        </a:rPr>
                        <a:t>III</a:t>
                      </a:r>
                      <a:endParaRPr lang="en-US" sz="1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en-US" sz="1800" b="1" dirty="0">
                          <a:solidFill>
                            <a:schemeClr val="tx1"/>
                          </a:solidFill>
                          <a:effectLst/>
                          <a:latin typeface="Times New Roman" panose="02020603050405020304" pitchFamily="18" charset="0"/>
                          <a:ea typeface="Cambria" panose="02040503050406030204" pitchFamily="18" charset="0"/>
                          <a:cs typeface="B Nazanin" panose="00000400000000000000" pitchFamily="2" charset="-78"/>
                        </a:rPr>
                        <a:t>DHF</a:t>
                      </a:r>
                      <a:endParaRPr lang="en-US" sz="1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50000"/>
                        </a:lnSpc>
                        <a:spcAft>
                          <a:spcPts val="0"/>
                        </a:spcAft>
                      </a:pPr>
                      <a:endParaRPr lang="en-US" sz="1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rowSpan="2">
                  <a:txBody>
                    <a:bodyPr/>
                    <a:lstStyle/>
                    <a:p>
                      <a:pPr algn="ctr" rtl="1">
                        <a:lnSpc>
                          <a:spcPct val="150000"/>
                        </a:lnSpc>
                      </a:pPr>
                      <a:r>
                        <a:rPr lang="en-US" sz="1800" b="1" kern="1200" dirty="0">
                          <a:solidFill>
                            <a:schemeClr val="dk1"/>
                          </a:solidFill>
                          <a:effectLst/>
                          <a:latin typeface="+mn-lt"/>
                          <a:ea typeface="+mn-ea"/>
                          <a:cs typeface="B Nazanin" panose="00000400000000000000" pitchFamily="2" charset="-78"/>
                        </a:rPr>
                        <a:t>DSS</a:t>
                      </a:r>
                      <a:endParaRPr lang="en-US" b="1" dirty="0">
                        <a:cs typeface="B Nazanin" panose="00000400000000000000" pitchFamily="2" charset="-78"/>
                      </a:endParaRPr>
                    </a:p>
                  </a:txBody>
                  <a:tcPr/>
                </a:tc>
                <a:extLst>
                  <a:ext uri="{0D108BD9-81ED-4DB2-BD59-A6C34878D82A}">
                    <a16:rowId xmlns:a16="http://schemas.microsoft.com/office/drawing/2014/main" val="3990489898"/>
                  </a:ext>
                </a:extLst>
              </a:tr>
              <a:tr h="1143882">
                <a:tc>
                  <a:txBody>
                    <a:bodyPr/>
                    <a:lstStyle/>
                    <a:p>
                      <a:pPr marL="285750" indent="-285750" algn="r" rtl="1">
                        <a:lnSpc>
                          <a:spcPct val="150000"/>
                        </a:lnSpc>
                        <a:buFont typeface="Arial" panose="020B0604020202020204" pitchFamily="34" charset="0"/>
                        <a:buChar char="•"/>
                      </a:pPr>
                      <a:r>
                        <a:rPr lang="ar-SA" sz="1600" kern="1200" dirty="0">
                          <a:solidFill>
                            <a:schemeClr val="dk1"/>
                          </a:solidFill>
                          <a:effectLst/>
                          <a:latin typeface="+mn-lt"/>
                          <a:ea typeface="+mn-ea"/>
                          <a:cs typeface="B Nazanin" panose="00000400000000000000" pitchFamily="2" charset="-78"/>
                        </a:rPr>
                        <a:t>ترومبوسیتوپنی کمتر از </a:t>
                      </a:r>
                      <a:r>
                        <a:rPr lang="en-US" sz="1600" kern="1200" dirty="0">
                          <a:solidFill>
                            <a:schemeClr val="dk1"/>
                          </a:solidFill>
                          <a:effectLst/>
                          <a:latin typeface="+mn-lt"/>
                          <a:ea typeface="+mn-ea"/>
                          <a:cs typeface="B Nazanin" panose="00000400000000000000" pitchFamily="2" charset="-78"/>
                        </a:rPr>
                        <a:t>100,000</a:t>
                      </a:r>
                    </a:p>
                    <a:p>
                      <a:pPr marL="285750" indent="-285750" algn="r" rtl="1">
                        <a:lnSpc>
                          <a:spcPct val="150000"/>
                        </a:lnSpc>
                        <a:buFont typeface="Arial" panose="020B0604020202020204" pitchFamily="34" charset="0"/>
                        <a:buChar char="•"/>
                      </a:pPr>
                      <a:r>
                        <a:rPr lang="fa-IR" sz="1600" kern="1200" dirty="0">
                          <a:solidFill>
                            <a:schemeClr val="dk1"/>
                          </a:solidFill>
                          <a:effectLst/>
                          <a:latin typeface="+mn-lt"/>
                          <a:ea typeface="+mn-ea"/>
                          <a:cs typeface="B Nazanin" panose="00000400000000000000" pitchFamily="2" charset="-78"/>
                        </a:rPr>
                        <a:t>افزایش </a:t>
                      </a:r>
                      <a:r>
                        <a:rPr lang="fa-IR" sz="1600" kern="1200" dirty="0" err="1">
                          <a:solidFill>
                            <a:schemeClr val="dk1"/>
                          </a:solidFill>
                          <a:effectLst/>
                          <a:latin typeface="+mn-lt"/>
                          <a:ea typeface="+mn-ea"/>
                          <a:cs typeface="B Nazanin" panose="00000400000000000000" pitchFamily="2" charset="-78"/>
                        </a:rPr>
                        <a:t>هماتوکریت</a:t>
                      </a:r>
                      <a:r>
                        <a:rPr lang="fa-IR" sz="1600" kern="1200" dirty="0">
                          <a:solidFill>
                            <a:schemeClr val="dk1"/>
                          </a:solidFill>
                          <a:effectLst/>
                          <a:latin typeface="+mn-lt"/>
                          <a:ea typeface="+mn-ea"/>
                          <a:cs typeface="B Nazanin" panose="00000400000000000000" pitchFamily="2" charset="-78"/>
                        </a:rPr>
                        <a:t> بیش از 20%</a:t>
                      </a:r>
                      <a:endParaRPr lang="en-US" sz="1600" dirty="0">
                        <a:cs typeface="B Nazanin" panose="00000400000000000000" pitchFamily="2" charset="-78"/>
                      </a:endParaRPr>
                    </a:p>
                  </a:txBody>
                  <a:tcPr/>
                </a:tc>
                <a:tc>
                  <a:txBody>
                    <a:bodyPr/>
                    <a:lstStyle/>
                    <a:p>
                      <a:pPr marL="285750" indent="-285750" algn="r" rtl="1">
                        <a:lnSpc>
                          <a:spcPct val="150000"/>
                        </a:lnSpc>
                        <a:buFont typeface="Arial" panose="020B0604020202020204" pitchFamily="34" charset="0"/>
                        <a:buChar char="•"/>
                      </a:pPr>
                      <a:r>
                        <a:rPr lang="ar-SA" sz="1600" kern="1200" dirty="0">
                          <a:solidFill>
                            <a:schemeClr val="dk1"/>
                          </a:solidFill>
                          <a:effectLst/>
                          <a:latin typeface="+mn-lt"/>
                          <a:ea typeface="+mn-ea"/>
                          <a:cs typeface="B Nazanin" panose="00000400000000000000" pitchFamily="2" charset="-78"/>
                        </a:rPr>
                        <a:t>یافته های گرید </a:t>
                      </a:r>
                      <a:r>
                        <a:rPr lang="en-US" sz="1600" kern="1200" dirty="0">
                          <a:solidFill>
                            <a:schemeClr val="dk1"/>
                          </a:solidFill>
                          <a:effectLst/>
                          <a:latin typeface="+mn-lt"/>
                          <a:ea typeface="+mn-ea"/>
                          <a:cs typeface="B Nazanin" panose="00000400000000000000" pitchFamily="2" charset="-78"/>
                        </a:rPr>
                        <a:t>III</a:t>
                      </a:r>
                      <a:r>
                        <a:rPr lang="fa-IR" sz="1600" kern="1200" dirty="0">
                          <a:solidFill>
                            <a:schemeClr val="dk1"/>
                          </a:solidFill>
                          <a:effectLst/>
                          <a:latin typeface="+mn-lt"/>
                          <a:ea typeface="+mn-ea"/>
                          <a:cs typeface="B Nazanin" panose="00000400000000000000" pitchFamily="2" charset="-78"/>
                        </a:rPr>
                        <a:t> </a:t>
                      </a:r>
                      <a:r>
                        <a:rPr lang="fa-IR" sz="1600" b="1" kern="1200" dirty="0">
                          <a:solidFill>
                            <a:schemeClr val="dk1"/>
                          </a:solidFill>
                          <a:effectLst/>
                          <a:latin typeface="+mn-lt"/>
                          <a:ea typeface="+mn-ea"/>
                          <a:cs typeface="B Nazanin" panose="00000400000000000000" pitchFamily="2" charset="-78"/>
                        </a:rPr>
                        <a:t>به اضافه</a:t>
                      </a:r>
                      <a:r>
                        <a:rPr lang="fa-IR" sz="1600" kern="1200" dirty="0">
                          <a:solidFill>
                            <a:schemeClr val="dk1"/>
                          </a:solidFill>
                          <a:effectLst/>
                          <a:latin typeface="+mn-lt"/>
                          <a:ea typeface="+mn-ea"/>
                          <a:cs typeface="B Nazanin" panose="00000400000000000000" pitchFamily="2" charset="-78"/>
                        </a:rPr>
                        <a:t> شوک عمیق و فشار و نبض غیر قابل اندازه گیری</a:t>
                      </a:r>
                      <a:endParaRPr lang="en-US" sz="1600" dirty="0">
                        <a:cs typeface="B Nazanin" panose="00000400000000000000" pitchFamily="2" charset="-78"/>
                      </a:endParaRPr>
                    </a:p>
                  </a:txBody>
                  <a:tcPr/>
                </a:tc>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en-US" sz="1800" b="1" dirty="0">
                          <a:solidFill>
                            <a:schemeClr val="tx1"/>
                          </a:solidFill>
                          <a:effectLst/>
                          <a:latin typeface="Cambria" panose="02040503050406030204" pitchFamily="18" charset="0"/>
                          <a:ea typeface="Cambria" panose="02040503050406030204" pitchFamily="18" charset="0"/>
                          <a:cs typeface="B Nazanin" panose="00000400000000000000" pitchFamily="2" charset="-78"/>
                        </a:rPr>
                        <a:t>IV</a:t>
                      </a:r>
                      <a:endParaRPr lang="en-US" sz="1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50000"/>
                        </a:lnSpc>
                        <a:spcAft>
                          <a:spcPts val="0"/>
                        </a:spcAft>
                      </a:pPr>
                      <a:endParaRPr lang="en-US" sz="1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en-US" sz="1800" b="1" dirty="0">
                          <a:solidFill>
                            <a:schemeClr val="tx1"/>
                          </a:solidFill>
                          <a:effectLst/>
                          <a:latin typeface="Times New Roman" panose="02020603050405020304" pitchFamily="18" charset="0"/>
                          <a:ea typeface="Cambria" panose="02040503050406030204" pitchFamily="18" charset="0"/>
                          <a:cs typeface="B Nazanin" panose="00000400000000000000" pitchFamily="2" charset="-78"/>
                        </a:rPr>
                        <a:t>DHF</a:t>
                      </a:r>
                      <a:endParaRPr lang="en-US" sz="1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50000"/>
                        </a:lnSpc>
                        <a:spcAft>
                          <a:spcPts val="0"/>
                        </a:spcAft>
                      </a:pPr>
                      <a:endParaRPr lang="en-US" sz="1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vMerge="1">
                  <a:txBody>
                    <a:bodyPr/>
                    <a:lstStyle/>
                    <a:p>
                      <a:endParaRPr lang="en-US" dirty="0"/>
                    </a:p>
                  </a:txBody>
                  <a:tcPr/>
                </a:tc>
                <a:extLst>
                  <a:ext uri="{0D108BD9-81ED-4DB2-BD59-A6C34878D82A}">
                    <a16:rowId xmlns:a16="http://schemas.microsoft.com/office/drawing/2014/main" val="2777610189"/>
                  </a:ext>
                </a:extLst>
              </a:tr>
            </a:tbl>
          </a:graphicData>
        </a:graphic>
      </p:graphicFrame>
    </p:spTree>
    <p:extLst>
      <p:ext uri="{BB962C8B-B14F-4D97-AF65-F5344CB8AC3E}">
        <p14:creationId xmlns:p14="http://schemas.microsoft.com/office/powerpoint/2010/main" val="3162229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2400" b="1" dirty="0">
                <a:solidFill>
                  <a:schemeClr val="tx2"/>
                </a:solidFill>
                <a:cs typeface="B Titr" panose="00000700000000000000" pitchFamily="2" charset="-78"/>
              </a:rPr>
              <a:t>تعاریف اپیدمیولوژیک:</a:t>
            </a:r>
            <a:br>
              <a:rPr lang="en-US" b="1" dirty="0"/>
            </a:br>
            <a:r>
              <a:rPr lang="fa-IR" b="1"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8004623"/>
              </p:ext>
            </p:extLst>
          </p:nvPr>
        </p:nvGraphicFramePr>
        <p:xfrm>
          <a:off x="838200" y="1240971"/>
          <a:ext cx="10515600" cy="523820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667955397"/>
                    </a:ext>
                  </a:extLst>
                </a:gridCol>
                <a:gridCol w="5257800">
                  <a:extLst>
                    <a:ext uri="{9D8B030D-6E8A-4147-A177-3AD203B41FA5}">
                      <a16:colId xmlns:a16="http://schemas.microsoft.com/office/drawing/2014/main" val="2573943225"/>
                    </a:ext>
                  </a:extLst>
                </a:gridCol>
              </a:tblGrid>
              <a:tr h="673944">
                <a:tc gridSpan="2">
                  <a:txBody>
                    <a:bodyPr/>
                    <a:lstStyle/>
                    <a:p>
                      <a:pPr algn="ctr" rtl="1"/>
                      <a:r>
                        <a:rPr lang="fa-IR" sz="2800" b="1" kern="1200" dirty="0">
                          <a:solidFill>
                            <a:schemeClr val="lt1"/>
                          </a:solidFill>
                          <a:effectLst/>
                          <a:latin typeface="+mn-lt"/>
                          <a:ea typeface="+mn-ea"/>
                          <a:cs typeface="B Nazanin" panose="00000400000000000000" pitchFamily="2" charset="-78"/>
                        </a:rPr>
                        <a:t>تب دنگی محتمل</a:t>
                      </a:r>
                      <a:endParaRPr lang="en-US" sz="2800" b="1" dirty="0">
                        <a:cs typeface="B Nazanin" panose="00000400000000000000" pitchFamily="2" charset="-78"/>
                      </a:endParaRPr>
                    </a:p>
                  </a:txBody>
                  <a:tcPr/>
                </a:tc>
                <a:tc hMerge="1">
                  <a:txBody>
                    <a:bodyPr/>
                    <a:lstStyle/>
                    <a:p>
                      <a:endParaRPr lang="en-US" dirty="0"/>
                    </a:p>
                  </a:txBody>
                  <a:tcPr/>
                </a:tc>
                <a:extLst>
                  <a:ext uri="{0D108BD9-81ED-4DB2-BD59-A6C34878D82A}">
                    <a16:rowId xmlns:a16="http://schemas.microsoft.com/office/drawing/2014/main" val="2328990668"/>
                  </a:ext>
                </a:extLst>
              </a:tr>
              <a:tr h="4564262">
                <a:tc>
                  <a:txBody>
                    <a:bodyPr/>
                    <a:lstStyle/>
                    <a:p>
                      <a:pPr marL="0" indent="0" algn="r" rtl="1">
                        <a:lnSpc>
                          <a:spcPct val="150000"/>
                        </a:lnSpc>
                        <a:buFont typeface="Arial" panose="020B0604020202020204" pitchFamily="34" charset="0"/>
                        <a:buNone/>
                      </a:pPr>
                      <a:r>
                        <a:rPr lang="fa-IR" sz="1600" kern="1200" dirty="0">
                          <a:solidFill>
                            <a:schemeClr val="dk1"/>
                          </a:solidFill>
                          <a:effectLst/>
                          <a:latin typeface="+mn-lt"/>
                          <a:ea typeface="+mn-ea"/>
                          <a:cs typeface="B Nazanin" panose="00000400000000000000" pitchFamily="2" charset="-78"/>
                        </a:rPr>
                        <a:t>بعلاوه </a:t>
                      </a:r>
                      <a:r>
                        <a:rPr lang="fa-IR" sz="1600" b="1" kern="1200" dirty="0">
                          <a:solidFill>
                            <a:srgbClr val="C00000"/>
                          </a:solidFill>
                          <a:effectLst/>
                          <a:latin typeface="+mn-lt"/>
                          <a:ea typeface="+mn-ea"/>
                          <a:cs typeface="B Nazanin" panose="00000400000000000000" pitchFamily="2" charset="-78"/>
                        </a:rPr>
                        <a:t>دو یا بیشتر </a:t>
                      </a:r>
                      <a:r>
                        <a:rPr lang="fa-IR" sz="1600" kern="1200" dirty="0">
                          <a:solidFill>
                            <a:schemeClr val="dk1"/>
                          </a:solidFill>
                          <a:effectLst/>
                          <a:latin typeface="+mn-lt"/>
                          <a:ea typeface="+mn-ea"/>
                          <a:cs typeface="B Nazanin" panose="00000400000000000000" pitchFamily="2" charset="-78"/>
                        </a:rPr>
                        <a:t>از علائم زیر:</a:t>
                      </a:r>
                      <a:endParaRPr lang="en-US" sz="1600" kern="1200" dirty="0">
                        <a:solidFill>
                          <a:schemeClr val="dk1"/>
                        </a:solidFill>
                        <a:effectLst/>
                        <a:latin typeface="+mn-lt"/>
                        <a:ea typeface="+mn-ea"/>
                        <a:cs typeface="B Nazanin" panose="00000400000000000000" pitchFamily="2" charset="-78"/>
                      </a:endParaRPr>
                    </a:p>
                    <a:p>
                      <a:pPr marL="285750" lvl="0" indent="-285750" algn="r" rtl="1">
                        <a:lnSpc>
                          <a:spcPct val="150000"/>
                        </a:lnSpc>
                        <a:buFont typeface="Arial" panose="020B0604020202020204" pitchFamily="34" charset="0"/>
                        <a:buChar char="•"/>
                      </a:pPr>
                      <a:r>
                        <a:rPr lang="fa-IR" sz="1600" kern="1200" dirty="0">
                          <a:solidFill>
                            <a:schemeClr val="dk1"/>
                          </a:solidFill>
                          <a:effectLst/>
                          <a:latin typeface="+mn-lt"/>
                          <a:ea typeface="+mn-ea"/>
                          <a:cs typeface="B Nazanin" panose="00000400000000000000" pitchFamily="2" charset="-78"/>
                        </a:rPr>
                        <a:t>سردرد شدید</a:t>
                      </a:r>
                      <a:endParaRPr lang="en-US" sz="1600" kern="1200" dirty="0">
                        <a:solidFill>
                          <a:schemeClr val="dk1"/>
                        </a:solidFill>
                        <a:effectLst/>
                        <a:latin typeface="+mn-lt"/>
                        <a:ea typeface="+mn-ea"/>
                        <a:cs typeface="B Nazanin" panose="00000400000000000000" pitchFamily="2" charset="-78"/>
                      </a:endParaRPr>
                    </a:p>
                    <a:p>
                      <a:pPr marL="285750" lvl="0" indent="-285750" algn="r" rtl="1">
                        <a:lnSpc>
                          <a:spcPct val="150000"/>
                        </a:lnSpc>
                        <a:buFont typeface="Arial" panose="020B0604020202020204" pitchFamily="34" charset="0"/>
                        <a:buChar char="•"/>
                      </a:pPr>
                      <a:r>
                        <a:rPr lang="fa-IR" sz="1600" kern="1200" dirty="0">
                          <a:solidFill>
                            <a:schemeClr val="dk1"/>
                          </a:solidFill>
                          <a:effectLst/>
                          <a:latin typeface="+mn-lt"/>
                          <a:ea typeface="+mn-ea"/>
                          <a:cs typeface="B Nazanin" panose="00000400000000000000" pitchFamily="2" charset="-78"/>
                        </a:rPr>
                        <a:t>درد حدقه چشم ها (پشت چشم ها)</a:t>
                      </a:r>
                      <a:endParaRPr lang="en-US" sz="1600" kern="1200" dirty="0">
                        <a:solidFill>
                          <a:schemeClr val="dk1"/>
                        </a:solidFill>
                        <a:effectLst/>
                        <a:latin typeface="+mn-lt"/>
                        <a:ea typeface="+mn-ea"/>
                        <a:cs typeface="B Nazanin" panose="00000400000000000000" pitchFamily="2" charset="-78"/>
                      </a:endParaRPr>
                    </a:p>
                    <a:p>
                      <a:pPr marL="285750" lvl="0" indent="-285750" algn="r" rtl="1">
                        <a:lnSpc>
                          <a:spcPct val="150000"/>
                        </a:lnSpc>
                        <a:buFont typeface="Arial" panose="020B0604020202020204" pitchFamily="34" charset="0"/>
                        <a:buChar char="•"/>
                      </a:pPr>
                      <a:r>
                        <a:rPr lang="fa-IR" sz="1600" kern="1200" dirty="0">
                          <a:solidFill>
                            <a:schemeClr val="dk1"/>
                          </a:solidFill>
                          <a:effectLst/>
                          <a:latin typeface="+mn-lt"/>
                          <a:ea typeface="+mn-ea"/>
                          <a:cs typeface="B Nazanin" panose="00000400000000000000" pitchFamily="2" charset="-78"/>
                        </a:rPr>
                        <a:t>علائم گوارشی نظیر تهوع، استفراغ</a:t>
                      </a:r>
                      <a:endParaRPr lang="en-US" sz="1600" kern="1200" dirty="0">
                        <a:solidFill>
                          <a:schemeClr val="dk1"/>
                        </a:solidFill>
                        <a:effectLst/>
                        <a:latin typeface="+mn-lt"/>
                        <a:ea typeface="+mn-ea"/>
                        <a:cs typeface="B Nazanin" panose="00000400000000000000" pitchFamily="2" charset="-78"/>
                      </a:endParaRPr>
                    </a:p>
                    <a:p>
                      <a:pPr marL="285750" lvl="0" indent="-285750" algn="r" rtl="1">
                        <a:lnSpc>
                          <a:spcPct val="150000"/>
                        </a:lnSpc>
                        <a:buFont typeface="Arial" panose="020B0604020202020204" pitchFamily="34" charset="0"/>
                        <a:buChar char="•"/>
                      </a:pPr>
                      <a:r>
                        <a:rPr lang="fa-IR" sz="1600" kern="1200" dirty="0" err="1">
                          <a:solidFill>
                            <a:schemeClr val="dk1"/>
                          </a:solidFill>
                          <a:effectLst/>
                          <a:latin typeface="+mn-lt"/>
                          <a:ea typeface="+mn-ea"/>
                          <a:cs typeface="B Nazanin" panose="00000400000000000000" pitchFamily="2" charset="-78"/>
                        </a:rPr>
                        <a:t>میالژی</a:t>
                      </a:r>
                      <a:r>
                        <a:rPr lang="fa-IR" sz="1600" kern="1200" dirty="0">
                          <a:solidFill>
                            <a:schemeClr val="dk1"/>
                          </a:solidFill>
                          <a:effectLst/>
                          <a:latin typeface="+mn-lt"/>
                          <a:ea typeface="+mn-ea"/>
                          <a:cs typeface="B Nazanin" panose="00000400000000000000" pitchFamily="2" charset="-78"/>
                        </a:rPr>
                        <a:t>، ضعف، خستگی</a:t>
                      </a:r>
                      <a:endParaRPr lang="en-US" sz="1600" kern="1200" dirty="0">
                        <a:solidFill>
                          <a:schemeClr val="dk1"/>
                        </a:solidFill>
                        <a:effectLst/>
                        <a:latin typeface="+mn-lt"/>
                        <a:ea typeface="+mn-ea"/>
                        <a:cs typeface="B Nazanin" panose="00000400000000000000" pitchFamily="2" charset="-78"/>
                      </a:endParaRPr>
                    </a:p>
                    <a:p>
                      <a:pPr marL="285750" lvl="0" indent="-285750" algn="r" rtl="1">
                        <a:lnSpc>
                          <a:spcPct val="150000"/>
                        </a:lnSpc>
                        <a:buFont typeface="Arial" panose="020B0604020202020204" pitchFamily="34" charset="0"/>
                        <a:buChar char="•"/>
                      </a:pPr>
                      <a:r>
                        <a:rPr lang="fa-IR" sz="1600" kern="1200" dirty="0" err="1">
                          <a:solidFill>
                            <a:schemeClr val="dk1"/>
                          </a:solidFill>
                          <a:effectLst/>
                          <a:latin typeface="+mn-lt"/>
                          <a:ea typeface="+mn-ea"/>
                          <a:cs typeface="B Nazanin" panose="00000400000000000000" pitchFamily="2" charset="-78"/>
                        </a:rPr>
                        <a:t>آرترالژی</a:t>
                      </a:r>
                      <a:r>
                        <a:rPr lang="fa-IR" sz="1600" kern="1200" dirty="0">
                          <a:solidFill>
                            <a:schemeClr val="dk1"/>
                          </a:solidFill>
                          <a:effectLst/>
                          <a:latin typeface="+mn-lt"/>
                          <a:ea typeface="+mn-ea"/>
                          <a:cs typeface="B Nazanin" panose="00000400000000000000" pitchFamily="2" charset="-78"/>
                        </a:rPr>
                        <a:t>/درد شدید استخوانی</a:t>
                      </a:r>
                      <a:endParaRPr lang="en-US" sz="1600" kern="1200" dirty="0">
                        <a:solidFill>
                          <a:schemeClr val="dk1"/>
                        </a:solidFill>
                        <a:effectLst/>
                        <a:latin typeface="+mn-lt"/>
                        <a:ea typeface="+mn-ea"/>
                        <a:cs typeface="B Nazanin" panose="00000400000000000000" pitchFamily="2" charset="-78"/>
                      </a:endParaRPr>
                    </a:p>
                    <a:p>
                      <a:pPr marL="285750" lvl="0" indent="-285750" algn="r" rtl="1">
                        <a:lnSpc>
                          <a:spcPct val="150000"/>
                        </a:lnSpc>
                        <a:buFont typeface="Arial" panose="020B0604020202020204" pitchFamily="34" charset="0"/>
                        <a:buChar char="•"/>
                      </a:pPr>
                      <a:r>
                        <a:rPr lang="fa-IR" sz="1600" kern="1200" dirty="0" err="1">
                          <a:solidFill>
                            <a:schemeClr val="dk1"/>
                          </a:solidFill>
                          <a:effectLst/>
                          <a:latin typeface="+mn-lt"/>
                          <a:ea typeface="+mn-ea"/>
                          <a:cs typeface="B Nazanin" panose="00000400000000000000" pitchFamily="2" charset="-78"/>
                        </a:rPr>
                        <a:t>بثورات</a:t>
                      </a:r>
                      <a:r>
                        <a:rPr lang="fa-IR" sz="1600" kern="1200" dirty="0">
                          <a:solidFill>
                            <a:schemeClr val="dk1"/>
                          </a:solidFill>
                          <a:effectLst/>
                          <a:latin typeface="+mn-lt"/>
                          <a:ea typeface="+mn-ea"/>
                          <a:cs typeface="B Nazanin" panose="00000400000000000000" pitchFamily="2" charset="-78"/>
                        </a:rPr>
                        <a:t> جلدی </a:t>
                      </a:r>
                      <a:endParaRPr lang="en-US" sz="1600" kern="1200" dirty="0">
                        <a:solidFill>
                          <a:schemeClr val="dk1"/>
                        </a:solidFill>
                        <a:effectLst/>
                        <a:latin typeface="+mn-lt"/>
                        <a:ea typeface="+mn-ea"/>
                        <a:cs typeface="B Nazanin" panose="00000400000000000000" pitchFamily="2" charset="-78"/>
                      </a:endParaRPr>
                    </a:p>
                    <a:p>
                      <a:pPr marL="285750" lvl="0" indent="-285750" algn="r" rtl="1">
                        <a:lnSpc>
                          <a:spcPct val="150000"/>
                        </a:lnSpc>
                        <a:buFont typeface="Arial" panose="020B0604020202020204" pitchFamily="34" charset="0"/>
                        <a:buChar char="•"/>
                      </a:pPr>
                      <a:r>
                        <a:rPr lang="fa-IR" sz="1600" kern="1200" dirty="0">
                          <a:solidFill>
                            <a:schemeClr val="dk1"/>
                          </a:solidFill>
                          <a:effectLst/>
                          <a:latin typeface="+mn-lt"/>
                          <a:ea typeface="+mn-ea"/>
                          <a:cs typeface="B Nazanin" panose="00000400000000000000" pitchFamily="2" charset="-78"/>
                        </a:rPr>
                        <a:t>علائم خونریزی از نقاط مختلف نظیر بینی، لثه، ...</a:t>
                      </a:r>
                      <a:endParaRPr lang="en-US" sz="1600" kern="1200" dirty="0">
                        <a:solidFill>
                          <a:schemeClr val="dk1"/>
                        </a:solidFill>
                        <a:effectLst/>
                        <a:latin typeface="+mn-lt"/>
                        <a:ea typeface="+mn-ea"/>
                        <a:cs typeface="B Nazanin" panose="00000400000000000000" pitchFamily="2" charset="-78"/>
                      </a:endParaRPr>
                    </a:p>
                    <a:p>
                      <a:pPr marL="285750" lvl="0" indent="-285750" algn="r" rtl="1">
                        <a:lnSpc>
                          <a:spcPct val="150000"/>
                        </a:lnSpc>
                        <a:buFont typeface="Arial" panose="020B0604020202020204" pitchFamily="34" charset="0"/>
                        <a:buChar char="•"/>
                      </a:pPr>
                      <a:r>
                        <a:rPr lang="fa-IR" sz="1600" kern="1200" dirty="0" err="1">
                          <a:solidFill>
                            <a:schemeClr val="dk1"/>
                          </a:solidFill>
                          <a:effectLst/>
                          <a:latin typeface="+mn-lt"/>
                          <a:ea typeface="+mn-ea"/>
                          <a:cs typeface="B Nazanin" panose="00000400000000000000" pitchFamily="2" charset="-78"/>
                        </a:rPr>
                        <a:t>لکوپنی</a:t>
                      </a:r>
                      <a:r>
                        <a:rPr lang="fa-IR" sz="1600" kern="1200" dirty="0">
                          <a:solidFill>
                            <a:schemeClr val="dk1"/>
                          </a:solidFill>
                          <a:effectLst/>
                          <a:latin typeface="+mn-lt"/>
                          <a:ea typeface="+mn-ea"/>
                          <a:cs typeface="B Nazanin" panose="00000400000000000000" pitchFamily="2" charset="-78"/>
                        </a:rPr>
                        <a:t> کمتر/مساوی </a:t>
                      </a:r>
                      <a:r>
                        <a:rPr lang="en-US" sz="1600" kern="1200" dirty="0">
                          <a:solidFill>
                            <a:schemeClr val="dk1"/>
                          </a:solidFill>
                          <a:effectLst/>
                          <a:latin typeface="+mn-lt"/>
                          <a:ea typeface="+mn-ea"/>
                          <a:cs typeface="B Nazanin" panose="00000400000000000000" pitchFamily="2" charset="-78"/>
                        </a:rPr>
                        <a:t>5000 cells/mm</a:t>
                      </a:r>
                      <a:r>
                        <a:rPr lang="en-US" sz="1600" kern="1200" baseline="30000" dirty="0">
                          <a:solidFill>
                            <a:schemeClr val="dk1"/>
                          </a:solidFill>
                          <a:effectLst/>
                          <a:latin typeface="+mn-lt"/>
                          <a:ea typeface="+mn-ea"/>
                          <a:cs typeface="B Nazanin" panose="00000400000000000000" pitchFamily="2" charset="-78"/>
                        </a:rPr>
                        <a:t>3</a:t>
                      </a:r>
                      <a:endParaRPr lang="en-US" sz="1600" kern="1200" dirty="0">
                        <a:solidFill>
                          <a:schemeClr val="dk1"/>
                        </a:solidFill>
                        <a:effectLst/>
                        <a:latin typeface="+mn-lt"/>
                        <a:ea typeface="+mn-ea"/>
                        <a:cs typeface="B Nazanin" panose="00000400000000000000" pitchFamily="2" charset="-78"/>
                      </a:endParaRPr>
                    </a:p>
                    <a:p>
                      <a:pPr marL="285750" lvl="0" indent="-285750" algn="r" rtl="1">
                        <a:lnSpc>
                          <a:spcPct val="150000"/>
                        </a:lnSpc>
                        <a:buFont typeface="Arial" panose="020B0604020202020204" pitchFamily="34" charset="0"/>
                        <a:buChar char="•"/>
                      </a:pPr>
                      <a:r>
                        <a:rPr lang="fa-IR" sz="1600" kern="1200" dirty="0" err="1">
                          <a:solidFill>
                            <a:schemeClr val="dk1"/>
                          </a:solidFill>
                          <a:effectLst/>
                          <a:latin typeface="+mn-lt"/>
                          <a:ea typeface="+mn-ea"/>
                          <a:cs typeface="B Nazanin" panose="00000400000000000000" pitchFamily="2" charset="-78"/>
                        </a:rPr>
                        <a:t>ترومبوسیتوپنی</a:t>
                      </a:r>
                      <a:r>
                        <a:rPr lang="fa-IR" sz="1600" kern="1200" dirty="0">
                          <a:solidFill>
                            <a:schemeClr val="dk1"/>
                          </a:solidFill>
                          <a:effectLst/>
                          <a:latin typeface="+mn-lt"/>
                          <a:ea typeface="+mn-ea"/>
                          <a:cs typeface="B Nazanin" panose="00000400000000000000" pitchFamily="2" charset="-78"/>
                        </a:rPr>
                        <a:t> کمتر از </a:t>
                      </a:r>
                      <a:r>
                        <a:rPr lang="en-US" sz="1600" kern="1200" dirty="0">
                          <a:solidFill>
                            <a:schemeClr val="dk1"/>
                          </a:solidFill>
                          <a:effectLst/>
                          <a:latin typeface="+mn-lt"/>
                          <a:ea typeface="+mn-ea"/>
                          <a:cs typeface="B Nazanin" panose="00000400000000000000" pitchFamily="2" charset="-78"/>
                        </a:rPr>
                        <a:t>150,000 cells/mm</a:t>
                      </a:r>
                      <a:r>
                        <a:rPr lang="en-US" sz="1600" kern="1200" baseline="30000" dirty="0">
                          <a:solidFill>
                            <a:schemeClr val="dk1"/>
                          </a:solidFill>
                          <a:effectLst/>
                          <a:latin typeface="+mn-lt"/>
                          <a:ea typeface="+mn-ea"/>
                          <a:cs typeface="B Nazanin" panose="00000400000000000000" pitchFamily="2" charset="-78"/>
                        </a:rPr>
                        <a:t>3</a:t>
                      </a:r>
                      <a:endParaRPr lang="en-US" sz="1600" kern="1200" dirty="0">
                        <a:solidFill>
                          <a:schemeClr val="dk1"/>
                        </a:solidFill>
                        <a:effectLst/>
                        <a:latin typeface="+mn-lt"/>
                        <a:ea typeface="+mn-ea"/>
                        <a:cs typeface="B Nazanin" panose="00000400000000000000" pitchFamily="2" charset="-78"/>
                      </a:endParaRPr>
                    </a:p>
                    <a:p>
                      <a:pPr marL="285750" lvl="0" indent="-285750" algn="r" rtl="1">
                        <a:lnSpc>
                          <a:spcPct val="150000"/>
                        </a:lnSpc>
                        <a:buFont typeface="Arial" panose="020B0604020202020204" pitchFamily="34" charset="0"/>
                        <a:buChar char="•"/>
                      </a:pPr>
                      <a:r>
                        <a:rPr lang="fa-IR" sz="1600" kern="1200" dirty="0">
                          <a:solidFill>
                            <a:schemeClr val="dk1"/>
                          </a:solidFill>
                          <a:effectLst/>
                          <a:latin typeface="+mn-lt"/>
                          <a:ea typeface="+mn-ea"/>
                          <a:cs typeface="B Nazanin" panose="00000400000000000000" pitchFamily="2" charset="-78"/>
                        </a:rPr>
                        <a:t>تست </a:t>
                      </a:r>
                      <a:r>
                        <a:rPr lang="fa-IR" sz="1600" kern="1200" dirty="0" err="1">
                          <a:solidFill>
                            <a:schemeClr val="dk1"/>
                          </a:solidFill>
                          <a:effectLst/>
                          <a:latin typeface="+mn-lt"/>
                          <a:ea typeface="+mn-ea"/>
                          <a:cs typeface="B Nazanin" panose="00000400000000000000" pitchFamily="2" charset="-78"/>
                        </a:rPr>
                        <a:t>تورنیکه</a:t>
                      </a:r>
                      <a:r>
                        <a:rPr lang="fa-IR" sz="1600" kern="1200" dirty="0">
                          <a:solidFill>
                            <a:schemeClr val="dk1"/>
                          </a:solidFill>
                          <a:effectLst/>
                          <a:latin typeface="+mn-lt"/>
                          <a:ea typeface="+mn-ea"/>
                          <a:cs typeface="B Nazanin" panose="00000400000000000000" pitchFamily="2" charset="-78"/>
                        </a:rPr>
                        <a:t> مثبت</a:t>
                      </a:r>
                      <a:endParaRPr lang="en-US" sz="1600" kern="1200" dirty="0">
                        <a:solidFill>
                          <a:schemeClr val="dk1"/>
                        </a:solidFill>
                        <a:effectLst/>
                        <a:latin typeface="+mn-lt"/>
                        <a:ea typeface="+mn-ea"/>
                        <a:cs typeface="B Nazanin" panose="00000400000000000000" pitchFamily="2" charset="-78"/>
                      </a:endParaRPr>
                    </a:p>
                    <a:p>
                      <a:pPr marL="285750" indent="-285750" algn="r" rtl="1">
                        <a:lnSpc>
                          <a:spcPct val="150000"/>
                        </a:lnSpc>
                        <a:buFont typeface="Arial" panose="020B0604020202020204" pitchFamily="34" charset="0"/>
                        <a:buChar char="•"/>
                      </a:pPr>
                      <a:r>
                        <a:rPr lang="fa-IR" sz="1600" kern="1200" dirty="0">
                          <a:solidFill>
                            <a:schemeClr val="dk1"/>
                          </a:solidFill>
                          <a:effectLst/>
                          <a:latin typeface="+mn-lt"/>
                          <a:ea typeface="+mn-ea"/>
                          <a:cs typeface="B Nazanin" panose="00000400000000000000" pitchFamily="2" charset="-78"/>
                        </a:rPr>
                        <a:t>افزایش </a:t>
                      </a:r>
                      <a:r>
                        <a:rPr lang="fa-IR" sz="1600" kern="1200" dirty="0" err="1">
                          <a:solidFill>
                            <a:schemeClr val="dk1"/>
                          </a:solidFill>
                          <a:effectLst/>
                          <a:latin typeface="+mn-lt"/>
                          <a:ea typeface="+mn-ea"/>
                          <a:cs typeface="B Nazanin" panose="00000400000000000000" pitchFamily="2" charset="-78"/>
                        </a:rPr>
                        <a:t>هماتوکریت</a:t>
                      </a:r>
                      <a:r>
                        <a:rPr lang="fa-IR" sz="1600" kern="1200" dirty="0">
                          <a:solidFill>
                            <a:schemeClr val="dk1"/>
                          </a:solidFill>
                          <a:effectLst/>
                          <a:latin typeface="+mn-lt"/>
                          <a:ea typeface="+mn-ea"/>
                          <a:cs typeface="B Nazanin" panose="00000400000000000000" pitchFamily="2" charset="-78"/>
                        </a:rPr>
                        <a:t> (10-5%)</a:t>
                      </a:r>
                      <a:endParaRPr lang="en-US" sz="1600" dirty="0">
                        <a:cs typeface="B Nazanin" panose="00000400000000000000" pitchFamily="2" charset="-78"/>
                      </a:endParaRPr>
                    </a:p>
                  </a:txBody>
                  <a:tcPr/>
                </a:tc>
                <a:tc>
                  <a:txBody>
                    <a:bodyPr/>
                    <a:lstStyle/>
                    <a:p>
                      <a:pPr algn="r" rtl="1">
                        <a:lnSpc>
                          <a:spcPct val="150000"/>
                        </a:lnSpc>
                      </a:pPr>
                      <a:r>
                        <a:rPr lang="fa-IR" sz="1800" u="sng" kern="1200" dirty="0">
                          <a:solidFill>
                            <a:schemeClr val="dk1"/>
                          </a:solidFill>
                          <a:effectLst/>
                          <a:latin typeface="+mn-lt"/>
                          <a:ea typeface="+mn-ea"/>
                          <a:cs typeface="B Nazanin" panose="00000400000000000000" pitchFamily="2" charset="-78"/>
                        </a:rPr>
                        <a:t>بیماری حاد تب دار بالای 38 درجه </a:t>
                      </a:r>
                      <a:endParaRPr lang="en-US" sz="1800" kern="1200" dirty="0">
                        <a:solidFill>
                          <a:schemeClr val="dk1"/>
                        </a:solidFill>
                        <a:effectLst/>
                        <a:latin typeface="+mn-lt"/>
                        <a:ea typeface="+mn-ea"/>
                        <a:cs typeface="B Nazanin" panose="00000400000000000000" pitchFamily="2" charset="-78"/>
                      </a:endParaRPr>
                    </a:p>
                    <a:p>
                      <a:pPr algn="r" rtl="1">
                        <a:lnSpc>
                          <a:spcPct val="150000"/>
                        </a:lnSpc>
                      </a:pPr>
                      <a:r>
                        <a:rPr lang="fa-IR" sz="1800" u="none" kern="1200" dirty="0">
                          <a:solidFill>
                            <a:schemeClr val="dk1"/>
                          </a:solidFill>
                          <a:effectLst/>
                          <a:latin typeface="+mn-lt"/>
                          <a:ea typeface="+mn-ea"/>
                          <a:cs typeface="B Nazanin" panose="00000400000000000000" pitchFamily="2" charset="-78"/>
                        </a:rPr>
                        <a:t> بعلاوه:</a:t>
                      </a:r>
                      <a:endParaRPr lang="en-US" sz="1800" u="none" kern="1200" dirty="0">
                        <a:solidFill>
                          <a:schemeClr val="dk1"/>
                        </a:solidFill>
                        <a:effectLst/>
                        <a:latin typeface="+mn-lt"/>
                        <a:ea typeface="+mn-ea"/>
                        <a:cs typeface="B Nazanin" panose="00000400000000000000" pitchFamily="2" charset="-78"/>
                      </a:endParaRPr>
                    </a:p>
                    <a:p>
                      <a:pPr marL="285750" lvl="0" indent="-285750" algn="r" rtl="1">
                        <a:lnSpc>
                          <a:spcPct val="150000"/>
                        </a:lnSpc>
                        <a:buFont typeface="Arial" panose="020B0604020202020204" pitchFamily="34" charset="0"/>
                        <a:buChar char="•"/>
                      </a:pPr>
                      <a:r>
                        <a:rPr lang="fa-IR" sz="1800" u="none" kern="1200" dirty="0">
                          <a:solidFill>
                            <a:schemeClr val="dk1"/>
                          </a:solidFill>
                          <a:effectLst/>
                          <a:latin typeface="+mn-lt"/>
                          <a:ea typeface="+mn-ea"/>
                          <a:cs typeface="B Nazanin" panose="00000400000000000000" pitchFamily="2" charset="-78"/>
                        </a:rPr>
                        <a:t> سابقه اپیدمیولوژیک مثبت *    </a:t>
                      </a:r>
                      <a:r>
                        <a:rPr lang="fa-IR" sz="1800" b="1" kern="1200" dirty="0">
                          <a:solidFill>
                            <a:srgbClr val="C00000"/>
                          </a:solidFill>
                          <a:effectLst/>
                          <a:latin typeface="+mn-lt"/>
                          <a:ea typeface="+mn-ea"/>
                          <a:cs typeface="B Nazanin" panose="00000400000000000000" pitchFamily="2" charset="-78"/>
                        </a:rPr>
                        <a:t>یا </a:t>
                      </a:r>
                      <a:endParaRPr lang="en-US" sz="1800" b="1" kern="1200" dirty="0">
                        <a:solidFill>
                          <a:srgbClr val="C00000"/>
                        </a:solidFill>
                        <a:effectLst/>
                        <a:latin typeface="+mn-lt"/>
                        <a:ea typeface="+mn-ea"/>
                        <a:cs typeface="B Nazanin" panose="00000400000000000000" pitchFamily="2" charset="-78"/>
                      </a:endParaRPr>
                    </a:p>
                    <a:p>
                      <a:pPr marL="285750" lvl="0" indent="-285750" algn="r" rtl="1">
                        <a:lnSpc>
                          <a:spcPct val="150000"/>
                        </a:lnSpc>
                        <a:buFont typeface="Arial" panose="020B0604020202020204" pitchFamily="34" charset="0"/>
                        <a:buChar char="•"/>
                      </a:pPr>
                      <a:r>
                        <a:rPr lang="fa-IR" sz="1800" kern="1200" dirty="0">
                          <a:solidFill>
                            <a:schemeClr val="dk1"/>
                          </a:solidFill>
                          <a:effectLst/>
                          <a:latin typeface="+mn-lt"/>
                          <a:ea typeface="+mn-ea"/>
                          <a:cs typeface="B Nazanin" panose="00000400000000000000" pitchFamily="2" charset="-78"/>
                        </a:rPr>
                        <a:t>سرولوژی مثبت (</a:t>
                      </a:r>
                      <a:r>
                        <a:rPr lang="en-US" sz="1800" kern="1200" dirty="0">
                          <a:solidFill>
                            <a:schemeClr val="dk1"/>
                          </a:solidFill>
                          <a:effectLst/>
                          <a:latin typeface="+mn-lt"/>
                          <a:ea typeface="+mn-ea"/>
                          <a:cs typeface="B Nazanin" panose="00000400000000000000" pitchFamily="2" charset="-78"/>
                        </a:rPr>
                        <a:t>IgM</a:t>
                      </a:r>
                      <a:r>
                        <a:rPr lang="fa-IR" sz="1800" kern="1200" dirty="0">
                          <a:solidFill>
                            <a:schemeClr val="dk1"/>
                          </a:solidFill>
                          <a:effectLst/>
                          <a:latin typeface="+mn-lt"/>
                          <a:ea typeface="+mn-ea"/>
                          <a:cs typeface="B Nazanin" panose="00000400000000000000" pitchFamily="2" charset="-78"/>
                        </a:rPr>
                        <a:t> و/یا </a:t>
                      </a:r>
                      <a:r>
                        <a:rPr lang="en-US" sz="1800" kern="1200" dirty="0">
                          <a:solidFill>
                            <a:schemeClr val="dk1"/>
                          </a:solidFill>
                          <a:effectLst/>
                          <a:latin typeface="+mn-lt"/>
                          <a:ea typeface="+mn-ea"/>
                          <a:cs typeface="B Nazanin" panose="00000400000000000000" pitchFamily="2" charset="-78"/>
                        </a:rPr>
                        <a:t>IgG</a:t>
                      </a:r>
                      <a:r>
                        <a:rPr lang="fa-IR" sz="1800" kern="1200" dirty="0">
                          <a:solidFill>
                            <a:schemeClr val="dk1"/>
                          </a:solidFill>
                          <a:effectLst/>
                          <a:latin typeface="+mn-lt"/>
                          <a:ea typeface="+mn-ea"/>
                          <a:cs typeface="B Nazanin" panose="00000400000000000000" pitchFamily="2" charset="-78"/>
                        </a:rPr>
                        <a:t> مثبت در یک نمونه)</a:t>
                      </a:r>
                      <a:endParaRPr lang="en-US" sz="1800" kern="1200" dirty="0">
                        <a:solidFill>
                          <a:schemeClr val="dk1"/>
                        </a:solidFill>
                        <a:effectLst/>
                        <a:latin typeface="+mn-lt"/>
                        <a:ea typeface="+mn-ea"/>
                        <a:cs typeface="B Nazanin" panose="00000400000000000000" pitchFamily="2" charset="-78"/>
                      </a:endParaRPr>
                    </a:p>
                    <a:p>
                      <a:pPr algn="r" rtl="1"/>
                      <a:endParaRPr lang="en-US" dirty="0"/>
                    </a:p>
                  </a:txBody>
                  <a:tcPr/>
                </a:tc>
                <a:extLst>
                  <a:ext uri="{0D108BD9-81ED-4DB2-BD59-A6C34878D82A}">
                    <a16:rowId xmlns:a16="http://schemas.microsoft.com/office/drawing/2014/main" val="3711644518"/>
                  </a:ext>
                </a:extLst>
              </a:tr>
            </a:tbl>
          </a:graphicData>
        </a:graphic>
      </p:graphicFrame>
    </p:spTree>
    <p:extLst>
      <p:ext uri="{BB962C8B-B14F-4D97-AF65-F5344CB8AC3E}">
        <p14:creationId xmlns:p14="http://schemas.microsoft.com/office/powerpoint/2010/main" val="160494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dirty="0">
                <a:solidFill>
                  <a:schemeClr val="tx2"/>
                </a:solidFill>
                <a:cs typeface="B Titr" panose="00000700000000000000" pitchFamily="2" charset="-78"/>
              </a:rPr>
              <a:t>سابقه اپیدمیولوژیک مثبت</a:t>
            </a:r>
            <a:r>
              <a:rPr lang="fa-IR" sz="2400" dirty="0">
                <a:solidFill>
                  <a:schemeClr val="tx2"/>
                </a:solidFill>
              </a:rPr>
              <a:t> </a:t>
            </a:r>
            <a:endParaRPr lang="en-US" sz="2400" dirty="0">
              <a:solidFill>
                <a:schemeClr val="tx2"/>
              </a:solidFill>
            </a:endParaRPr>
          </a:p>
        </p:txBody>
      </p:sp>
      <p:sp>
        <p:nvSpPr>
          <p:cNvPr id="3" name="Content Placeholder 2"/>
          <p:cNvSpPr>
            <a:spLocks noGrp="1"/>
          </p:cNvSpPr>
          <p:nvPr>
            <p:ph idx="1"/>
          </p:nvPr>
        </p:nvSpPr>
        <p:spPr>
          <a:xfrm>
            <a:off x="838200" y="1825625"/>
            <a:ext cx="10515600" cy="4617378"/>
          </a:xfrm>
        </p:spPr>
        <p:txBody>
          <a:bodyPr>
            <a:normAutofit/>
          </a:bodyPr>
          <a:lstStyle/>
          <a:p>
            <a:pPr marL="0" indent="0" algn="just" rtl="1">
              <a:buNone/>
            </a:pPr>
            <a:r>
              <a:rPr lang="ar-SA" sz="2000" b="1" dirty="0">
                <a:cs typeface="B Nazanin" panose="00000400000000000000" pitchFamily="2" charset="-78"/>
              </a:rPr>
              <a:t>سابقه سکونت یا سفر در دو هفته گذشته</a:t>
            </a:r>
            <a:r>
              <a:rPr lang="fa-IR" sz="2000" b="1" dirty="0">
                <a:cs typeface="B Nazanin" panose="00000400000000000000" pitchFamily="2" charset="-78"/>
              </a:rPr>
              <a:t> به</a:t>
            </a:r>
            <a:r>
              <a:rPr lang="ar-SA" sz="2000" b="1" dirty="0">
                <a:cs typeface="B Nazanin" panose="00000400000000000000" pitchFamily="2" charset="-78"/>
              </a:rPr>
              <a:t>: </a:t>
            </a:r>
            <a:endParaRPr lang="en-US" sz="2000" b="1" dirty="0">
              <a:cs typeface="B Nazanin" panose="00000400000000000000" pitchFamily="2" charset="-78"/>
            </a:endParaRPr>
          </a:p>
          <a:p>
            <a:pPr lvl="1" algn="just" rtl="1">
              <a:lnSpc>
                <a:spcPct val="150000"/>
              </a:lnSpc>
            </a:pPr>
            <a:r>
              <a:rPr lang="en-US" sz="2000" b="1" dirty="0">
                <a:cs typeface="B Nazanin" panose="00000400000000000000" pitchFamily="2" charset="-78"/>
              </a:rPr>
              <a:t> </a:t>
            </a:r>
            <a:r>
              <a:rPr lang="ar-SA" sz="2000" b="1" dirty="0">
                <a:cs typeface="B Nazanin" panose="00000400000000000000" pitchFamily="2" charset="-78"/>
              </a:rPr>
              <a:t>منطقه اندمیک</a:t>
            </a:r>
            <a:r>
              <a:rPr lang="fa-IR" sz="2000" b="1" dirty="0">
                <a:cs typeface="B Nazanin" panose="00000400000000000000" pitchFamily="2" charset="-78"/>
              </a:rPr>
              <a:t> (در سال های متوالی بیماری در آن منطقه وجود داشته باشد) </a:t>
            </a:r>
            <a:r>
              <a:rPr lang="ar-SA" sz="2000" b="1" dirty="0">
                <a:cs typeface="B Nazanin" panose="00000400000000000000" pitchFamily="2" charset="-78"/>
              </a:rPr>
              <a:t>  </a:t>
            </a:r>
            <a:r>
              <a:rPr lang="ar-SA" sz="2000" b="1" dirty="0">
                <a:solidFill>
                  <a:srgbClr val="C00000"/>
                </a:solidFill>
                <a:cs typeface="B Nazanin" panose="00000400000000000000" pitchFamily="2" charset="-78"/>
              </a:rPr>
              <a:t>یا </a:t>
            </a:r>
            <a:endParaRPr lang="en-US" sz="2000" b="1" dirty="0">
              <a:solidFill>
                <a:srgbClr val="C00000"/>
              </a:solidFill>
              <a:cs typeface="B Nazanin" panose="00000400000000000000" pitchFamily="2" charset="-78"/>
            </a:endParaRPr>
          </a:p>
          <a:p>
            <a:pPr lvl="1" algn="just" rtl="1">
              <a:lnSpc>
                <a:spcPct val="150000"/>
              </a:lnSpc>
            </a:pPr>
            <a:r>
              <a:rPr lang="ar-SA" sz="2000" b="1" dirty="0">
                <a:cs typeface="B Nazanin" panose="00000400000000000000" pitchFamily="2" charset="-78"/>
              </a:rPr>
              <a:t>منطقه همراه با انتقال محلی</a:t>
            </a:r>
            <a:r>
              <a:rPr lang="fa-IR" sz="2000" b="1" dirty="0">
                <a:cs typeface="B Nazanin" panose="00000400000000000000" pitchFamily="2" charset="-78"/>
              </a:rPr>
              <a:t> (منطقه ای که شرایط انتقال بیماری یعنی حضور همزمان پشه ناقل و مخزن بیماری در آن مهیا باشد) </a:t>
            </a:r>
            <a:r>
              <a:rPr lang="ar-SA" sz="2000" b="1" dirty="0">
                <a:solidFill>
                  <a:srgbClr val="C00000"/>
                </a:solidFill>
                <a:cs typeface="B Nazanin" panose="00000400000000000000" pitchFamily="2" charset="-78"/>
              </a:rPr>
              <a:t>یا </a:t>
            </a:r>
            <a:endParaRPr lang="en-US" sz="2000" b="1" dirty="0">
              <a:solidFill>
                <a:srgbClr val="C00000"/>
              </a:solidFill>
              <a:cs typeface="B Nazanin" panose="00000400000000000000" pitchFamily="2" charset="-78"/>
            </a:endParaRPr>
          </a:p>
          <a:p>
            <a:pPr lvl="1" algn="just" rtl="1">
              <a:lnSpc>
                <a:spcPct val="150000"/>
              </a:lnSpc>
            </a:pPr>
            <a:r>
              <a:rPr lang="ar-SA" sz="2000" b="1" dirty="0">
                <a:cs typeface="B Nazanin" panose="00000400000000000000" pitchFamily="2" charset="-78"/>
              </a:rPr>
              <a:t>منطقه آلوده به ناقل مهاجم آئدس (پشه در منطقه استقرار یافته است</a:t>
            </a:r>
            <a:r>
              <a:rPr lang="fa-IR" sz="2000" b="1" dirty="0">
                <a:cs typeface="B Nazanin" panose="00000400000000000000" pitchFamily="2" charset="-78"/>
              </a:rPr>
              <a:t>. به معنی استقرار گسترده </a:t>
            </a:r>
            <a:r>
              <a:rPr lang="fa-IR" sz="2000" b="1" dirty="0" err="1">
                <a:cs typeface="B Nazanin" panose="00000400000000000000" pitchFamily="2" charset="-78"/>
              </a:rPr>
              <a:t>آئدس</a:t>
            </a:r>
            <a:r>
              <a:rPr lang="fa-IR" sz="2000" b="1" dirty="0">
                <a:cs typeface="B Nazanin" panose="00000400000000000000" pitchFamily="2" charset="-78"/>
              </a:rPr>
              <a:t> </a:t>
            </a:r>
            <a:r>
              <a:rPr lang="fa-IR" sz="2000" b="1" dirty="0" err="1">
                <a:cs typeface="B Nazanin" panose="00000400000000000000" pitchFamily="2" charset="-78"/>
              </a:rPr>
              <a:t>اجیپتی</a:t>
            </a:r>
            <a:r>
              <a:rPr lang="fa-IR" sz="2000" b="1" dirty="0">
                <a:cs typeface="B Nazanin" panose="00000400000000000000" pitchFamily="2" charset="-78"/>
              </a:rPr>
              <a:t> یا </a:t>
            </a:r>
            <a:r>
              <a:rPr lang="fa-IR" sz="2000" b="1" dirty="0" err="1">
                <a:cs typeface="B Nazanin" panose="00000400000000000000" pitchFamily="2" charset="-78"/>
              </a:rPr>
              <a:t>آلبوپیکتوس</a:t>
            </a:r>
            <a:r>
              <a:rPr lang="fa-IR" sz="2000" b="1" dirty="0">
                <a:cs typeface="B Nazanin" panose="00000400000000000000" pitchFamily="2" charset="-78"/>
              </a:rPr>
              <a:t> در منطقه ای وسیع تر از 25 کیلومتر مربع </a:t>
            </a:r>
            <a:r>
              <a:rPr lang="ar-SA" sz="2000" b="1" dirty="0">
                <a:cs typeface="B Nazanin" panose="00000400000000000000" pitchFamily="2" charset="-78"/>
              </a:rPr>
              <a:t>) </a:t>
            </a:r>
            <a:r>
              <a:rPr lang="ar-SA" sz="2000" b="1" dirty="0">
                <a:solidFill>
                  <a:srgbClr val="C00000"/>
                </a:solidFill>
                <a:cs typeface="B Nazanin" panose="00000400000000000000" pitchFamily="2" charset="-78"/>
              </a:rPr>
              <a:t>یا </a:t>
            </a:r>
            <a:endParaRPr lang="en-US" sz="2000" b="1" dirty="0">
              <a:solidFill>
                <a:srgbClr val="C00000"/>
              </a:solidFill>
              <a:cs typeface="B Nazanin" panose="00000400000000000000" pitchFamily="2" charset="-78"/>
            </a:endParaRPr>
          </a:p>
          <a:p>
            <a:pPr lvl="1" algn="just" rtl="1">
              <a:lnSpc>
                <a:spcPct val="150000"/>
              </a:lnSpc>
            </a:pPr>
            <a:r>
              <a:rPr lang="ar-SA" sz="2000" b="1" dirty="0">
                <a:cs typeface="B Nazanin" panose="00000400000000000000" pitchFamily="2" charset="-78"/>
              </a:rPr>
              <a:t>سکونت در منطقه در معرض خطر (مناطقی که دارای شرایط آب و هوایی مناسب با زیست و تکثیر ناقل مهاجم باشد و نیز احتمال وجود مخزن بیماری (انسان مبتلا در مرحله ویرمیک بیماری) در آن منطقه وجود داشته باشد.)</a:t>
            </a:r>
            <a:endParaRPr lang="en-US" sz="2000" b="1" dirty="0">
              <a:cs typeface="B Nazanin" panose="00000400000000000000" pitchFamily="2" charset="-78"/>
            </a:endParaRPr>
          </a:p>
          <a:p>
            <a:endParaRPr lang="en-US" dirty="0"/>
          </a:p>
        </p:txBody>
      </p:sp>
    </p:spTree>
    <p:extLst>
      <p:ext uri="{BB962C8B-B14F-4D97-AF65-F5344CB8AC3E}">
        <p14:creationId xmlns:p14="http://schemas.microsoft.com/office/powerpoint/2010/main" val="193520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12191999" cy="6857999"/>
        </p:xfrm>
        <a:graphic>
          <a:graphicData uri="http://schemas.openxmlformats.org/drawingml/2006/table">
            <a:tbl>
              <a:tblPr firstRow="1" bandRow="1">
                <a:tableStyleId>{5C22544A-7EE6-4342-B048-85BDC9FD1C3A}</a:tableStyleId>
              </a:tblPr>
              <a:tblGrid>
                <a:gridCol w="5812971">
                  <a:extLst>
                    <a:ext uri="{9D8B030D-6E8A-4147-A177-3AD203B41FA5}">
                      <a16:colId xmlns:a16="http://schemas.microsoft.com/office/drawing/2014/main" val="3832886762"/>
                    </a:ext>
                  </a:extLst>
                </a:gridCol>
                <a:gridCol w="6379028">
                  <a:extLst>
                    <a:ext uri="{9D8B030D-6E8A-4147-A177-3AD203B41FA5}">
                      <a16:colId xmlns:a16="http://schemas.microsoft.com/office/drawing/2014/main" val="3559985756"/>
                    </a:ext>
                  </a:extLst>
                </a:gridCol>
              </a:tblGrid>
              <a:tr h="6857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pPr marL="0" marR="0" lvl="0" indent="0" algn="just" defTabSz="914400" rtl="1" eaLnBrk="1" fontAlgn="auto" latinLnBrk="0" hangingPunct="1">
                        <a:lnSpc>
                          <a:spcPct val="200000"/>
                        </a:lnSpc>
                        <a:spcBef>
                          <a:spcPts val="0"/>
                        </a:spcBef>
                        <a:spcAft>
                          <a:spcPts val="0"/>
                        </a:spcAft>
                        <a:buClrTx/>
                        <a:buSzTx/>
                        <a:buFontTx/>
                        <a:buNone/>
                        <a:tabLst/>
                        <a:defRPr/>
                      </a:pPr>
                      <a:r>
                        <a:rPr lang="ar-SA" dirty="0">
                          <a:cs typeface="B Nazanin" panose="00000400000000000000" pitchFamily="2" charset="-78"/>
                        </a:rPr>
                        <a:t>در سال‌هاي اخير برخي از كشورهاي جهان با طغيان‌هاي گسترد‌ه‌اي روبرو شدند. نمونه آنها كشور برزيل است كه در فاصله ماه‌هاي ژانويه تا آوريل سال 2008 تنها در شهر ريودوژانيرو حدود 158000 مورد بيماري و حدود 9000 مورد بستري در بيمارستان و 230 مورد مرگ در اين شهر گزارش شد. </a:t>
                      </a:r>
                      <a:endParaRPr lang="en-US" dirty="0">
                        <a:cs typeface="B Nazanin" panose="00000400000000000000" pitchFamily="2" charset="-78"/>
                      </a:endParaRPr>
                    </a:p>
                    <a:p>
                      <a:pPr marL="0" marR="0" lvl="0" indent="0" algn="just" defTabSz="914400" rtl="1" eaLnBrk="1" fontAlgn="auto" latinLnBrk="0" hangingPunct="1">
                        <a:lnSpc>
                          <a:spcPct val="200000"/>
                        </a:lnSpc>
                        <a:spcBef>
                          <a:spcPts val="0"/>
                        </a:spcBef>
                        <a:spcAft>
                          <a:spcPts val="0"/>
                        </a:spcAft>
                        <a:buClrTx/>
                        <a:buSzTx/>
                        <a:buFontTx/>
                        <a:buNone/>
                        <a:tabLst/>
                        <a:defRPr/>
                      </a:pPr>
                      <a:r>
                        <a:rPr lang="ar-SA" dirty="0">
                          <a:cs typeface="B Nazanin" panose="00000400000000000000" pitchFamily="2" charset="-78"/>
                        </a:rPr>
                        <a:t>در عمليات پاسخ به اين همه‌گيري ارتش وارد عمل شده و در عمليات کنترل ناقلین و ساير مراقبت هاي بهداشتي با سيستم بهداشتي همكاري كردند. </a:t>
                      </a:r>
                      <a:endParaRPr lang="en-US" dirty="0">
                        <a:cs typeface="B Nazanin" panose="00000400000000000000" pitchFamily="2" charset="-78"/>
                      </a:endParaRPr>
                    </a:p>
                    <a:p>
                      <a:pPr marL="0" marR="0" lvl="0" indent="0" algn="just" defTabSz="914400" rtl="1" eaLnBrk="1" fontAlgn="auto" latinLnBrk="0" hangingPunct="1">
                        <a:lnSpc>
                          <a:spcPct val="200000"/>
                        </a:lnSpc>
                        <a:spcBef>
                          <a:spcPts val="0"/>
                        </a:spcBef>
                        <a:spcAft>
                          <a:spcPts val="0"/>
                        </a:spcAft>
                        <a:buClrTx/>
                        <a:buSzTx/>
                        <a:buFontTx/>
                        <a:buNone/>
                        <a:tabLst/>
                        <a:defRPr/>
                      </a:pPr>
                      <a:endParaRPr lang="en-US" dirty="0">
                        <a:cs typeface="B Nazanin" panose="00000400000000000000" pitchFamily="2" charset="-78"/>
                      </a:endParaRPr>
                    </a:p>
                    <a:p>
                      <a:endParaRPr lang="en-US" dirty="0"/>
                    </a:p>
                  </a:txBody>
                  <a:tcPr/>
                </a:tc>
                <a:extLst>
                  <a:ext uri="{0D108BD9-81ED-4DB2-BD59-A6C34878D82A}">
                    <a16:rowId xmlns:a16="http://schemas.microsoft.com/office/drawing/2014/main" val="489988866"/>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381898" cy="402174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4021742"/>
            <a:ext cx="5381899" cy="2829725"/>
          </a:xfrm>
          <a:prstGeom prst="rect">
            <a:avLst/>
          </a:prstGeom>
        </p:spPr>
      </p:pic>
      <p:pic>
        <p:nvPicPr>
          <p:cNvPr id="9"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062" y="3455128"/>
            <a:ext cx="3561943" cy="3402872"/>
          </a:xfrm>
          <a:prstGeom prst="rect">
            <a:avLst/>
          </a:prstGeom>
        </p:spPr>
      </p:pic>
    </p:spTree>
    <p:extLst>
      <p:ext uri="{BB962C8B-B14F-4D97-AF65-F5344CB8AC3E}">
        <p14:creationId xmlns:p14="http://schemas.microsoft.com/office/powerpoint/2010/main" val="4045313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400" b="1" dirty="0">
                <a:solidFill>
                  <a:schemeClr val="tx2"/>
                </a:solidFill>
                <a:cs typeface="B Titr" panose="00000700000000000000" pitchFamily="2" charset="-78"/>
              </a:rPr>
              <a:t>تعاریف اپیدمیولوژیک:</a:t>
            </a:r>
            <a:endParaRPr lang="en-US" sz="2400" b="1" dirty="0">
              <a:solidFill>
                <a:schemeClr val="tx2"/>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9226309"/>
              </p:ext>
            </p:extLst>
          </p:nvPr>
        </p:nvGraphicFramePr>
        <p:xfrm>
          <a:off x="838200" y="1825625"/>
          <a:ext cx="10515600" cy="3582398"/>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1806624456"/>
                    </a:ext>
                  </a:extLst>
                </a:gridCol>
              </a:tblGrid>
              <a:tr h="630157">
                <a:tc>
                  <a:txBody>
                    <a:bodyPr/>
                    <a:lstStyle/>
                    <a:p>
                      <a:pPr algn="ctr" rtl="1"/>
                      <a:r>
                        <a:rPr lang="fa-IR" sz="2800" b="1" kern="1200" dirty="0">
                          <a:solidFill>
                            <a:schemeClr val="lt1"/>
                          </a:solidFill>
                          <a:effectLst/>
                          <a:latin typeface="+mn-lt"/>
                          <a:ea typeface="+mn-ea"/>
                          <a:cs typeface="B Nazanin" panose="00000400000000000000" pitchFamily="2" charset="-78"/>
                        </a:rPr>
                        <a:t>تب دنگی تأیید شده</a:t>
                      </a:r>
                      <a:endParaRPr lang="en-US" sz="2800" dirty="0">
                        <a:cs typeface="B Nazanin" panose="00000400000000000000" pitchFamily="2" charset="-78"/>
                      </a:endParaRPr>
                    </a:p>
                  </a:txBody>
                  <a:tcPr/>
                </a:tc>
                <a:extLst>
                  <a:ext uri="{0D108BD9-81ED-4DB2-BD59-A6C34878D82A}">
                    <a16:rowId xmlns:a16="http://schemas.microsoft.com/office/drawing/2014/main" val="825727676"/>
                  </a:ext>
                </a:extLst>
              </a:tr>
              <a:tr h="2952241">
                <a:tc>
                  <a:txBody>
                    <a:bodyPr/>
                    <a:lstStyle/>
                    <a:p>
                      <a:pPr marL="0" indent="0" algn="r" rtl="1">
                        <a:lnSpc>
                          <a:spcPct val="200000"/>
                        </a:lnSpc>
                        <a:buFont typeface="Arial" panose="020B0604020202020204" pitchFamily="34" charset="0"/>
                        <a:buNone/>
                      </a:pPr>
                      <a:r>
                        <a:rPr lang="fa-IR" sz="1800" kern="1200" dirty="0">
                          <a:solidFill>
                            <a:schemeClr val="dk1"/>
                          </a:solidFill>
                          <a:effectLst/>
                          <a:latin typeface="+mn-lt"/>
                          <a:ea typeface="+mn-ea"/>
                          <a:cs typeface="B Nazanin" panose="00000400000000000000" pitchFamily="2" charset="-78"/>
                        </a:rPr>
                        <a:t>مورد </a:t>
                      </a:r>
                      <a:r>
                        <a:rPr lang="fa-IR" sz="1800" b="1" kern="1200" dirty="0">
                          <a:solidFill>
                            <a:schemeClr val="dk1"/>
                          </a:solidFill>
                          <a:effectLst/>
                          <a:latin typeface="+mn-lt"/>
                          <a:ea typeface="+mn-ea"/>
                          <a:cs typeface="B Nazanin" panose="00000400000000000000" pitchFamily="2" charset="-78"/>
                        </a:rPr>
                        <a:t>محتمل</a:t>
                      </a:r>
                      <a:r>
                        <a:rPr lang="fa-IR" sz="1800" kern="1200" dirty="0">
                          <a:solidFill>
                            <a:schemeClr val="dk1"/>
                          </a:solidFill>
                          <a:effectLst/>
                          <a:latin typeface="+mn-lt"/>
                          <a:ea typeface="+mn-ea"/>
                          <a:cs typeface="B Nazanin" panose="00000400000000000000" pitchFamily="2" charset="-78"/>
                        </a:rPr>
                        <a:t> با حداقل یکی از موارد زیر:</a:t>
                      </a:r>
                      <a:endParaRPr lang="en-US" sz="1800" kern="1200" dirty="0">
                        <a:solidFill>
                          <a:schemeClr val="dk1"/>
                        </a:solidFill>
                        <a:effectLst/>
                        <a:latin typeface="+mn-lt"/>
                        <a:ea typeface="+mn-ea"/>
                        <a:cs typeface="B Nazanin" panose="00000400000000000000" pitchFamily="2" charset="-78"/>
                      </a:endParaRPr>
                    </a:p>
                    <a:p>
                      <a:pPr marL="742950" lvl="1" indent="-285750" algn="r" rtl="1">
                        <a:lnSpc>
                          <a:spcPct val="200000"/>
                        </a:lnSpc>
                        <a:buFont typeface="Arial" panose="020B0604020202020204" pitchFamily="34" charset="0"/>
                        <a:buChar char="•"/>
                      </a:pPr>
                      <a:r>
                        <a:rPr lang="en-US" sz="1800" kern="1200" dirty="0">
                          <a:solidFill>
                            <a:schemeClr val="dk1"/>
                          </a:solidFill>
                          <a:effectLst/>
                          <a:latin typeface="+mn-lt"/>
                          <a:ea typeface="+mn-ea"/>
                          <a:cs typeface="B Nazanin" panose="00000400000000000000" pitchFamily="2" charset="-78"/>
                        </a:rPr>
                        <a:t>NS1</a:t>
                      </a:r>
                      <a:r>
                        <a:rPr lang="fa-IR" sz="1800" kern="1200" dirty="0">
                          <a:solidFill>
                            <a:schemeClr val="dk1"/>
                          </a:solidFill>
                          <a:effectLst/>
                          <a:latin typeface="+mn-lt"/>
                          <a:ea typeface="+mn-ea"/>
                          <a:cs typeface="B Nazanin" panose="00000400000000000000" pitchFamily="2" charset="-78"/>
                        </a:rPr>
                        <a:t> مثبت در تست </a:t>
                      </a:r>
                      <a:r>
                        <a:rPr lang="fa-IR" sz="1800" kern="1200" dirty="0" err="1">
                          <a:solidFill>
                            <a:schemeClr val="dk1"/>
                          </a:solidFill>
                          <a:effectLst/>
                          <a:latin typeface="+mn-lt"/>
                          <a:ea typeface="+mn-ea"/>
                          <a:cs typeface="B Nazanin" panose="00000400000000000000" pitchFamily="2" charset="-78"/>
                        </a:rPr>
                        <a:t>الایزا</a:t>
                      </a:r>
                      <a:r>
                        <a:rPr lang="fa-IR" sz="1800" kern="1200" dirty="0">
                          <a:solidFill>
                            <a:schemeClr val="dk1"/>
                          </a:solidFill>
                          <a:effectLst/>
                          <a:latin typeface="+mn-lt"/>
                          <a:ea typeface="+mn-ea"/>
                          <a:cs typeface="B Nazanin" panose="00000400000000000000" pitchFamily="2" charset="-78"/>
                        </a:rPr>
                        <a:t> یا </a:t>
                      </a:r>
                      <a:r>
                        <a:rPr lang="fa-IR" sz="1800" kern="1200" dirty="0" err="1">
                          <a:solidFill>
                            <a:schemeClr val="dk1"/>
                          </a:solidFill>
                          <a:effectLst/>
                          <a:latin typeface="+mn-lt"/>
                          <a:ea typeface="+mn-ea"/>
                          <a:cs typeface="B Nazanin" panose="00000400000000000000" pitchFamily="2" charset="-78"/>
                        </a:rPr>
                        <a:t>رپید</a:t>
                      </a:r>
                      <a:r>
                        <a:rPr lang="fa-IR" sz="1800" kern="1200" dirty="0">
                          <a:solidFill>
                            <a:schemeClr val="dk1"/>
                          </a:solidFill>
                          <a:effectLst/>
                          <a:latin typeface="+mn-lt"/>
                          <a:ea typeface="+mn-ea"/>
                          <a:cs typeface="B Nazanin" panose="00000400000000000000" pitchFamily="2" charset="-78"/>
                        </a:rPr>
                        <a:t> و/یا وجود ژنوم ویروس در تست </a:t>
                      </a:r>
                      <a:r>
                        <a:rPr lang="fa-IR" sz="1800" kern="1200" dirty="0" err="1">
                          <a:solidFill>
                            <a:schemeClr val="dk1"/>
                          </a:solidFill>
                          <a:effectLst/>
                          <a:latin typeface="+mn-lt"/>
                          <a:ea typeface="+mn-ea"/>
                          <a:cs typeface="B Nazanin" panose="00000400000000000000" pitchFamily="2" charset="-78"/>
                        </a:rPr>
                        <a:t>مولکولی</a:t>
                      </a:r>
                      <a:endParaRPr lang="en-US" sz="1800" kern="1200" dirty="0">
                        <a:solidFill>
                          <a:schemeClr val="dk1"/>
                        </a:solidFill>
                        <a:effectLst/>
                        <a:latin typeface="+mn-lt"/>
                        <a:ea typeface="+mn-ea"/>
                        <a:cs typeface="B Nazanin" panose="00000400000000000000" pitchFamily="2" charset="-78"/>
                      </a:endParaRPr>
                    </a:p>
                    <a:p>
                      <a:pPr marL="742950" lvl="1" indent="-285750" algn="r" rtl="1">
                        <a:lnSpc>
                          <a:spcPct val="150000"/>
                        </a:lnSpc>
                        <a:buFont typeface="Arial" panose="020B0604020202020204" pitchFamily="34" charset="0"/>
                        <a:buChar char="•"/>
                      </a:pPr>
                      <a:r>
                        <a:rPr lang="fa-IR" sz="1800" kern="1200" dirty="0">
                          <a:solidFill>
                            <a:schemeClr val="dk1"/>
                          </a:solidFill>
                          <a:effectLst/>
                          <a:latin typeface="+mn-lt"/>
                          <a:ea typeface="+mn-ea"/>
                          <a:cs typeface="B Nazanin" panose="00000400000000000000" pitchFamily="2" charset="-78"/>
                        </a:rPr>
                        <a:t>کشت مثبت ویروس</a:t>
                      </a:r>
                      <a:endParaRPr lang="en-US" sz="1800" kern="1200" dirty="0">
                        <a:solidFill>
                          <a:schemeClr val="dk1"/>
                        </a:solidFill>
                        <a:effectLst/>
                        <a:latin typeface="+mn-lt"/>
                        <a:ea typeface="+mn-ea"/>
                        <a:cs typeface="B Nazanin" panose="00000400000000000000" pitchFamily="2" charset="-78"/>
                      </a:endParaRPr>
                    </a:p>
                    <a:p>
                      <a:pPr marL="742950" lvl="1" indent="-285750" algn="r" rtl="1">
                        <a:lnSpc>
                          <a:spcPct val="150000"/>
                        </a:lnSpc>
                        <a:buFont typeface="Arial" panose="020B0604020202020204" pitchFamily="34" charset="0"/>
                        <a:buChar char="•"/>
                      </a:pPr>
                      <a:r>
                        <a:rPr lang="fa-IR" sz="1800" kern="1200" dirty="0">
                          <a:solidFill>
                            <a:schemeClr val="dk1"/>
                          </a:solidFill>
                          <a:effectLst/>
                          <a:latin typeface="+mn-lt"/>
                          <a:ea typeface="+mn-ea"/>
                          <a:cs typeface="B Nazanin" panose="00000400000000000000" pitchFamily="2" charset="-78"/>
                        </a:rPr>
                        <a:t>افزایش قابل ملاحظه در تیتر </a:t>
                      </a:r>
                      <a:r>
                        <a:rPr lang="en-US" sz="1800" kern="1200" dirty="0">
                          <a:solidFill>
                            <a:schemeClr val="dk1"/>
                          </a:solidFill>
                          <a:effectLst/>
                          <a:latin typeface="+mn-lt"/>
                          <a:ea typeface="+mn-ea"/>
                          <a:cs typeface="B Nazanin" panose="00000400000000000000" pitchFamily="2" charset="-78"/>
                        </a:rPr>
                        <a:t>IgG</a:t>
                      </a:r>
                      <a:r>
                        <a:rPr lang="fa-IR" sz="1800" kern="1200" dirty="0">
                          <a:solidFill>
                            <a:schemeClr val="dk1"/>
                          </a:solidFill>
                          <a:effectLst/>
                          <a:latin typeface="+mn-lt"/>
                          <a:ea typeface="+mn-ea"/>
                          <a:cs typeface="B Nazanin" panose="00000400000000000000" pitchFamily="2" charset="-78"/>
                        </a:rPr>
                        <a:t> (چهار برابر یا بیشتر)</a:t>
                      </a:r>
                      <a:endParaRPr lang="en-US" sz="1800" kern="1200" dirty="0">
                        <a:solidFill>
                          <a:schemeClr val="dk1"/>
                        </a:solidFill>
                        <a:effectLst/>
                        <a:latin typeface="+mn-lt"/>
                        <a:ea typeface="+mn-ea"/>
                        <a:cs typeface="B Nazanin" panose="00000400000000000000" pitchFamily="2" charset="-78"/>
                      </a:endParaRPr>
                    </a:p>
                    <a:p>
                      <a:pPr marL="742950" lvl="1" indent="-285750" algn="r" rtl="1">
                        <a:lnSpc>
                          <a:spcPct val="150000"/>
                        </a:lnSpc>
                        <a:buFont typeface="Arial" panose="020B0604020202020204" pitchFamily="34" charset="0"/>
                        <a:buChar char="•"/>
                      </a:pPr>
                      <a:r>
                        <a:rPr lang="en-US" sz="1800" kern="1200" dirty="0">
                          <a:solidFill>
                            <a:schemeClr val="dk1"/>
                          </a:solidFill>
                          <a:effectLst/>
                          <a:latin typeface="+mn-lt"/>
                          <a:ea typeface="+mn-ea"/>
                          <a:cs typeface="B Nazanin" panose="00000400000000000000" pitchFamily="2" charset="-78"/>
                        </a:rPr>
                        <a:t>IgG or IgM seroconversion</a:t>
                      </a:r>
                    </a:p>
                    <a:p>
                      <a:pPr algn="r" rtl="1"/>
                      <a:endParaRPr lang="en-US" dirty="0">
                        <a:cs typeface="B Nazanin" panose="00000400000000000000" pitchFamily="2" charset="-78"/>
                      </a:endParaRPr>
                    </a:p>
                  </a:txBody>
                  <a:tcPr/>
                </a:tc>
                <a:extLst>
                  <a:ext uri="{0D108BD9-81ED-4DB2-BD59-A6C34878D82A}">
                    <a16:rowId xmlns:a16="http://schemas.microsoft.com/office/drawing/2014/main" val="3407570565"/>
                  </a:ext>
                </a:extLst>
              </a:tr>
            </a:tbl>
          </a:graphicData>
        </a:graphic>
      </p:graphicFrame>
    </p:spTree>
    <p:extLst>
      <p:ext uri="{BB962C8B-B14F-4D97-AF65-F5344CB8AC3E}">
        <p14:creationId xmlns:p14="http://schemas.microsoft.com/office/powerpoint/2010/main" val="2838261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40377" y="443503"/>
            <a:ext cx="10515600" cy="901972"/>
          </a:xfrm>
        </p:spPr>
        <p:txBody>
          <a:bodyPr/>
          <a:lstStyle/>
          <a:p>
            <a:pPr algn="r" rtl="1"/>
            <a:r>
              <a:rPr lang="ar-SA" sz="2400" b="1" dirty="0">
                <a:solidFill>
                  <a:schemeClr val="tx2"/>
                </a:solidFill>
                <a:cs typeface="B Titr" panose="00000700000000000000" pitchFamily="2" charset="-78"/>
              </a:rPr>
              <a:t>شرط اخذ نمونه برای تشخیص تب دنگی:</a:t>
            </a:r>
            <a:endParaRPr lang="en-US" dirty="0">
              <a:solidFill>
                <a:schemeClr val="tx2"/>
              </a:solidFill>
            </a:endParaRPr>
          </a:p>
        </p:txBody>
      </p:sp>
      <p:sp>
        <p:nvSpPr>
          <p:cNvPr id="3" name="Content Placeholder 2"/>
          <p:cNvSpPr>
            <a:spLocks noGrp="1"/>
          </p:cNvSpPr>
          <p:nvPr>
            <p:ph idx="1"/>
          </p:nvPr>
        </p:nvSpPr>
        <p:spPr>
          <a:xfrm>
            <a:off x="838200" y="1463040"/>
            <a:ext cx="10515600" cy="5107577"/>
          </a:xfrm>
        </p:spPr>
        <p:txBody>
          <a:bodyPr>
            <a:noAutofit/>
          </a:bodyPr>
          <a:lstStyle/>
          <a:p>
            <a:pPr algn="just" rtl="1">
              <a:lnSpc>
                <a:spcPct val="150000"/>
              </a:lnSpc>
            </a:pPr>
            <a:r>
              <a:rPr lang="fa-IR" sz="2000" b="1" dirty="0">
                <a:cs typeface="B Nazanin" panose="00000400000000000000" pitchFamily="2" charset="-78"/>
              </a:rPr>
              <a:t>حداکثر 30% موارد محتمل در شرایط اپیدمی (شرایط فعلی) نمونه گیری انجام شود. برای تعیین </a:t>
            </a:r>
            <a:r>
              <a:rPr lang="fa-IR" sz="2000" b="1" dirty="0" err="1">
                <a:cs typeface="B Nazanin" panose="00000400000000000000" pitchFamily="2" charset="-78"/>
              </a:rPr>
              <a:t>مواردی</a:t>
            </a:r>
            <a:r>
              <a:rPr lang="fa-IR" sz="2000" b="1" dirty="0">
                <a:cs typeface="B Nazanin" panose="00000400000000000000" pitchFamily="2" charset="-78"/>
              </a:rPr>
              <a:t> که باید از آن ها نمونه گرفته شود می توان از روش های تصادفی استفاده کرد. </a:t>
            </a:r>
            <a:r>
              <a:rPr lang="fa-IR" sz="2000" b="1" dirty="0" err="1">
                <a:cs typeface="B Nazanin" panose="00000400000000000000" pitchFamily="2" charset="-78"/>
              </a:rPr>
              <a:t>بعنوان</a:t>
            </a:r>
            <a:r>
              <a:rPr lang="fa-IR" sz="2000" b="1" dirty="0">
                <a:cs typeface="B Nazanin" panose="00000400000000000000" pitchFamily="2" charset="-78"/>
              </a:rPr>
              <a:t> مثال اگر برآورد می شود در روز تعداد 10 بیمار محتمل تب دنگی در مرکز ویزیت شوند درصورتی که مراجعه بیماران تصادفی باشد، می توان از سه بیمار اول نمونه گیری کرد. </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مبنای آزمایش، تست </a:t>
            </a:r>
            <a:r>
              <a:rPr lang="fa-IR" sz="2000" b="1" dirty="0" err="1">
                <a:cs typeface="B Nazanin" panose="00000400000000000000" pitchFamily="2" charset="-78"/>
              </a:rPr>
              <a:t>رپید</a:t>
            </a:r>
            <a:r>
              <a:rPr lang="fa-IR" sz="2000" b="1" dirty="0">
                <a:cs typeface="B Nazanin" panose="00000400000000000000" pitchFamily="2" charset="-78"/>
              </a:rPr>
              <a:t> خواهد بود که در صورت مثبت بودن جزء </a:t>
            </a:r>
            <a:r>
              <a:rPr lang="en-US" sz="2000" b="1" dirty="0">
                <a:cs typeface="B Nazanin" panose="00000400000000000000" pitchFamily="2" charset="-78"/>
              </a:rPr>
              <a:t>NS1</a:t>
            </a:r>
            <a:r>
              <a:rPr lang="fa-IR" sz="2000" b="1" dirty="0">
                <a:cs typeface="B Nazanin" panose="00000400000000000000" pitchFamily="2" charset="-78"/>
              </a:rPr>
              <a:t> آن، </a:t>
            </a:r>
            <a:r>
              <a:rPr lang="fa-IR" sz="2000" b="1" dirty="0" err="1">
                <a:cs typeface="B Nazanin" panose="00000400000000000000" pitchFamily="2" charset="-78"/>
              </a:rPr>
              <a:t>بعنوان</a:t>
            </a:r>
            <a:r>
              <a:rPr lang="fa-IR" sz="2000" b="1" dirty="0">
                <a:cs typeface="B Nazanin" panose="00000400000000000000" pitchFamily="2" charset="-78"/>
              </a:rPr>
              <a:t> مثبت قطعی تلقی خواهد شد. در صورتیکه این جزء منفی باشد و بقیه اجزا شامل </a:t>
            </a:r>
            <a:r>
              <a:rPr lang="en-US" sz="2000" b="1" dirty="0">
                <a:cs typeface="B Nazanin" panose="00000400000000000000" pitchFamily="2" charset="-78"/>
              </a:rPr>
              <a:t>IgG</a:t>
            </a:r>
            <a:r>
              <a:rPr lang="fa-IR" sz="2000" b="1" dirty="0">
                <a:cs typeface="B Nazanin" panose="00000400000000000000" pitchFamily="2" charset="-78"/>
              </a:rPr>
              <a:t> و </a:t>
            </a:r>
            <a:r>
              <a:rPr lang="en-US" sz="2000" b="1" dirty="0">
                <a:cs typeface="B Nazanin" panose="00000400000000000000" pitchFamily="2" charset="-78"/>
              </a:rPr>
              <a:t>IgM</a:t>
            </a:r>
            <a:r>
              <a:rPr lang="fa-IR" sz="2000" b="1" dirty="0">
                <a:cs typeface="B Nazanin" panose="00000400000000000000" pitchFamily="2" charset="-78"/>
              </a:rPr>
              <a:t> هم منفی باشد بیمار منفی تلقی شده، در صورتیکه </a:t>
            </a:r>
            <a:r>
              <a:rPr lang="en-US" sz="2000" b="1" dirty="0">
                <a:cs typeface="B Nazanin" panose="00000400000000000000" pitchFamily="2" charset="-78"/>
              </a:rPr>
              <a:t>NS1</a:t>
            </a:r>
            <a:r>
              <a:rPr lang="fa-IR" sz="2000" b="1" dirty="0">
                <a:cs typeface="B Nazanin" panose="00000400000000000000" pitchFamily="2" charset="-78"/>
              </a:rPr>
              <a:t> منفی و هر یک از اجزا  </a:t>
            </a:r>
            <a:r>
              <a:rPr lang="en-US" sz="2000" b="1" dirty="0">
                <a:cs typeface="B Nazanin" panose="00000400000000000000" pitchFamily="2" charset="-78"/>
              </a:rPr>
              <a:t>IgG</a:t>
            </a:r>
            <a:r>
              <a:rPr lang="fa-IR" sz="2000" b="1" dirty="0">
                <a:cs typeface="B Nazanin" panose="00000400000000000000" pitchFamily="2" charset="-78"/>
              </a:rPr>
              <a:t> یا </a:t>
            </a:r>
            <a:r>
              <a:rPr lang="en-US" sz="2000" b="1" dirty="0">
                <a:cs typeface="B Nazanin" panose="00000400000000000000" pitchFamily="2" charset="-78"/>
              </a:rPr>
              <a:t>IgM</a:t>
            </a:r>
            <a:r>
              <a:rPr lang="fa-IR" sz="2000" b="1" dirty="0">
                <a:cs typeface="B Nazanin" panose="00000400000000000000" pitchFamily="2" charset="-78"/>
              </a:rPr>
              <a:t> مثبت باشند نمونه برای </a:t>
            </a:r>
            <a:r>
              <a:rPr lang="fa-IR" sz="2000" b="1" dirty="0" err="1">
                <a:cs typeface="B Nazanin" panose="00000400000000000000" pitchFamily="2" charset="-78"/>
              </a:rPr>
              <a:t>الیزا</a:t>
            </a:r>
            <a:r>
              <a:rPr lang="fa-IR" sz="2000" b="1" dirty="0">
                <a:cs typeface="B Nazanin" panose="00000400000000000000" pitchFamily="2" charset="-78"/>
              </a:rPr>
              <a:t> ارسال شود. در این شرایط در صورتیکه </a:t>
            </a:r>
            <a:r>
              <a:rPr lang="en-US" sz="2000" b="1" dirty="0">
                <a:cs typeface="B Nazanin" panose="00000400000000000000" pitchFamily="2" charset="-78"/>
              </a:rPr>
              <a:t>PCR</a:t>
            </a:r>
            <a:r>
              <a:rPr lang="fa-IR" sz="2000" b="1" dirty="0">
                <a:cs typeface="B Nazanin" panose="00000400000000000000" pitchFamily="2" charset="-78"/>
              </a:rPr>
              <a:t> مثبت باشد بیمار مورد قطعی تب دنگی است و در صورت منفی بودن </a:t>
            </a:r>
            <a:r>
              <a:rPr lang="en-US" sz="2000" b="1" dirty="0">
                <a:cs typeface="B Nazanin" panose="00000400000000000000" pitchFamily="2" charset="-78"/>
              </a:rPr>
              <a:t>PCR</a:t>
            </a:r>
            <a:r>
              <a:rPr lang="fa-IR" sz="2000" b="1" dirty="0">
                <a:cs typeface="B Nazanin" panose="00000400000000000000" pitchFamily="2" charset="-78"/>
              </a:rPr>
              <a:t>، تشخیص تب دنگی رد خواهد شد. </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لازم است حداکثر 10% از موارد </a:t>
            </a:r>
            <a:r>
              <a:rPr lang="en-US" sz="2000" b="1" dirty="0">
                <a:cs typeface="B Nazanin" panose="00000400000000000000" pitchFamily="2" charset="-78"/>
              </a:rPr>
              <a:t>NS1</a:t>
            </a:r>
            <a:r>
              <a:rPr lang="fa-IR" sz="2000" b="1" dirty="0">
                <a:cs typeface="B Nazanin" panose="00000400000000000000" pitchFamily="2" charset="-78"/>
              </a:rPr>
              <a:t> مثبت کیت تشخیص سریع برای انجام </a:t>
            </a:r>
            <a:r>
              <a:rPr lang="en-US" sz="2000" b="1" dirty="0">
                <a:cs typeface="B Nazanin" panose="00000400000000000000" pitchFamily="2" charset="-78"/>
              </a:rPr>
              <a:t>PCR</a:t>
            </a:r>
            <a:r>
              <a:rPr lang="fa-IR" sz="2000" b="1" dirty="0">
                <a:cs typeface="B Nazanin" panose="00000400000000000000" pitchFamily="2" charset="-78"/>
              </a:rPr>
              <a:t> و بخصوص تعیین </a:t>
            </a:r>
            <a:r>
              <a:rPr lang="fa-IR" sz="2000" b="1" dirty="0" err="1">
                <a:cs typeface="B Nazanin" panose="00000400000000000000" pitchFamily="2" charset="-78"/>
              </a:rPr>
              <a:t>سروتیپ</a:t>
            </a:r>
            <a:r>
              <a:rPr lang="fa-IR" sz="2000" b="1" dirty="0">
                <a:cs typeface="B Nazanin" panose="00000400000000000000" pitchFamily="2" charset="-78"/>
              </a:rPr>
              <a:t> به آزمایشگاه مرجع ارسال شود. </a:t>
            </a:r>
            <a:endParaRPr lang="en-US" sz="2000" b="1" dirty="0">
              <a:cs typeface="B Nazanin" panose="00000400000000000000" pitchFamily="2" charset="-78"/>
            </a:endParaRPr>
          </a:p>
        </p:txBody>
      </p:sp>
    </p:spTree>
    <p:extLst>
      <p:ext uri="{BB962C8B-B14F-4D97-AF65-F5344CB8AC3E}">
        <p14:creationId xmlns:p14="http://schemas.microsoft.com/office/powerpoint/2010/main" val="1365977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rtl="1">
              <a:lnSpc>
                <a:spcPct val="150000"/>
              </a:lnSpc>
              <a:buNone/>
            </a:pPr>
            <a:r>
              <a:rPr lang="fa-IR" sz="2400" dirty="0">
                <a:solidFill>
                  <a:schemeClr val="tx2"/>
                </a:solidFill>
                <a:cs typeface="B Titr" panose="00000700000000000000" pitchFamily="2" charset="-78"/>
              </a:rPr>
              <a:t>نکته: </a:t>
            </a:r>
          </a:p>
          <a:p>
            <a:pPr marL="0" indent="0" algn="ctr" rtl="1">
              <a:lnSpc>
                <a:spcPct val="150000"/>
              </a:lnSpc>
              <a:buNone/>
            </a:pPr>
            <a:r>
              <a:rPr lang="fa-IR" sz="2400" b="1" dirty="0">
                <a:cs typeface="B Nazanin" panose="00000400000000000000" pitchFamily="2" charset="-78"/>
              </a:rPr>
              <a:t>اقدامات کنترل ناقل و پیگیری موارد انسانی در موارد </a:t>
            </a:r>
            <a:r>
              <a:rPr lang="fa-IR" sz="2400" b="1" dirty="0" err="1">
                <a:cs typeface="B Nazanin" panose="00000400000000000000" pitchFamily="2" charset="-78"/>
              </a:rPr>
              <a:t>محتملی</a:t>
            </a:r>
            <a:r>
              <a:rPr lang="fa-IR" sz="2400" b="1" dirty="0">
                <a:cs typeface="B Nazanin" panose="00000400000000000000" pitchFamily="2" charset="-78"/>
              </a:rPr>
              <a:t> که از آنها نمونه آزمایشگاهی تهیه نشده است مشابه موارد قطعی و محتمل با تائید آزمایشگاهی می باشد.</a:t>
            </a:r>
            <a:endParaRPr lang="en-US" sz="2400" b="1" dirty="0">
              <a:cs typeface="B Nazanin" panose="00000400000000000000" pitchFamily="2" charset="-78"/>
            </a:endParaRPr>
          </a:p>
          <a:p>
            <a:pPr marL="0" indent="0" algn="ctr" rtl="1">
              <a:buNone/>
            </a:pPr>
            <a:endParaRPr lang="en-US" sz="2400" dirty="0">
              <a:cs typeface="B Nazanin" panose="00000400000000000000" pitchFamily="2" charset="-78"/>
            </a:endParaRPr>
          </a:p>
        </p:txBody>
      </p:sp>
    </p:spTree>
    <p:extLst>
      <p:ext uri="{BB962C8B-B14F-4D97-AF65-F5344CB8AC3E}">
        <p14:creationId xmlns:p14="http://schemas.microsoft.com/office/powerpoint/2010/main" val="109340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3262"/>
            <a:ext cx="10515600" cy="679904"/>
          </a:xfrm>
        </p:spPr>
        <p:txBody>
          <a:bodyPr>
            <a:normAutofit/>
          </a:bodyPr>
          <a:lstStyle/>
          <a:p>
            <a:pPr algn="r" rtl="1"/>
            <a:r>
              <a:rPr lang="ar-SA" sz="2400" b="1" dirty="0">
                <a:solidFill>
                  <a:schemeClr val="tx2"/>
                </a:solidFill>
                <a:cs typeface="B Titr" panose="00000700000000000000" pitchFamily="2" charset="-78"/>
              </a:rPr>
              <a:t>فازهای عفونت دانگ</a:t>
            </a:r>
            <a:endParaRPr lang="en-US" sz="2400" dirty="0">
              <a:solidFill>
                <a:schemeClr val="tx2"/>
              </a:solidFill>
              <a:cs typeface="B Titr" panose="00000700000000000000" pitchFamily="2" charset="-78"/>
            </a:endParaRPr>
          </a:p>
        </p:txBody>
      </p:sp>
      <p:sp>
        <p:nvSpPr>
          <p:cNvPr id="3" name="Content Placeholder 2"/>
          <p:cNvSpPr>
            <a:spLocks noGrp="1"/>
          </p:cNvSpPr>
          <p:nvPr>
            <p:ph idx="1"/>
          </p:nvPr>
        </p:nvSpPr>
        <p:spPr>
          <a:xfrm>
            <a:off x="838200" y="1617785"/>
            <a:ext cx="10515600" cy="5078437"/>
          </a:xfrm>
        </p:spPr>
        <p:txBody>
          <a:bodyPr>
            <a:noAutofit/>
          </a:bodyPr>
          <a:lstStyle/>
          <a:p>
            <a:pPr marL="0" lvl="0" indent="0" algn="just" rtl="1" fontAlgn="base">
              <a:buNone/>
            </a:pPr>
            <a:r>
              <a:rPr lang="ar-SA" sz="2000" b="1" dirty="0">
                <a:solidFill>
                  <a:srgbClr val="C00000"/>
                </a:solidFill>
                <a:cs typeface="B Titr" panose="00000700000000000000" pitchFamily="2" charset="-78"/>
              </a:rPr>
              <a:t>فاز تب</a:t>
            </a:r>
            <a:r>
              <a:rPr lang="fa-IR" sz="2000" b="1" dirty="0">
                <a:solidFill>
                  <a:srgbClr val="C00000"/>
                </a:solidFill>
                <a:cs typeface="B Titr" panose="00000700000000000000" pitchFamily="2" charset="-78"/>
              </a:rPr>
              <a:t>:</a:t>
            </a:r>
            <a:r>
              <a:rPr lang="en-US" sz="2000" b="1" dirty="0">
                <a:solidFill>
                  <a:srgbClr val="C00000"/>
                </a:solidFill>
                <a:cs typeface="B Titr" panose="00000700000000000000" pitchFamily="2" charset="-78"/>
              </a:rPr>
              <a:t> </a:t>
            </a:r>
          </a:p>
          <a:p>
            <a:pPr algn="just" rtl="1">
              <a:lnSpc>
                <a:spcPct val="150000"/>
              </a:lnSpc>
            </a:pPr>
            <a:r>
              <a:rPr lang="ar-SA" sz="2000" b="1" dirty="0">
                <a:cs typeface="B Nazanin" panose="00000400000000000000" pitchFamily="2" charset="-78"/>
              </a:rPr>
              <a:t>مرحله تب دار به صورت ناگهانی شروع شده و 2 تا 7 روز طول می کشد.</a:t>
            </a:r>
            <a:endParaRPr lang="en-US" sz="2000" b="1" dirty="0">
              <a:cs typeface="B Nazanin" panose="00000400000000000000" pitchFamily="2" charset="-78"/>
            </a:endParaRPr>
          </a:p>
          <a:p>
            <a:pPr algn="just" rtl="1">
              <a:lnSpc>
                <a:spcPct val="150000"/>
              </a:lnSpc>
            </a:pPr>
            <a:r>
              <a:rPr lang="ar-SA" sz="2000" b="1" dirty="0">
                <a:cs typeface="B Nazanin" panose="00000400000000000000" pitchFamily="2" charset="-78"/>
              </a:rPr>
              <a:t>سایر علائم بیماری شامل سردرد شدید</a:t>
            </a:r>
            <a:r>
              <a:rPr lang="fa-IR" sz="2000" b="1" dirty="0">
                <a:cs typeface="B Nazanin" panose="00000400000000000000" pitchFamily="2" charset="-78"/>
              </a:rPr>
              <a:t>،</a:t>
            </a:r>
            <a:r>
              <a:rPr lang="ar-SA" sz="2000" b="1" dirty="0">
                <a:cs typeface="B Nazanin" panose="00000400000000000000" pitchFamily="2" charset="-78"/>
              </a:rPr>
              <a:t> درد عضلانی</a:t>
            </a:r>
            <a:r>
              <a:rPr lang="fa-IR" sz="2000" b="1" dirty="0">
                <a:cs typeface="B Nazanin" panose="00000400000000000000" pitchFamily="2" charset="-78"/>
              </a:rPr>
              <a:t>،</a:t>
            </a:r>
            <a:r>
              <a:rPr lang="ar-SA" sz="2000" b="1" dirty="0">
                <a:cs typeface="B Nazanin" panose="00000400000000000000" pitchFamily="2" charset="-78"/>
              </a:rPr>
              <a:t> درد مفصلی</a:t>
            </a:r>
            <a:r>
              <a:rPr lang="fa-IR" sz="2000" b="1" dirty="0">
                <a:cs typeface="B Nazanin" panose="00000400000000000000" pitchFamily="2" charset="-78"/>
              </a:rPr>
              <a:t>،</a:t>
            </a:r>
            <a:r>
              <a:rPr lang="ar-SA" sz="2000" b="1" dirty="0">
                <a:cs typeface="B Nazanin" panose="00000400000000000000" pitchFamily="2" charset="-78"/>
              </a:rPr>
              <a:t> درد </a:t>
            </a:r>
            <a:r>
              <a:rPr lang="fa-IR" sz="2000" b="1" dirty="0">
                <a:cs typeface="B Nazanin" panose="00000400000000000000" pitchFamily="2" charset="-78"/>
              </a:rPr>
              <a:t>شدید </a:t>
            </a:r>
            <a:r>
              <a:rPr lang="ar-SA" sz="2000" b="1" dirty="0">
                <a:cs typeface="B Nazanin" panose="00000400000000000000" pitchFamily="2" charset="-78"/>
              </a:rPr>
              <a:t>استخوانی</a:t>
            </a:r>
            <a:r>
              <a:rPr lang="fa-IR" sz="2000" b="1" dirty="0">
                <a:cs typeface="B Nazanin" panose="00000400000000000000" pitchFamily="2" charset="-78"/>
              </a:rPr>
              <a:t> به نام استخوان شکن،</a:t>
            </a:r>
            <a:r>
              <a:rPr lang="ar-SA" sz="2000" b="1" dirty="0">
                <a:cs typeface="B Nazanin" panose="00000400000000000000" pitchFamily="2" charset="-78"/>
              </a:rPr>
              <a:t> درد </a:t>
            </a:r>
            <a:r>
              <a:rPr lang="fa-IR" sz="2000" b="1" dirty="0">
                <a:cs typeface="B Nazanin" panose="00000400000000000000" pitchFamily="2" charset="-78"/>
              </a:rPr>
              <a:t>پشت </a:t>
            </a:r>
            <a:r>
              <a:rPr lang="ar-SA" sz="2000" b="1" dirty="0">
                <a:cs typeface="B Nazanin" panose="00000400000000000000" pitchFamily="2" charset="-78"/>
              </a:rPr>
              <a:t>حدقه چشم</a:t>
            </a:r>
            <a:r>
              <a:rPr lang="fa-IR" sz="2000" b="1" dirty="0">
                <a:cs typeface="B Nazanin" panose="00000400000000000000" pitchFamily="2" charset="-78"/>
              </a:rPr>
              <a:t>،</a:t>
            </a:r>
            <a:r>
              <a:rPr lang="ar-SA" sz="2000" b="1" dirty="0">
                <a:cs typeface="B Nazanin" panose="00000400000000000000" pitchFamily="2" charset="-78"/>
              </a:rPr>
              <a:t> بی اشتهایی</a:t>
            </a:r>
            <a:r>
              <a:rPr lang="fa-IR" sz="2000" b="1" dirty="0">
                <a:cs typeface="B Nazanin" panose="00000400000000000000" pitchFamily="2" charset="-78"/>
              </a:rPr>
              <a:t>،</a:t>
            </a:r>
            <a:r>
              <a:rPr lang="ar-SA" sz="2000" b="1" dirty="0">
                <a:cs typeface="B Nazanin" panose="00000400000000000000" pitchFamily="2" charset="-78"/>
              </a:rPr>
              <a:t> استفراغ</a:t>
            </a:r>
            <a:r>
              <a:rPr lang="fa-IR" sz="2000" b="1" dirty="0">
                <a:cs typeface="B Nazanin" panose="00000400000000000000" pitchFamily="2" charset="-78"/>
              </a:rPr>
              <a:t>،</a:t>
            </a:r>
            <a:r>
              <a:rPr lang="ar-SA" sz="2000" b="1" dirty="0">
                <a:cs typeface="B Nazanin" panose="00000400000000000000" pitchFamily="2" charset="-78"/>
              </a:rPr>
              <a:t> بثورات جلدی ماکولر یا ماکولوپاپولر</a:t>
            </a:r>
            <a:r>
              <a:rPr lang="fa-IR" sz="2000" b="1" dirty="0">
                <a:cs typeface="B Nazanin" panose="00000400000000000000" pitchFamily="2" charset="-78"/>
              </a:rPr>
              <a:t>،</a:t>
            </a:r>
            <a:r>
              <a:rPr lang="ar-SA" sz="2000" b="1" dirty="0">
                <a:cs typeface="B Nazanin" panose="00000400000000000000" pitchFamily="2" charset="-78"/>
              </a:rPr>
              <a:t> هما چوری و تست تورنیکه مثبت است. در طول 48 ساعت اول بعضی بیماران گلو درد و قرمزی حلق و صورت بر افروخته دارند.</a:t>
            </a:r>
            <a:endParaRPr lang="en-US" sz="2000" b="1" dirty="0">
              <a:cs typeface="B Nazanin" panose="00000400000000000000" pitchFamily="2" charset="-78"/>
            </a:endParaRPr>
          </a:p>
          <a:p>
            <a:pPr algn="just" rtl="1" fontAlgn="base">
              <a:lnSpc>
                <a:spcPct val="150000"/>
              </a:lnSpc>
            </a:pPr>
            <a:r>
              <a:rPr lang="ar-SA" sz="2000" b="1" dirty="0">
                <a:cs typeface="B Nazanin" panose="00000400000000000000" pitchFamily="2" charset="-78"/>
              </a:rPr>
              <a:t>تظاهرات خفیف خونریزی: بعنوان مثال ممکن است پتشی و خونریزی مخاطی (بینی و لثه) دیده شود.</a:t>
            </a:r>
            <a:endParaRPr lang="fa-IR" sz="2000" b="1" dirty="0">
              <a:cs typeface="B Nazanin" panose="00000400000000000000" pitchFamily="2" charset="-78"/>
            </a:endParaRPr>
          </a:p>
          <a:p>
            <a:pPr algn="just" rtl="1" fontAlgn="base">
              <a:lnSpc>
                <a:spcPct val="150000"/>
              </a:lnSpc>
            </a:pPr>
            <a:r>
              <a:rPr lang="fa-IR" sz="2000" b="1" dirty="0" err="1">
                <a:cs typeface="B Nazanin" panose="00000400000000000000" pitchFamily="2" charset="-78"/>
              </a:rPr>
              <a:t>هپاتومگالی</a:t>
            </a:r>
            <a:r>
              <a:rPr lang="fa-IR" sz="2000" b="1" dirty="0">
                <a:cs typeface="B Nazanin" panose="00000400000000000000" pitchFamily="2" charset="-78"/>
              </a:rPr>
              <a:t> دردناک</a:t>
            </a:r>
          </a:p>
          <a:p>
            <a:pPr algn="just" rtl="1" fontAlgn="base">
              <a:lnSpc>
                <a:spcPct val="150000"/>
              </a:lnSpc>
            </a:pPr>
            <a:r>
              <a:rPr lang="fa-IR" sz="2000" b="1" dirty="0" err="1">
                <a:cs typeface="B Nazanin" panose="00000400000000000000" pitchFamily="2" charset="-78"/>
              </a:rPr>
              <a:t>لکوپنی</a:t>
            </a:r>
            <a:r>
              <a:rPr lang="fa-IR" sz="2000" b="1" dirty="0">
                <a:cs typeface="B Nazanin" panose="00000400000000000000" pitchFamily="2" charset="-78"/>
              </a:rPr>
              <a:t> پیشرونده</a:t>
            </a:r>
            <a:endParaRPr lang="en-US" sz="2000" b="1" dirty="0">
              <a:cs typeface="B Nazanin" panose="00000400000000000000" pitchFamily="2" charset="-78"/>
            </a:endParaRPr>
          </a:p>
          <a:p>
            <a:pPr marL="0" indent="0" algn="ctr" rtl="1" fontAlgn="base">
              <a:lnSpc>
                <a:spcPct val="150000"/>
              </a:lnSpc>
              <a:buNone/>
            </a:pPr>
            <a:r>
              <a:rPr lang="ar-SA" sz="2000" b="1" dirty="0">
                <a:cs typeface="B Nazanin" panose="00000400000000000000" pitchFamily="2" charset="-78"/>
              </a:rPr>
              <a:t> </a:t>
            </a:r>
            <a:r>
              <a:rPr lang="ar-SA" sz="2000" b="1" dirty="0">
                <a:solidFill>
                  <a:srgbClr val="C00000"/>
                </a:solidFill>
                <a:cs typeface="B Nazanin" panose="00000400000000000000" pitchFamily="2" charset="-78"/>
              </a:rPr>
              <a:t>کنترل علائم هشدار بمنظور تشخیص پیشرفت به فاز بحرانی حیاتی است.</a:t>
            </a:r>
            <a:endParaRPr lang="en-US" sz="20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471893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normAutofit/>
          </a:bodyPr>
          <a:lstStyle/>
          <a:p>
            <a:pPr algn="r" rtl="1"/>
            <a:r>
              <a:rPr lang="ar-SA" sz="2400" b="1" dirty="0">
                <a:solidFill>
                  <a:schemeClr val="tx2"/>
                </a:solidFill>
                <a:cs typeface="B Titr" panose="00000700000000000000" pitchFamily="2" charset="-78"/>
              </a:rPr>
              <a:t>فازهای عفونت دانگ</a:t>
            </a:r>
            <a:endParaRPr lang="en-US" sz="2400" dirty="0">
              <a:solidFill>
                <a:schemeClr val="tx2"/>
              </a:solidFill>
            </a:endParaRPr>
          </a:p>
        </p:txBody>
      </p:sp>
      <p:sp>
        <p:nvSpPr>
          <p:cNvPr id="3" name="Content Placeholder 2"/>
          <p:cNvSpPr>
            <a:spLocks noGrp="1"/>
          </p:cNvSpPr>
          <p:nvPr>
            <p:ph idx="1"/>
          </p:nvPr>
        </p:nvSpPr>
        <p:spPr>
          <a:xfrm>
            <a:off x="196948" y="1410789"/>
            <a:ext cx="11605846" cy="5313568"/>
          </a:xfrm>
        </p:spPr>
        <p:txBody>
          <a:bodyPr>
            <a:normAutofit fontScale="85000" lnSpcReduction="20000"/>
          </a:bodyPr>
          <a:lstStyle/>
          <a:p>
            <a:pPr marL="0" lvl="0" indent="0" algn="just" rtl="1" fontAlgn="base">
              <a:buNone/>
            </a:pPr>
            <a:r>
              <a:rPr lang="ar-SA" sz="2000" b="1" dirty="0">
                <a:solidFill>
                  <a:srgbClr val="C00000"/>
                </a:solidFill>
                <a:cs typeface="B Titr" panose="00000700000000000000" pitchFamily="2" charset="-78"/>
              </a:rPr>
              <a:t>فاز بحرانی</a:t>
            </a:r>
            <a:r>
              <a:rPr lang="fa-IR" sz="2000" b="1" dirty="0">
                <a:solidFill>
                  <a:srgbClr val="C00000"/>
                </a:solidFill>
                <a:cs typeface="B Titr" panose="00000700000000000000" pitchFamily="2" charset="-78"/>
              </a:rPr>
              <a:t>:</a:t>
            </a:r>
            <a:r>
              <a:rPr lang="en-US" sz="2000" b="1" dirty="0">
                <a:solidFill>
                  <a:srgbClr val="C00000"/>
                </a:solidFill>
                <a:cs typeface="B Titr" panose="00000700000000000000" pitchFamily="2" charset="-78"/>
              </a:rPr>
              <a:t> </a:t>
            </a:r>
          </a:p>
          <a:p>
            <a:pPr lvl="1" algn="just" rtl="1" fontAlgn="base">
              <a:lnSpc>
                <a:spcPct val="150000"/>
              </a:lnSpc>
            </a:pPr>
            <a:r>
              <a:rPr lang="ar-SA" sz="2200" b="1" dirty="0">
                <a:cs typeface="B Nazanin" panose="00000400000000000000" pitchFamily="2" charset="-78"/>
              </a:rPr>
              <a:t>وضعیت بیمار رو به وخامت میگذارد.</a:t>
            </a:r>
            <a:endParaRPr lang="en-US" sz="2200" b="1" dirty="0">
              <a:cs typeface="B Nazanin" panose="00000400000000000000" pitchFamily="2" charset="-78"/>
            </a:endParaRPr>
          </a:p>
          <a:p>
            <a:pPr lvl="1" algn="just" rtl="1">
              <a:lnSpc>
                <a:spcPct val="150000"/>
              </a:lnSpc>
            </a:pPr>
            <a:r>
              <a:rPr lang="ar-SA" sz="2200" b="1" dirty="0">
                <a:cs typeface="B Nazanin" panose="00000400000000000000" pitchFamily="2" charset="-78"/>
              </a:rPr>
              <a:t>فاز بحرانی با بی تب شدن شروع می شود و معمولا ً 24 تا 48 ساعت طول می کشد. </a:t>
            </a:r>
            <a:endParaRPr lang="fa-IR" sz="2200" b="1" dirty="0">
              <a:cs typeface="B Nazanin" panose="00000400000000000000" pitchFamily="2" charset="-78"/>
            </a:endParaRPr>
          </a:p>
          <a:p>
            <a:pPr lvl="1" algn="just" rtl="1">
              <a:lnSpc>
                <a:spcPct val="150000"/>
              </a:lnSpc>
            </a:pPr>
            <a:r>
              <a:rPr lang="ar-SA" sz="2200" b="1" dirty="0">
                <a:cs typeface="B Nazanin" panose="00000400000000000000" pitchFamily="2" charset="-78"/>
              </a:rPr>
              <a:t>اکثر بیماران در طی این فاز رو به بهبود می روند اما بعضی ها هم دچار نشت پلاسما قابل توجه می شوند که این مرحله دانگ شدید است، که دلیل اصلی آن افزایش چشمگیر</a:t>
            </a:r>
            <a:r>
              <a:rPr lang="fa-IR" sz="2200" b="1" dirty="0">
                <a:cs typeface="B Nazanin" panose="00000400000000000000" pitchFamily="2" charset="-78"/>
              </a:rPr>
              <a:t> </a:t>
            </a:r>
            <a:r>
              <a:rPr lang="ar-SA" sz="2200" b="1" dirty="0">
                <a:cs typeface="B Nazanin" panose="00000400000000000000" pitchFamily="2" charset="-78"/>
              </a:rPr>
              <a:t>نفوذپذیری</a:t>
            </a:r>
            <a:r>
              <a:rPr lang="fa-IR" sz="2200" b="1" dirty="0">
                <a:cs typeface="B Nazanin" panose="00000400000000000000" pitchFamily="2" charset="-78"/>
              </a:rPr>
              <a:t> </a:t>
            </a:r>
            <a:r>
              <a:rPr lang="ar-SA" sz="2200" b="1" dirty="0">
                <a:cs typeface="B Nazanin" panose="00000400000000000000" pitchFamily="2" charset="-78"/>
              </a:rPr>
              <a:t>عروق است. در ابتدای این مرحله</a:t>
            </a:r>
            <a:r>
              <a:rPr lang="fa-IR" sz="2200" b="1" dirty="0">
                <a:cs typeface="B Nazanin" panose="00000400000000000000" pitchFamily="2" charset="-78"/>
              </a:rPr>
              <a:t> </a:t>
            </a:r>
            <a:r>
              <a:rPr lang="ar-SA" sz="2200" b="1" dirty="0">
                <a:cs typeface="B Nazanin" panose="00000400000000000000" pitchFamily="2" charset="-78"/>
              </a:rPr>
              <a:t>(جبران فیزیولوژیک) مکانیسم اصلی نگهداری گردش خون به اندازه کافی است. فشار نبض رفته رفته کم می شود. </a:t>
            </a:r>
            <a:endParaRPr lang="en-US" sz="2200" b="1" dirty="0">
              <a:cs typeface="B Nazanin" panose="00000400000000000000" pitchFamily="2" charset="-78"/>
            </a:endParaRPr>
          </a:p>
          <a:p>
            <a:pPr lvl="1" algn="just" rtl="1">
              <a:lnSpc>
                <a:spcPct val="150000"/>
              </a:lnSpc>
            </a:pPr>
            <a:r>
              <a:rPr lang="ar-SA" sz="2200" b="1" dirty="0">
                <a:cs typeface="B Nazanin" panose="00000400000000000000" pitchFamily="2" charset="-78"/>
              </a:rPr>
              <a:t>نبض فیلی فرم و فشار خون دیاستولیک بالا می رود. اوایل که علائم شوک ظاهر می شود مریض ممکن است در ظاهر وضع عمومی نگران کننده ای نداشته باشد ولی وقتی افت فشار ظاهر شد یک مرتبه فشار خون سسیتولیک پایین می افتد و به دنبال آن شوک غیر قابل برگشت شده و مرگ اتفاق می افتد و حتی احیای بیمار هم نتیجه نمی دهد. </a:t>
            </a:r>
            <a:endParaRPr lang="fa-IR" sz="2200" b="1" dirty="0">
              <a:cs typeface="B Nazanin" panose="00000400000000000000" pitchFamily="2" charset="-78"/>
            </a:endParaRPr>
          </a:p>
          <a:p>
            <a:pPr lvl="1" algn="just" rtl="1">
              <a:lnSpc>
                <a:spcPct val="150000"/>
              </a:lnSpc>
            </a:pPr>
            <a:r>
              <a:rPr lang="ar-SA" sz="2200" b="1" dirty="0">
                <a:cs typeface="B Nazanin" panose="00000400000000000000" pitchFamily="2" charset="-78"/>
              </a:rPr>
              <a:t>بیماران ممکن است به دلیل نشت پلاسما دچار پلورال افیوژن یا آسیت شوند، هیپوپروتئینمی و افزایش هماتوکریت رخ می دهد. بیماران همچنین ممکن است علائم خونریزی شدید، استفراغ خونی، خونریزی از مقعد، ملنا و خونریزی از واژن شوند به خصوص اگر شوک طول کشیده باشد. </a:t>
            </a:r>
            <a:endParaRPr lang="fa-IR" sz="2200" b="1" dirty="0">
              <a:cs typeface="B Nazanin" panose="00000400000000000000" pitchFamily="2" charset="-78"/>
            </a:endParaRPr>
          </a:p>
          <a:p>
            <a:pPr lvl="1" algn="just" rtl="1">
              <a:lnSpc>
                <a:spcPct val="150000"/>
              </a:lnSpc>
            </a:pPr>
            <a:r>
              <a:rPr lang="fa-IR" sz="2200" b="1" dirty="0" err="1">
                <a:cs typeface="B Nazanin" panose="00000400000000000000" pitchFamily="2" charset="-78"/>
              </a:rPr>
              <a:t>لکوپنی</a:t>
            </a:r>
            <a:r>
              <a:rPr lang="fa-IR" sz="2200" b="1" dirty="0">
                <a:cs typeface="B Nazanin" panose="00000400000000000000" pitchFamily="2" charset="-78"/>
              </a:rPr>
              <a:t> پیشرونده و </a:t>
            </a:r>
            <a:r>
              <a:rPr lang="fa-IR" sz="2200" b="1" dirty="0" err="1">
                <a:cs typeface="B Nazanin" panose="00000400000000000000" pitchFamily="2" charset="-78"/>
              </a:rPr>
              <a:t>ترومبوسیتوپنی</a:t>
            </a:r>
            <a:endParaRPr lang="en-US" sz="2200" b="1" dirty="0">
              <a:cs typeface="B Nazanin" panose="00000400000000000000" pitchFamily="2" charset="-78"/>
            </a:endParaRPr>
          </a:p>
          <a:p>
            <a:pPr marL="457200" lvl="1" indent="0" algn="just" rtl="1">
              <a:lnSpc>
                <a:spcPct val="150000"/>
              </a:lnSpc>
              <a:buNone/>
            </a:pPr>
            <a:endParaRPr lang="fa-IR" sz="1700" dirty="0">
              <a:cs typeface="B Nazanin" panose="00000400000000000000" pitchFamily="2" charset="-78"/>
            </a:endParaRPr>
          </a:p>
          <a:p>
            <a:pPr lvl="1" algn="just" rtl="1">
              <a:lnSpc>
                <a:spcPct val="150000"/>
              </a:lnSpc>
            </a:pPr>
            <a:endParaRPr lang="en-US" dirty="0"/>
          </a:p>
        </p:txBody>
      </p:sp>
    </p:spTree>
    <p:extLst>
      <p:ext uri="{BB962C8B-B14F-4D97-AF65-F5344CB8AC3E}">
        <p14:creationId xmlns:p14="http://schemas.microsoft.com/office/powerpoint/2010/main" val="3756683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658"/>
          </a:xfrm>
        </p:spPr>
        <p:txBody>
          <a:bodyPr>
            <a:normAutofit/>
          </a:bodyPr>
          <a:lstStyle/>
          <a:p>
            <a:pPr algn="r" rtl="1"/>
            <a:r>
              <a:rPr lang="ar-SA" sz="2400" b="1" dirty="0">
                <a:solidFill>
                  <a:schemeClr val="tx2"/>
                </a:solidFill>
                <a:cs typeface="B Titr" panose="00000700000000000000" pitchFamily="2" charset="-78"/>
              </a:rPr>
              <a:t>فازهای عفونت دانگ</a:t>
            </a:r>
            <a:endParaRPr lang="en-US" sz="2400" dirty="0">
              <a:solidFill>
                <a:schemeClr val="tx2"/>
              </a:solidFill>
            </a:endParaRPr>
          </a:p>
        </p:txBody>
      </p:sp>
      <p:sp>
        <p:nvSpPr>
          <p:cNvPr id="3" name="Content Placeholder 2"/>
          <p:cNvSpPr>
            <a:spLocks noGrp="1"/>
          </p:cNvSpPr>
          <p:nvPr>
            <p:ph idx="1"/>
          </p:nvPr>
        </p:nvSpPr>
        <p:spPr>
          <a:xfrm>
            <a:off x="838200" y="1350498"/>
            <a:ext cx="10515600" cy="5106573"/>
          </a:xfrm>
        </p:spPr>
        <p:txBody>
          <a:bodyPr>
            <a:normAutofit lnSpcReduction="10000"/>
          </a:bodyPr>
          <a:lstStyle/>
          <a:p>
            <a:pPr marL="0" lvl="0" indent="0" algn="just" rtl="1" fontAlgn="base">
              <a:buNone/>
            </a:pPr>
            <a:r>
              <a:rPr lang="ar-SA" sz="2000" b="1" dirty="0">
                <a:solidFill>
                  <a:srgbClr val="C00000"/>
                </a:solidFill>
                <a:cs typeface="B Titr" panose="00000700000000000000" pitchFamily="2" charset="-78"/>
              </a:rPr>
              <a:t>فاز نقاهت</a:t>
            </a:r>
            <a:r>
              <a:rPr lang="fa-IR" sz="2000" b="1" dirty="0">
                <a:solidFill>
                  <a:srgbClr val="C00000"/>
                </a:solidFill>
                <a:cs typeface="B Titr" panose="00000700000000000000" pitchFamily="2" charset="-78"/>
              </a:rPr>
              <a:t> یا بهبودی:</a:t>
            </a:r>
            <a:endParaRPr lang="en-US" sz="2000" b="1" dirty="0">
              <a:solidFill>
                <a:srgbClr val="C00000"/>
              </a:solidFill>
              <a:cs typeface="B Titr" panose="00000700000000000000" pitchFamily="2" charset="-78"/>
            </a:endParaRPr>
          </a:p>
          <a:p>
            <a:pPr lvl="1" algn="just" rtl="1">
              <a:lnSpc>
                <a:spcPct val="150000"/>
              </a:lnSpc>
            </a:pPr>
            <a:r>
              <a:rPr lang="en-US" sz="1800" b="1" dirty="0">
                <a:cs typeface="B Nazanin" panose="00000400000000000000" pitchFamily="2" charset="-78"/>
              </a:rPr>
              <a:t> </a:t>
            </a:r>
            <a:r>
              <a:rPr lang="fa-IR" sz="2000" b="1" dirty="0">
                <a:cs typeface="B Nazanin" panose="00000400000000000000" pitchFamily="2" charset="-78"/>
              </a:rPr>
              <a:t>48 تا 72 ساعت بعد از فاز بحرانی</a:t>
            </a:r>
          </a:p>
          <a:p>
            <a:pPr lvl="1" algn="just" rtl="1">
              <a:lnSpc>
                <a:spcPct val="150000"/>
              </a:lnSpc>
            </a:pPr>
            <a:r>
              <a:rPr lang="ar-SA" sz="2000" b="1" dirty="0">
                <a:cs typeface="B Nazanin" panose="00000400000000000000" pitchFamily="2" charset="-78"/>
              </a:rPr>
              <a:t>در این مرحله ایمنی در برابر سروتیپ عامل بیماری ایجاد می شود. </a:t>
            </a:r>
            <a:endParaRPr lang="fa-IR" sz="2000" b="1" dirty="0">
              <a:cs typeface="B Nazanin" panose="00000400000000000000" pitchFamily="2" charset="-78"/>
            </a:endParaRPr>
          </a:p>
          <a:p>
            <a:pPr lvl="1" algn="just" rtl="1">
              <a:lnSpc>
                <a:spcPct val="150000"/>
              </a:lnSpc>
            </a:pPr>
            <a:r>
              <a:rPr lang="ar-SA" sz="2000" b="1" dirty="0">
                <a:cs typeface="B Nazanin" panose="00000400000000000000" pitchFamily="2" charset="-78"/>
              </a:rPr>
              <a:t>بهبودی در حال عمومی </a:t>
            </a:r>
            <a:r>
              <a:rPr lang="fa-IR" sz="2000" b="1" dirty="0">
                <a:cs typeface="B Nazanin" panose="00000400000000000000" pitchFamily="2" charset="-78"/>
              </a:rPr>
              <a:t>و اشتهای </a:t>
            </a:r>
            <a:r>
              <a:rPr lang="ar-SA" sz="2000" b="1" dirty="0">
                <a:cs typeface="B Nazanin" panose="00000400000000000000" pitchFamily="2" charset="-78"/>
              </a:rPr>
              <a:t>بیمار دیده میشود. </a:t>
            </a:r>
            <a:endParaRPr lang="fa-IR" sz="2000" b="1" dirty="0">
              <a:cs typeface="B Nazanin" panose="00000400000000000000" pitchFamily="2" charset="-78"/>
            </a:endParaRPr>
          </a:p>
          <a:p>
            <a:pPr lvl="1" algn="just" rtl="1">
              <a:lnSpc>
                <a:spcPct val="150000"/>
              </a:lnSpc>
            </a:pPr>
            <a:r>
              <a:rPr lang="ar-SA" sz="2000" b="1" dirty="0">
                <a:cs typeface="B Nazanin" panose="00000400000000000000" pitchFamily="2" charset="-78"/>
              </a:rPr>
              <a:t>این فاز وقتی شروع می شود که نشت پلاسما فروکش می کند و مایعات خارج شده از عروق شروع به بازگشت به داخل عروق (جذب مجدد) می کنند. </a:t>
            </a:r>
            <a:endParaRPr lang="fa-IR" sz="2000" b="1" dirty="0">
              <a:cs typeface="B Nazanin" panose="00000400000000000000" pitchFamily="2" charset="-78"/>
            </a:endParaRPr>
          </a:p>
          <a:p>
            <a:pPr lvl="1" algn="just" rtl="1">
              <a:lnSpc>
                <a:spcPct val="150000"/>
              </a:lnSpc>
            </a:pPr>
            <a:r>
              <a:rPr lang="ar-SA" sz="2000" b="1" dirty="0">
                <a:cs typeface="B Nazanin" panose="00000400000000000000" pitchFamily="2" charset="-78"/>
              </a:rPr>
              <a:t>هماتوکریت با ثبات تر می شود و یا حتی ممکن است کاهش پیدا کند. </a:t>
            </a:r>
            <a:endParaRPr lang="fa-IR" sz="2000" b="1" dirty="0">
              <a:cs typeface="B Nazanin" panose="00000400000000000000" pitchFamily="2" charset="-78"/>
            </a:endParaRPr>
          </a:p>
          <a:p>
            <a:pPr lvl="1" algn="just" rtl="1">
              <a:lnSpc>
                <a:spcPct val="150000"/>
              </a:lnSpc>
            </a:pPr>
            <a:r>
              <a:rPr lang="ar-SA" sz="2000" b="1" dirty="0">
                <a:cs typeface="B Nazanin" panose="00000400000000000000" pitchFamily="2" charset="-78"/>
              </a:rPr>
              <a:t>وضعیت همودینامیک بیمار بهتر شده و ادرار مجددا ً برقرار می شود و گلبول های سفید هم شروع به افزایش میکنند.</a:t>
            </a:r>
            <a:endParaRPr lang="fa-IR" sz="2000" b="1" dirty="0">
              <a:cs typeface="B Nazanin" panose="00000400000000000000" pitchFamily="2" charset="-78"/>
            </a:endParaRPr>
          </a:p>
          <a:p>
            <a:pPr lvl="1" algn="just" rtl="1">
              <a:lnSpc>
                <a:spcPct val="150000"/>
              </a:lnSpc>
            </a:pPr>
            <a:r>
              <a:rPr lang="ar-SA" sz="2000" b="1" dirty="0">
                <a:cs typeface="B Nazanin" panose="00000400000000000000" pitchFamily="2" charset="-78"/>
              </a:rPr>
              <a:t> بیماران ممکن است در این مرحله بثورات جلدی اریتماتوز</a:t>
            </a:r>
            <a:r>
              <a:rPr lang="fa-IR" sz="2000" b="1" dirty="0">
                <a:cs typeface="B Nazanin" panose="00000400000000000000" pitchFamily="2" charset="-78"/>
              </a:rPr>
              <a:t> (به اصطلاح جزایر سفید در دریای سرخ)</a:t>
            </a:r>
            <a:r>
              <a:rPr lang="ar-SA" sz="2000" b="1" dirty="0">
                <a:cs typeface="B Nazanin" panose="00000400000000000000" pitchFamily="2" charset="-78"/>
              </a:rPr>
              <a:t> پیدا کنند که بعدا ً پوسته پوسته شده و خارش دارد.</a:t>
            </a:r>
            <a:endParaRPr lang="en-US" sz="2000" b="1" dirty="0">
              <a:cs typeface="B Nazanin" panose="00000400000000000000" pitchFamily="2" charset="-78"/>
            </a:endParaRPr>
          </a:p>
          <a:p>
            <a:endParaRPr lang="en-US" dirty="0"/>
          </a:p>
        </p:txBody>
      </p:sp>
    </p:spTree>
    <p:extLst>
      <p:ext uri="{BB962C8B-B14F-4D97-AF65-F5344CB8AC3E}">
        <p14:creationId xmlns:p14="http://schemas.microsoft.com/office/powerpoint/2010/main" val="219263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9445"/>
            <a:ext cx="10515600" cy="862784"/>
          </a:xfrm>
        </p:spPr>
        <p:txBody>
          <a:bodyPr>
            <a:normAutofit/>
          </a:bodyPr>
          <a:lstStyle/>
          <a:p>
            <a:pPr algn="r" rtl="1"/>
            <a:r>
              <a:rPr lang="fa-IR" sz="2400" b="1" dirty="0">
                <a:solidFill>
                  <a:schemeClr val="tx2"/>
                </a:solidFill>
                <a:cs typeface="B Titr" panose="00000700000000000000" pitchFamily="2" charset="-78"/>
              </a:rPr>
              <a:t>نکته:</a:t>
            </a:r>
            <a:endParaRPr lang="en-US" sz="4000" dirty="0">
              <a:solidFill>
                <a:schemeClr val="tx2"/>
              </a:solidFill>
            </a:endParaRPr>
          </a:p>
        </p:txBody>
      </p:sp>
      <p:sp>
        <p:nvSpPr>
          <p:cNvPr id="3" name="Content Placeholder 2"/>
          <p:cNvSpPr>
            <a:spLocks noGrp="1"/>
          </p:cNvSpPr>
          <p:nvPr>
            <p:ph idx="1"/>
          </p:nvPr>
        </p:nvSpPr>
        <p:spPr>
          <a:xfrm>
            <a:off x="838200" y="1502229"/>
            <a:ext cx="10515600" cy="4572000"/>
          </a:xfrm>
        </p:spPr>
        <p:txBody>
          <a:bodyPr>
            <a:normAutofit/>
          </a:bodyPr>
          <a:lstStyle/>
          <a:p>
            <a:pPr marL="0" indent="0" algn="just" rtl="1">
              <a:lnSpc>
                <a:spcPct val="150000"/>
              </a:lnSpc>
              <a:buNone/>
            </a:pPr>
            <a:r>
              <a:rPr lang="ar-SA" sz="2000" b="1" dirty="0">
                <a:cs typeface="B Nazanin" panose="00000400000000000000" pitchFamily="2" charset="-78"/>
              </a:rPr>
              <a:t>از خصوصیات بیماری تب دنگی این است که در یکی دو سال نخست بروز بیماری در یک منطقه از آنجا که آلودگی تنها با یک سروتایپ است معمولاً بیماران دارای علائم خفیفی هستند (مثلاً با سندرم تب طول کشیده یا شبه آنفلوانزا بدون عارضه تظاهر میکند) این امر سبب می شود بسیاری از بیماران به مراکز بهداشتی درمانی مراجعه نکنند. این مسأله دو خطر می تواند بدنبال داشته باشد: </a:t>
            </a:r>
            <a:endParaRPr lang="fa-IR" sz="2000" b="1" dirty="0">
              <a:cs typeface="B Nazanin" panose="00000400000000000000" pitchFamily="2" charset="-78"/>
            </a:endParaRPr>
          </a:p>
          <a:p>
            <a:pPr lvl="1" algn="r" rtl="1">
              <a:lnSpc>
                <a:spcPct val="150000"/>
              </a:lnSpc>
            </a:pPr>
            <a:r>
              <a:rPr lang="ar-SA" sz="2000" b="1" dirty="0">
                <a:cs typeface="B Nazanin" panose="00000400000000000000" pitchFamily="2" charset="-78"/>
              </a:rPr>
              <a:t>اولآً بیمار آلوده در جامعه فعالیت دارد و میتواند در معرض گزش مجدد پشه ها قرار گیرد و سبب انتقال بیماری به دیگران شود.</a:t>
            </a:r>
            <a:endParaRPr lang="fa-IR" sz="2000" b="1" dirty="0">
              <a:cs typeface="B Nazanin" panose="00000400000000000000" pitchFamily="2" charset="-78"/>
            </a:endParaRPr>
          </a:p>
          <a:p>
            <a:pPr lvl="1" algn="r" rtl="1">
              <a:lnSpc>
                <a:spcPct val="150000"/>
              </a:lnSpc>
            </a:pPr>
            <a:r>
              <a:rPr lang="ar-SA" sz="2000" b="1" dirty="0">
                <a:cs typeface="B Nazanin" panose="00000400000000000000" pitchFamily="2" charset="-78"/>
              </a:rPr>
              <a:t> ثانیاً در زمان ورود یک سروتیپ جدید به منطقه (مثلاً در سال های آینده) در صورت آلودگی با سروتیپ جدید، بیمار به فرم شدید تب دنگی مبتلا می گردد.</a:t>
            </a:r>
            <a:endParaRPr lang="en-US" sz="2000" b="1" dirty="0">
              <a:cs typeface="B Nazanin" panose="00000400000000000000" pitchFamily="2" charset="-78"/>
            </a:endParaRPr>
          </a:p>
          <a:p>
            <a:endParaRPr lang="en-US" dirty="0"/>
          </a:p>
        </p:txBody>
      </p:sp>
    </p:spTree>
    <p:extLst>
      <p:ext uri="{BB962C8B-B14F-4D97-AF65-F5344CB8AC3E}">
        <p14:creationId xmlns:p14="http://schemas.microsoft.com/office/powerpoint/2010/main" val="604214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8087"/>
          </a:xfrm>
        </p:spPr>
        <p:txBody>
          <a:bodyPr>
            <a:normAutofit/>
          </a:bodyPr>
          <a:lstStyle/>
          <a:p>
            <a:pPr algn="r" rtl="1"/>
            <a:r>
              <a:rPr lang="ar-SA" sz="2400" b="1" dirty="0">
                <a:solidFill>
                  <a:schemeClr val="tx2"/>
                </a:solidFill>
                <a:cs typeface="B Titr" panose="00000700000000000000" pitchFamily="2" charset="-78"/>
              </a:rPr>
              <a:t>نظام مراقبت سندرمیک</a:t>
            </a:r>
            <a:endParaRPr lang="en-US" sz="4000" dirty="0">
              <a:solidFill>
                <a:schemeClr val="tx2"/>
              </a:solidFill>
            </a:endParaRPr>
          </a:p>
        </p:txBody>
      </p:sp>
      <p:sp>
        <p:nvSpPr>
          <p:cNvPr id="3" name="Content Placeholder 2"/>
          <p:cNvSpPr>
            <a:spLocks noGrp="1"/>
          </p:cNvSpPr>
          <p:nvPr>
            <p:ph idx="1"/>
          </p:nvPr>
        </p:nvSpPr>
        <p:spPr>
          <a:xfrm>
            <a:off x="838200" y="1083212"/>
            <a:ext cx="10515600" cy="5474342"/>
          </a:xfrm>
        </p:spPr>
        <p:txBody>
          <a:bodyPr>
            <a:normAutofit fontScale="77500" lnSpcReduction="20000"/>
          </a:bodyPr>
          <a:lstStyle/>
          <a:p>
            <a:pPr marL="0" indent="0" algn="just" rtl="1">
              <a:lnSpc>
                <a:spcPct val="160000"/>
              </a:lnSpc>
              <a:buNone/>
            </a:pPr>
            <a:r>
              <a:rPr lang="ar-SA" sz="2400" b="1" dirty="0">
                <a:cs typeface="B Nazanin" panose="00000400000000000000" pitchFamily="2" charset="-78"/>
              </a:rPr>
              <a:t>توصیه می شود نظام مراقبت سندرمیک در تمامی مراکز استان حتی محیطی ترین سطوح انجام شود. نظام مراقبت سندرمیک کمک میکند که بیماری زودتر تشخیص داده شود و در نتیجه اقدامات برخورد با طغیان با سرعت بیشتری آغاز گردد. </a:t>
            </a:r>
            <a:endParaRPr lang="en-US" sz="2400" b="1" dirty="0">
              <a:cs typeface="B Nazanin" panose="00000400000000000000" pitchFamily="2" charset="-78"/>
            </a:endParaRPr>
          </a:p>
          <a:p>
            <a:pPr marL="0" lvl="0" indent="0" algn="just" rtl="1" fontAlgn="base">
              <a:lnSpc>
                <a:spcPct val="160000"/>
              </a:lnSpc>
              <a:buNone/>
            </a:pPr>
            <a:r>
              <a:rPr lang="ar-SA" sz="2400" b="1" dirty="0">
                <a:cs typeface="B Nazanin" panose="00000400000000000000" pitchFamily="2" charset="-78"/>
              </a:rPr>
              <a:t>تقویت نظام مراقبت بخصوص راه اندازی نظام مراقبت سندرمیک در شرایط کنونی بهترین گزینه در بیماریابی سریع و به موقع می باشد. بیماری تب دنگی در سندرمهای زیر قابل تشخیص است (دستورالعمل کشوری نظام مراقبت سندرمیک):</a:t>
            </a:r>
            <a:endParaRPr lang="fa-IR" sz="2400" b="1" dirty="0">
              <a:cs typeface="B Nazanin" panose="00000400000000000000" pitchFamily="2" charset="-78"/>
            </a:endParaRPr>
          </a:p>
          <a:p>
            <a:pPr marL="0" lvl="0" indent="0" algn="just" rtl="1" fontAlgn="base">
              <a:lnSpc>
                <a:spcPct val="160000"/>
              </a:lnSpc>
              <a:buNone/>
            </a:pPr>
            <a:endParaRPr lang="en-US" sz="1200" b="1" dirty="0">
              <a:cs typeface="B Nazanin" panose="00000400000000000000" pitchFamily="2" charset="-78"/>
            </a:endParaRPr>
          </a:p>
          <a:p>
            <a:pPr marL="914400" lvl="1" indent="-457200" algn="just" rtl="1" fontAlgn="base">
              <a:lnSpc>
                <a:spcPct val="170000"/>
              </a:lnSpc>
              <a:buFont typeface="+mj-lt"/>
              <a:buAutoNum type="arabicPeriod"/>
            </a:pPr>
            <a:r>
              <a:rPr lang="ar-SA" b="1" dirty="0">
                <a:cs typeface="B Nazanin" panose="00000400000000000000" pitchFamily="2" charset="-78"/>
              </a:rPr>
              <a:t>تب طول کشیده (حداقل 3 روز)</a:t>
            </a:r>
            <a:endParaRPr lang="en-US" b="1" dirty="0">
              <a:cs typeface="B Nazanin" panose="00000400000000000000" pitchFamily="2" charset="-78"/>
            </a:endParaRPr>
          </a:p>
          <a:p>
            <a:pPr marL="914400" lvl="1" indent="-457200" algn="just" rtl="1" fontAlgn="base">
              <a:lnSpc>
                <a:spcPct val="170000"/>
              </a:lnSpc>
              <a:buFont typeface="+mj-lt"/>
              <a:buAutoNum type="arabicPeriod"/>
            </a:pPr>
            <a:r>
              <a:rPr lang="ar-SA" b="1" dirty="0">
                <a:cs typeface="B Nazanin" panose="00000400000000000000" pitchFamily="2" charset="-78"/>
              </a:rPr>
              <a:t>تب و راش حاد ماکولو پاپولر</a:t>
            </a:r>
            <a:endParaRPr lang="en-US" b="1" dirty="0">
              <a:cs typeface="B Nazanin" panose="00000400000000000000" pitchFamily="2" charset="-78"/>
            </a:endParaRPr>
          </a:p>
          <a:p>
            <a:pPr marL="914400" lvl="1" indent="-457200" algn="just" rtl="1" fontAlgn="base">
              <a:lnSpc>
                <a:spcPct val="170000"/>
              </a:lnSpc>
              <a:buFont typeface="+mj-lt"/>
              <a:buAutoNum type="arabicPeriod"/>
            </a:pPr>
            <a:r>
              <a:rPr lang="ar-SA" b="1" dirty="0">
                <a:cs typeface="B Nazanin" panose="00000400000000000000" pitchFamily="2" charset="-78"/>
              </a:rPr>
              <a:t>سندرم شبه آنفلوانزا </a:t>
            </a:r>
            <a:endParaRPr lang="en-US" b="1" dirty="0">
              <a:cs typeface="B Nazanin" panose="00000400000000000000" pitchFamily="2" charset="-78"/>
            </a:endParaRPr>
          </a:p>
          <a:p>
            <a:pPr marL="914400" lvl="1" indent="-457200" algn="just" rtl="1" fontAlgn="base">
              <a:lnSpc>
                <a:spcPct val="170000"/>
              </a:lnSpc>
              <a:buFont typeface="+mj-lt"/>
              <a:buAutoNum type="arabicPeriod"/>
            </a:pPr>
            <a:r>
              <a:rPr lang="ar-SA" b="1" dirty="0">
                <a:cs typeface="B Nazanin" panose="00000400000000000000" pitchFamily="2" charset="-78"/>
              </a:rPr>
              <a:t>تب و خونریزی (دیررس و نشانه تب دنگی شدید)</a:t>
            </a:r>
            <a:endParaRPr lang="en-US" b="1" dirty="0">
              <a:cs typeface="B Nazanin" panose="00000400000000000000" pitchFamily="2" charset="-78"/>
            </a:endParaRPr>
          </a:p>
          <a:p>
            <a:pPr marL="914400" lvl="1" indent="-457200" algn="just" rtl="1" fontAlgn="base">
              <a:lnSpc>
                <a:spcPct val="170000"/>
              </a:lnSpc>
              <a:buFont typeface="+mj-lt"/>
              <a:buAutoNum type="arabicPeriod"/>
            </a:pPr>
            <a:r>
              <a:rPr lang="ar-SA" b="1" dirty="0">
                <a:cs typeface="B Nazanin" panose="00000400000000000000" pitchFamily="2" charset="-78"/>
              </a:rPr>
              <a:t>تب و علایم نورولوژیک (دیررس و نشانه تب دنگی شدید)</a:t>
            </a:r>
            <a:endParaRPr lang="en-US" b="1" dirty="0">
              <a:cs typeface="B Nazanin" panose="00000400000000000000" pitchFamily="2" charset="-78"/>
            </a:endParaRPr>
          </a:p>
          <a:p>
            <a:pPr marL="914400" lvl="1" indent="-457200" algn="just" rtl="1" fontAlgn="base">
              <a:lnSpc>
                <a:spcPct val="170000"/>
              </a:lnSpc>
              <a:buFont typeface="+mj-lt"/>
              <a:buAutoNum type="arabicPeriod"/>
            </a:pPr>
            <a:r>
              <a:rPr lang="ar-SA" b="1" dirty="0">
                <a:cs typeface="B Nazanin" panose="00000400000000000000" pitchFamily="2" charset="-78"/>
              </a:rPr>
              <a:t>سندرم شوک عفونی (دیررس و نشانه تب دنگی شدید)</a:t>
            </a:r>
            <a:endParaRPr lang="en-US" b="1" dirty="0">
              <a:cs typeface="B Nazanin" panose="00000400000000000000" pitchFamily="2" charset="-78"/>
            </a:endParaRPr>
          </a:p>
          <a:p>
            <a:pPr marL="514350" indent="-514350" algn="just">
              <a:buFont typeface="+mj-lt"/>
              <a:buAutoNum type="arabicPeriod"/>
            </a:pPr>
            <a:endParaRPr lang="en-US" dirty="0">
              <a:cs typeface="B Nazanin" panose="00000400000000000000" pitchFamily="2" charset="-78"/>
            </a:endParaRPr>
          </a:p>
        </p:txBody>
      </p:sp>
    </p:spTree>
    <p:extLst>
      <p:ext uri="{BB962C8B-B14F-4D97-AF65-F5344CB8AC3E}">
        <p14:creationId xmlns:p14="http://schemas.microsoft.com/office/powerpoint/2010/main" val="2396983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b="1" dirty="0">
                <a:solidFill>
                  <a:schemeClr val="tx2"/>
                </a:solidFill>
                <a:cs typeface="B Titr" panose="00000700000000000000" pitchFamily="2" charset="-78"/>
              </a:rPr>
              <a:t>علائم هشدار دهنده در بیماری تب دنگی</a:t>
            </a:r>
            <a:endParaRPr lang="en-US" sz="2000" dirty="0">
              <a:solidFill>
                <a:schemeClr val="tx2"/>
              </a:solidFill>
              <a:cs typeface="B Titr" panose="00000700000000000000" pitchFamily="2" charset="-78"/>
            </a:endParaRPr>
          </a:p>
        </p:txBody>
      </p:sp>
      <p:sp>
        <p:nvSpPr>
          <p:cNvPr id="3" name="Content Placeholder 2"/>
          <p:cNvSpPr>
            <a:spLocks noGrp="1"/>
          </p:cNvSpPr>
          <p:nvPr>
            <p:ph idx="1"/>
          </p:nvPr>
        </p:nvSpPr>
        <p:spPr>
          <a:xfrm>
            <a:off x="838200" y="1567543"/>
            <a:ext cx="10515600" cy="5156814"/>
          </a:xfrm>
        </p:spPr>
        <p:txBody>
          <a:bodyPr>
            <a:normAutofit lnSpcReduction="10000"/>
          </a:bodyPr>
          <a:lstStyle/>
          <a:p>
            <a:pPr lvl="0" algn="r" rtl="1" fontAlgn="base">
              <a:lnSpc>
                <a:spcPct val="150000"/>
              </a:lnSpc>
            </a:pPr>
            <a:r>
              <a:rPr lang="fa-IR" sz="2000" b="1" dirty="0">
                <a:cs typeface="B Nazanin" panose="00000400000000000000" pitchFamily="2" charset="-78"/>
              </a:rPr>
              <a:t>عدم بهبود بالینی یا بدتر شدن وضعیت بیمار قبل یا زمانی که تب رو به قطع شدن است</a:t>
            </a:r>
            <a:endParaRPr lang="en-US" sz="2000" b="1" dirty="0">
              <a:cs typeface="B Nazanin" panose="00000400000000000000" pitchFamily="2" charset="-78"/>
            </a:endParaRPr>
          </a:p>
          <a:p>
            <a:pPr lvl="0" algn="r" rtl="1" fontAlgn="base">
              <a:lnSpc>
                <a:spcPct val="150000"/>
              </a:lnSpc>
            </a:pPr>
            <a:r>
              <a:rPr lang="fa-IR" sz="2000" b="1" dirty="0">
                <a:cs typeface="B Nazanin" panose="00000400000000000000" pitchFamily="2" charset="-78"/>
              </a:rPr>
              <a:t>استفراغ مداوم، عدم تحمل خوراکی، درد شدید شکمی</a:t>
            </a:r>
            <a:endParaRPr lang="en-US" sz="2000" b="1" dirty="0">
              <a:cs typeface="B Nazanin" panose="00000400000000000000" pitchFamily="2" charset="-78"/>
            </a:endParaRPr>
          </a:p>
          <a:p>
            <a:pPr lvl="0" algn="r" rtl="1" fontAlgn="base">
              <a:lnSpc>
                <a:spcPct val="150000"/>
              </a:lnSpc>
            </a:pPr>
            <a:r>
              <a:rPr lang="fa-IR" sz="2000" b="1" dirty="0">
                <a:cs typeface="B Nazanin" panose="00000400000000000000" pitchFamily="2" charset="-78"/>
              </a:rPr>
              <a:t>بیحالی شدید، بیقراری، تغییرات ناگهانی خلقی</a:t>
            </a:r>
            <a:endParaRPr lang="en-US" sz="2000" b="1" dirty="0">
              <a:cs typeface="B Nazanin" panose="00000400000000000000" pitchFamily="2" charset="-78"/>
            </a:endParaRPr>
          </a:p>
          <a:p>
            <a:pPr lvl="0" algn="r" rtl="1" fontAlgn="base">
              <a:lnSpc>
                <a:spcPct val="150000"/>
              </a:lnSpc>
            </a:pPr>
            <a:r>
              <a:rPr lang="fa-IR" sz="2000" b="1" dirty="0">
                <a:cs typeface="B Nazanin" panose="00000400000000000000" pitchFamily="2" charset="-78"/>
              </a:rPr>
              <a:t>خونریزی: از بینی، مدفوع خونی، </a:t>
            </a:r>
            <a:r>
              <a:rPr lang="fa-IR" sz="2000" b="1" dirty="0" err="1">
                <a:cs typeface="B Nazanin" panose="00000400000000000000" pitchFamily="2" charset="-78"/>
              </a:rPr>
              <a:t>هماتمز</a:t>
            </a:r>
            <a:r>
              <a:rPr lang="fa-IR" sz="2000" b="1" dirty="0">
                <a:cs typeface="B Nazanin" panose="00000400000000000000" pitchFamily="2" charset="-78"/>
              </a:rPr>
              <a:t>، تشدید قاعدگی، ادرار تیره یا </a:t>
            </a:r>
            <a:r>
              <a:rPr lang="fa-IR" sz="2000" b="1" dirty="0" err="1">
                <a:cs typeface="B Nazanin" panose="00000400000000000000" pitchFamily="2" charset="-78"/>
              </a:rPr>
              <a:t>هماچوری</a:t>
            </a:r>
            <a:endParaRPr lang="en-US" sz="2000" b="1" dirty="0">
              <a:cs typeface="B Nazanin" panose="00000400000000000000" pitchFamily="2" charset="-78"/>
            </a:endParaRPr>
          </a:p>
          <a:p>
            <a:pPr lvl="0" algn="r" rtl="1" fontAlgn="base">
              <a:lnSpc>
                <a:spcPct val="150000"/>
              </a:lnSpc>
            </a:pPr>
            <a:r>
              <a:rPr lang="fa-IR" sz="2000" b="1" dirty="0">
                <a:cs typeface="B Nazanin" panose="00000400000000000000" pitchFamily="2" charset="-78"/>
              </a:rPr>
              <a:t>گیجی و خواب آلودگی</a:t>
            </a:r>
            <a:endParaRPr lang="en-US" sz="2000" b="1" dirty="0">
              <a:cs typeface="B Nazanin" panose="00000400000000000000" pitchFamily="2" charset="-78"/>
            </a:endParaRPr>
          </a:p>
          <a:p>
            <a:pPr lvl="0" algn="r" rtl="1" fontAlgn="base">
              <a:lnSpc>
                <a:spcPct val="150000"/>
              </a:lnSpc>
            </a:pPr>
            <a:r>
              <a:rPr lang="fa-IR" sz="2000" b="1" dirty="0">
                <a:cs typeface="B Nazanin" panose="00000400000000000000" pitchFamily="2" charset="-78"/>
              </a:rPr>
              <a:t>رنگ پریدگی، سردی انتهای اندام ها</a:t>
            </a:r>
            <a:endParaRPr lang="en-US" sz="2000" b="1" dirty="0">
              <a:cs typeface="B Nazanin" panose="00000400000000000000" pitchFamily="2" charset="-78"/>
            </a:endParaRPr>
          </a:p>
          <a:p>
            <a:pPr lvl="0" algn="r" rtl="1" fontAlgn="base">
              <a:lnSpc>
                <a:spcPct val="150000"/>
              </a:lnSpc>
            </a:pPr>
            <a:r>
              <a:rPr lang="fa-IR" sz="2000" b="1" dirty="0">
                <a:cs typeface="B Nazanin" panose="00000400000000000000" pitchFamily="2" charset="-78"/>
              </a:rPr>
              <a:t>عدم دفع ادرار برای 6-4 ساعت</a:t>
            </a:r>
            <a:endParaRPr lang="en-US" sz="2000" b="1" dirty="0">
              <a:cs typeface="B Nazanin" panose="00000400000000000000" pitchFamily="2" charset="-78"/>
            </a:endParaRPr>
          </a:p>
          <a:p>
            <a:pPr marL="0" indent="0" algn="r" rtl="1">
              <a:lnSpc>
                <a:spcPct val="150000"/>
              </a:lnSpc>
              <a:buNone/>
            </a:pPr>
            <a:r>
              <a:rPr lang="fa-IR" sz="2000" b="1" dirty="0">
                <a:cs typeface="B Nazanin" panose="00000400000000000000" pitchFamily="2" charset="-78"/>
              </a:rPr>
              <a:t>توجه به علائم فوق برای شروع مداخلات لازم برای جلوگیری از </a:t>
            </a:r>
            <a:r>
              <a:rPr lang="fa-IR" sz="2000" b="1" dirty="0">
                <a:solidFill>
                  <a:srgbClr val="C00000"/>
                </a:solidFill>
                <a:cs typeface="B Nazanin" panose="00000400000000000000" pitchFamily="2" charset="-78"/>
              </a:rPr>
              <a:t>شوک</a:t>
            </a:r>
            <a:r>
              <a:rPr lang="fa-IR" sz="2000" b="1" dirty="0">
                <a:cs typeface="B Nazanin" panose="00000400000000000000" pitchFamily="2" charset="-78"/>
              </a:rPr>
              <a:t>، بسیار مهم و حیاتی هستند.</a:t>
            </a:r>
          </a:p>
          <a:p>
            <a:pPr marL="0" indent="0" algn="r" rtl="1">
              <a:lnSpc>
                <a:spcPct val="150000"/>
              </a:lnSpc>
              <a:buNone/>
            </a:pPr>
            <a:r>
              <a:rPr lang="fa-IR" sz="2000" b="1" dirty="0">
                <a:cs typeface="B Nazanin" panose="00000400000000000000" pitchFamily="2" charset="-78"/>
              </a:rPr>
              <a:t> </a:t>
            </a:r>
            <a:r>
              <a:rPr lang="fa-IR" sz="2000" b="1" dirty="0" err="1">
                <a:cs typeface="B Nazanin" panose="00000400000000000000" pitchFamily="2" charset="-78"/>
              </a:rPr>
              <a:t>ترومبوسیتوپنی</a:t>
            </a:r>
            <a:r>
              <a:rPr lang="fa-IR" sz="2000" b="1" dirty="0">
                <a:cs typeface="B Nazanin" panose="00000400000000000000" pitchFamily="2" charset="-78"/>
              </a:rPr>
              <a:t> و افزایش </a:t>
            </a:r>
            <a:r>
              <a:rPr lang="fa-IR" sz="2000" b="1" dirty="0" err="1">
                <a:cs typeface="B Nazanin" panose="00000400000000000000" pitchFamily="2" charset="-78"/>
              </a:rPr>
              <a:t>هماتوکریت</a:t>
            </a:r>
            <a:r>
              <a:rPr lang="fa-IR" sz="2000" b="1" dirty="0">
                <a:cs typeface="B Nazanin" panose="00000400000000000000" pitchFamily="2" charset="-78"/>
              </a:rPr>
              <a:t>، یافته های ثابت قبل از قطع تب و شروع شوک میباشند</a:t>
            </a:r>
            <a:r>
              <a:rPr lang="fa-IR" sz="2000" b="1" dirty="0"/>
              <a:t>. </a:t>
            </a:r>
            <a:endParaRPr lang="en-US" sz="2000" b="1" dirty="0"/>
          </a:p>
        </p:txBody>
      </p:sp>
    </p:spTree>
    <p:extLst>
      <p:ext uri="{BB962C8B-B14F-4D97-AF65-F5344CB8AC3E}">
        <p14:creationId xmlns:p14="http://schemas.microsoft.com/office/powerpoint/2010/main" val="3220324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7749"/>
          </a:xfrm>
        </p:spPr>
        <p:txBody>
          <a:bodyPr/>
          <a:lstStyle/>
          <a:p>
            <a:pPr algn="r" rtl="1"/>
            <a:r>
              <a:rPr lang="ar-SA" sz="2400" b="1" dirty="0">
                <a:solidFill>
                  <a:schemeClr val="tx2"/>
                </a:solidFill>
                <a:cs typeface="B Titr" panose="00000700000000000000" pitchFamily="2" charset="-78"/>
              </a:rPr>
              <a:t>گروه های پرخطر</a:t>
            </a:r>
            <a:r>
              <a:rPr lang="fa-IR" sz="2400" b="1" dirty="0">
                <a:solidFill>
                  <a:schemeClr val="tx2"/>
                </a:solidFill>
                <a:cs typeface="B Titr" panose="00000700000000000000" pitchFamily="2" charset="-78"/>
              </a:rPr>
              <a:t> در بیماری دنگی</a:t>
            </a:r>
            <a:endParaRPr lang="en-US" dirty="0">
              <a:solidFill>
                <a:schemeClr val="tx2"/>
              </a:solidFill>
            </a:endParaRPr>
          </a:p>
        </p:txBody>
      </p:sp>
      <p:sp>
        <p:nvSpPr>
          <p:cNvPr id="3" name="Content Placeholder 2"/>
          <p:cNvSpPr>
            <a:spLocks noGrp="1"/>
          </p:cNvSpPr>
          <p:nvPr>
            <p:ph idx="1"/>
          </p:nvPr>
        </p:nvSpPr>
        <p:spPr>
          <a:xfrm>
            <a:off x="838199" y="1138479"/>
            <a:ext cx="11006797" cy="5627076"/>
          </a:xfrm>
        </p:spPr>
        <p:txBody>
          <a:bodyPr>
            <a:normAutofit fontScale="92500" lnSpcReduction="20000"/>
          </a:bodyPr>
          <a:lstStyle/>
          <a:p>
            <a:pPr marL="0" indent="0" algn="just" rtl="1">
              <a:lnSpc>
                <a:spcPct val="160000"/>
              </a:lnSpc>
              <a:buNone/>
            </a:pPr>
            <a:r>
              <a:rPr lang="ar-SA" sz="2000" b="1" dirty="0">
                <a:cs typeface="B Nazanin" panose="00000400000000000000" pitchFamily="2" charset="-78"/>
              </a:rPr>
              <a:t>همه مردمی که در مناطق بومی این بیماری زندگی می کنند در تمام گروه های سنی در خطر ابتلای به بیماری هستند. برخی عوامل میزبانی می تواند منجر به بروز بیماری دنگی شدید و عوارض شود، نظیر:</a:t>
            </a:r>
            <a:endParaRPr lang="fa-IR" sz="2000" b="1" dirty="0">
              <a:cs typeface="B Nazanin" panose="00000400000000000000" pitchFamily="2" charset="-78"/>
            </a:endParaRPr>
          </a:p>
          <a:p>
            <a:pPr lvl="1" algn="just" rtl="1">
              <a:lnSpc>
                <a:spcPct val="160000"/>
              </a:lnSpc>
            </a:pPr>
            <a:r>
              <a:rPr lang="ar-SA" sz="2000" b="1" dirty="0">
                <a:cs typeface="B Nazanin" panose="00000400000000000000" pitchFamily="2" charset="-78"/>
              </a:rPr>
              <a:t>نوزادان و سالمندان</a:t>
            </a:r>
            <a:endParaRPr lang="en-US" sz="2000" b="1" dirty="0">
              <a:cs typeface="B Nazanin" panose="00000400000000000000" pitchFamily="2" charset="-78"/>
            </a:endParaRPr>
          </a:p>
          <a:p>
            <a:pPr lvl="1" algn="just" rtl="1">
              <a:lnSpc>
                <a:spcPct val="160000"/>
              </a:lnSpc>
            </a:pPr>
            <a:r>
              <a:rPr lang="ar-SA" sz="2000" b="1" dirty="0">
                <a:cs typeface="B Nazanin" panose="00000400000000000000" pitchFamily="2" charset="-78"/>
              </a:rPr>
              <a:t>چاقی</a:t>
            </a:r>
            <a:endParaRPr lang="en-US" sz="2000" b="1" dirty="0">
              <a:cs typeface="B Nazanin" panose="00000400000000000000" pitchFamily="2" charset="-78"/>
            </a:endParaRPr>
          </a:p>
          <a:p>
            <a:pPr lvl="1" algn="just" rtl="1">
              <a:lnSpc>
                <a:spcPct val="160000"/>
              </a:lnSpc>
            </a:pPr>
            <a:r>
              <a:rPr lang="ar-SA" sz="2000" b="1" dirty="0">
                <a:cs typeface="B Nazanin" panose="00000400000000000000" pitchFamily="2" charset="-78"/>
              </a:rPr>
              <a:t>بارداری</a:t>
            </a:r>
            <a:endParaRPr lang="en-US" sz="2000" b="1" dirty="0">
              <a:cs typeface="B Nazanin" panose="00000400000000000000" pitchFamily="2" charset="-78"/>
            </a:endParaRPr>
          </a:p>
          <a:p>
            <a:pPr lvl="1" algn="just" rtl="1">
              <a:lnSpc>
                <a:spcPct val="160000"/>
              </a:lnSpc>
            </a:pPr>
            <a:r>
              <a:rPr lang="ar-SA" sz="2000" b="1" dirty="0">
                <a:cs typeface="B Nazanin" panose="00000400000000000000" pitchFamily="2" charset="-78"/>
              </a:rPr>
              <a:t>زخم معده </a:t>
            </a:r>
            <a:endParaRPr lang="en-US" sz="2000" b="1" dirty="0">
              <a:cs typeface="B Nazanin" panose="00000400000000000000" pitchFamily="2" charset="-78"/>
            </a:endParaRPr>
          </a:p>
          <a:p>
            <a:pPr lvl="1" algn="just" rtl="1">
              <a:lnSpc>
                <a:spcPct val="160000"/>
              </a:lnSpc>
            </a:pPr>
            <a:r>
              <a:rPr lang="ar-SA" sz="2000" b="1" dirty="0">
                <a:cs typeface="B Nazanin" panose="00000400000000000000" pitchFamily="2" charset="-78"/>
              </a:rPr>
              <a:t>دوران قاعدگی و زمینه خونریزی های غیر طبیعی واژینال</a:t>
            </a:r>
            <a:endParaRPr lang="en-US" sz="2000" b="1" dirty="0">
              <a:cs typeface="B Nazanin" panose="00000400000000000000" pitchFamily="2" charset="-78"/>
            </a:endParaRPr>
          </a:p>
          <a:p>
            <a:pPr lvl="1" algn="just" rtl="1">
              <a:lnSpc>
                <a:spcPct val="160000"/>
              </a:lnSpc>
            </a:pPr>
            <a:r>
              <a:rPr lang="ar-SA" sz="2000" b="1" dirty="0">
                <a:cs typeface="B Nazanin" panose="00000400000000000000" pitchFamily="2" charset="-78"/>
              </a:rPr>
              <a:t>بیماری های همولیتیک نظیر کمبود </a:t>
            </a:r>
            <a:r>
              <a:rPr lang="en-US" sz="2000" b="1" dirty="0">
                <a:cs typeface="B Nazanin" panose="00000400000000000000" pitchFamily="2" charset="-78"/>
              </a:rPr>
              <a:t>G6PD</a:t>
            </a:r>
            <a:r>
              <a:rPr lang="ar-SA" sz="2000" b="1" dirty="0">
                <a:cs typeface="B Nazanin" panose="00000400000000000000" pitchFamily="2" charset="-78"/>
              </a:rPr>
              <a:t>، تالاسمی و سایر هموگلوبینوپاتی ها</a:t>
            </a:r>
            <a:endParaRPr lang="en-US" sz="2000" b="1" dirty="0">
              <a:cs typeface="B Nazanin" panose="00000400000000000000" pitchFamily="2" charset="-78"/>
            </a:endParaRPr>
          </a:p>
          <a:p>
            <a:pPr lvl="1" algn="just" rtl="1">
              <a:lnSpc>
                <a:spcPct val="160000"/>
              </a:lnSpc>
            </a:pPr>
            <a:r>
              <a:rPr lang="ar-SA" sz="2000" b="1" dirty="0">
                <a:cs typeface="B Nazanin" panose="00000400000000000000" pitchFamily="2" charset="-78"/>
              </a:rPr>
              <a:t>بیماری های مادرزادی قلب</a:t>
            </a:r>
            <a:endParaRPr lang="en-US" sz="2000" b="1" dirty="0">
              <a:cs typeface="B Nazanin" panose="00000400000000000000" pitchFamily="2" charset="-78"/>
            </a:endParaRPr>
          </a:p>
          <a:p>
            <a:pPr lvl="1" algn="just" rtl="1">
              <a:lnSpc>
                <a:spcPct val="160000"/>
              </a:lnSpc>
            </a:pPr>
            <a:r>
              <a:rPr lang="ar-SA" sz="2000" b="1" dirty="0">
                <a:cs typeface="B Nazanin" panose="00000400000000000000" pitchFamily="2" charset="-78"/>
              </a:rPr>
              <a:t>بیماری های مزمن نظیر دیابت ملیتوس، فشارخون بالا، آسم، بیماریهای ایسکمیک قلب، نارسایی مزمن کلیه، سیروز</a:t>
            </a:r>
            <a:endParaRPr lang="en-US" sz="2000" b="1" dirty="0">
              <a:cs typeface="B Nazanin" panose="00000400000000000000" pitchFamily="2" charset="-78"/>
            </a:endParaRPr>
          </a:p>
          <a:p>
            <a:pPr lvl="1" algn="just" rtl="1">
              <a:lnSpc>
                <a:spcPct val="160000"/>
              </a:lnSpc>
            </a:pPr>
            <a:r>
              <a:rPr lang="ar-SA" sz="2000" b="1" dirty="0">
                <a:cs typeface="B Nazanin" panose="00000400000000000000" pitchFamily="2" charset="-78"/>
              </a:rPr>
              <a:t>بیماران تحت درمان به استروئیدها یا </a:t>
            </a:r>
            <a:r>
              <a:rPr lang="en-US" sz="2000" b="1" dirty="0">
                <a:cs typeface="B Nazanin" panose="00000400000000000000" pitchFamily="2" charset="-78"/>
              </a:rPr>
              <a:t>NSAIDs</a:t>
            </a:r>
          </a:p>
          <a:p>
            <a:pPr lvl="1" algn="just" rtl="1">
              <a:lnSpc>
                <a:spcPct val="160000"/>
              </a:lnSpc>
            </a:pPr>
            <a:r>
              <a:rPr lang="ar-SA" sz="2000" b="1" dirty="0">
                <a:cs typeface="B Nazanin" panose="00000400000000000000" pitchFamily="2" charset="-78"/>
              </a:rPr>
              <a:t>سابقه ابتلای قبلی به تب دنگی</a:t>
            </a:r>
            <a:endParaRPr lang="en-US" sz="2000" b="1" dirty="0">
              <a:cs typeface="B Nazanin" panose="00000400000000000000" pitchFamily="2" charset="-78"/>
            </a:endParaRPr>
          </a:p>
          <a:p>
            <a:pPr algn="just"/>
            <a:endParaRPr lang="en-US" dirty="0">
              <a:cs typeface="B Nazanin" panose="00000400000000000000" pitchFamily="2" charset="-78"/>
            </a:endParaRPr>
          </a:p>
        </p:txBody>
      </p:sp>
    </p:spTree>
    <p:extLst>
      <p:ext uri="{BB962C8B-B14F-4D97-AF65-F5344CB8AC3E}">
        <p14:creationId xmlns:p14="http://schemas.microsoft.com/office/powerpoint/2010/main" val="280447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3"/>
          <p:cNvSpPr>
            <a:spLocks noGrp="1"/>
          </p:cNvSpPr>
          <p:nvPr>
            <p:ph type="title"/>
          </p:nvPr>
        </p:nvSpPr>
        <p:spPr>
          <a:xfrm>
            <a:off x="838200" y="365126"/>
            <a:ext cx="10515600" cy="707681"/>
          </a:xfrm>
          <a:solidFill>
            <a:schemeClr val="bg1"/>
          </a:solidFill>
        </p:spPr>
        <p:txBody>
          <a:bodyPr>
            <a:normAutofit/>
          </a:bodyPr>
          <a:lstStyle/>
          <a:p>
            <a:pPr algn="r" rtl="1"/>
            <a:r>
              <a:rPr lang="fa-IR" sz="2800" dirty="0">
                <a:cs typeface="B Titr" panose="00000700000000000000" pitchFamily="2" charset="-78"/>
              </a:rPr>
              <a:t>پراکندگی جهانی بیماری های تب دانگ، چیکونگونیا و زیکا</a:t>
            </a:r>
            <a:endParaRPr lang="en-US" sz="2800" dirty="0">
              <a:cs typeface="B Titr" panose="00000700000000000000" pitchFamily="2" charset="-78"/>
            </a:endParaRPr>
          </a:p>
        </p:txBody>
      </p:sp>
      <p:sp>
        <p:nvSpPr>
          <p:cNvPr id="1048604" name="Rectangle 7"/>
          <p:cNvSpPr/>
          <p:nvPr/>
        </p:nvSpPr>
        <p:spPr>
          <a:xfrm>
            <a:off x="9619788" y="3963666"/>
            <a:ext cx="1655546" cy="36436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t>زیکا</a:t>
            </a:r>
            <a:endParaRPr lang="en-US" sz="2800" dirty="0"/>
          </a:p>
        </p:txBody>
      </p:sp>
      <p:sp>
        <p:nvSpPr>
          <p:cNvPr id="1048605" name="Rectangle 8"/>
          <p:cNvSpPr/>
          <p:nvPr/>
        </p:nvSpPr>
        <p:spPr>
          <a:xfrm>
            <a:off x="1265408" y="3746892"/>
            <a:ext cx="1655546" cy="36436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a:t>تب دانگ</a:t>
            </a:r>
            <a:endParaRPr lang="en-US" sz="3200" dirty="0"/>
          </a:p>
        </p:txBody>
      </p:sp>
      <p:sp>
        <p:nvSpPr>
          <p:cNvPr id="1048606" name="Rectangle 9"/>
          <p:cNvSpPr/>
          <p:nvPr/>
        </p:nvSpPr>
        <p:spPr>
          <a:xfrm>
            <a:off x="5087275" y="3855279"/>
            <a:ext cx="1655546" cy="36436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ln w="0"/>
                <a:solidFill>
                  <a:schemeClr val="bg1"/>
                </a:solidFill>
                <a:effectLst>
                  <a:outerShdw blurRad="38100" dist="19050" dir="2700000" algn="tl" rotWithShape="0">
                    <a:schemeClr val="dk1">
                      <a:alpha val="40000"/>
                    </a:schemeClr>
                  </a:outerShdw>
                </a:effectLst>
              </a:rPr>
              <a:t>چیکونگونیا</a:t>
            </a:r>
            <a:endParaRPr lang="en-US" sz="4000"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7889" y="4268352"/>
            <a:ext cx="4585115" cy="257912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3004" y="1398985"/>
            <a:ext cx="4039602" cy="2296404"/>
          </a:xfrm>
          <a:prstGeom prst="rect">
            <a:avLst/>
          </a:prstGeom>
        </p:spPr>
      </p:pic>
      <p:pic>
        <p:nvPicPr>
          <p:cNvPr id="2" name="Picture 1"/>
          <p:cNvPicPr>
            <a:picLocks noChangeAspect="1"/>
          </p:cNvPicPr>
          <p:nvPr/>
        </p:nvPicPr>
        <p:blipFill>
          <a:blip r:embed="rId4"/>
          <a:stretch>
            <a:fillRect/>
          </a:stretch>
        </p:blipFill>
        <p:spPr>
          <a:xfrm>
            <a:off x="239159" y="1359288"/>
            <a:ext cx="4272024" cy="2209509"/>
          </a:xfrm>
          <a:prstGeom prst="rect">
            <a:avLst/>
          </a:prstGeom>
        </p:spPr>
      </p:pic>
    </p:spTree>
    <p:extLst>
      <p:ext uri="{BB962C8B-B14F-4D97-AF65-F5344CB8AC3E}">
        <p14:creationId xmlns:p14="http://schemas.microsoft.com/office/powerpoint/2010/main" val="2354421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2601"/>
          </a:xfrm>
        </p:spPr>
        <p:txBody>
          <a:bodyPr/>
          <a:lstStyle/>
          <a:p>
            <a:pPr algn="r" rtl="1"/>
            <a:r>
              <a:rPr lang="ar-SA" sz="2400" b="1" dirty="0">
                <a:solidFill>
                  <a:schemeClr val="tx2"/>
                </a:solidFill>
                <a:cs typeface="B Titr" panose="00000700000000000000" pitchFamily="2" charset="-78"/>
              </a:rPr>
              <a:t>تب دنگی در بارداری</a:t>
            </a:r>
            <a:endParaRPr lang="en-US" dirty="0">
              <a:solidFill>
                <a:schemeClr val="tx2"/>
              </a:solidFill>
            </a:endParaRPr>
          </a:p>
        </p:txBody>
      </p:sp>
      <p:sp>
        <p:nvSpPr>
          <p:cNvPr id="3" name="Content Placeholder 2"/>
          <p:cNvSpPr>
            <a:spLocks noGrp="1"/>
          </p:cNvSpPr>
          <p:nvPr>
            <p:ph idx="1"/>
          </p:nvPr>
        </p:nvSpPr>
        <p:spPr>
          <a:xfrm>
            <a:off x="838200" y="1397726"/>
            <a:ext cx="10515600" cy="5107577"/>
          </a:xfrm>
        </p:spPr>
        <p:txBody>
          <a:bodyPr>
            <a:normAutofit lnSpcReduction="10000"/>
          </a:bodyPr>
          <a:lstStyle/>
          <a:p>
            <a:pPr marL="0" indent="0" algn="just" rtl="1">
              <a:lnSpc>
                <a:spcPct val="150000"/>
              </a:lnSpc>
              <a:buNone/>
            </a:pPr>
            <a:r>
              <a:rPr lang="ar-SA" sz="2000" b="1" dirty="0">
                <a:cs typeface="B Nazanin" panose="00000400000000000000" pitchFamily="2" charset="-78"/>
              </a:rPr>
              <a:t>داده ها در مورد پیامدهای سلامتی دنگی در بارداری و اثرات عفونت مادر بر روی جنین محدود است.</a:t>
            </a:r>
            <a:endParaRPr lang="fa-IR" sz="2000" b="1" dirty="0">
              <a:cs typeface="B Nazanin" panose="00000400000000000000" pitchFamily="2" charset="-78"/>
            </a:endParaRPr>
          </a:p>
          <a:p>
            <a:pPr algn="just" rtl="1">
              <a:lnSpc>
                <a:spcPct val="150000"/>
              </a:lnSpc>
            </a:pPr>
            <a:r>
              <a:rPr lang="ar-SA" sz="2000" b="1" dirty="0">
                <a:cs typeface="B Nazanin" panose="00000400000000000000" pitchFamily="2" charset="-78"/>
              </a:rPr>
              <a:t> انتقال پری ناتال ممکن است رخ دهد و عفونت مادر حین زایمان می تواند احتمال عفونت علامت دار را در نوزاد افزایش دهد.</a:t>
            </a:r>
            <a:endParaRPr lang="fa-IR" sz="2000" b="1" dirty="0">
              <a:cs typeface="B Nazanin" panose="00000400000000000000" pitchFamily="2" charset="-78"/>
            </a:endParaRPr>
          </a:p>
          <a:p>
            <a:pPr algn="just" rtl="1">
              <a:lnSpc>
                <a:spcPct val="150000"/>
              </a:lnSpc>
            </a:pPr>
            <a:r>
              <a:rPr lang="ar-SA" sz="2000" b="1" dirty="0">
                <a:cs typeface="B Nazanin" panose="00000400000000000000" pitchFamily="2" charset="-78"/>
              </a:rPr>
              <a:t> علائم و نشانه‌ها در نوزادان مبتلا به عفونت پری ناتال معمولاً در هفته اول زندگی ظاهر می‌شوند و شامل</a:t>
            </a:r>
            <a:r>
              <a:rPr lang="fa-IR" sz="2000" b="1" dirty="0">
                <a:cs typeface="B Nazanin" panose="00000400000000000000" pitchFamily="2" charset="-78"/>
              </a:rPr>
              <a:t>:</a:t>
            </a:r>
          </a:p>
          <a:p>
            <a:pPr lvl="1" algn="just" rtl="1">
              <a:lnSpc>
                <a:spcPct val="150000"/>
              </a:lnSpc>
              <a:buFont typeface="Wingdings" panose="05000000000000000000" pitchFamily="2" charset="2"/>
              <a:buChar char="ü"/>
            </a:pPr>
            <a:r>
              <a:rPr lang="ar-SA" sz="2000" b="1" dirty="0">
                <a:cs typeface="B Nazanin" panose="00000400000000000000" pitchFamily="2" charset="-78"/>
              </a:rPr>
              <a:t> آسیت یا پلورال افیوژن،</a:t>
            </a:r>
            <a:endParaRPr lang="fa-IR" sz="2000" b="1" dirty="0">
              <a:cs typeface="B Nazanin" panose="00000400000000000000" pitchFamily="2" charset="-78"/>
            </a:endParaRPr>
          </a:p>
          <a:p>
            <a:pPr lvl="1" algn="just" rtl="1">
              <a:lnSpc>
                <a:spcPct val="150000"/>
              </a:lnSpc>
              <a:buFont typeface="Wingdings" panose="05000000000000000000" pitchFamily="2" charset="2"/>
              <a:buChar char="ü"/>
            </a:pPr>
            <a:r>
              <a:rPr lang="ar-SA" sz="2000" b="1" dirty="0">
                <a:cs typeface="B Nazanin" panose="00000400000000000000" pitchFamily="2" charset="-78"/>
              </a:rPr>
              <a:t> تب، تظاهرات هموراژیک،</a:t>
            </a:r>
            <a:endParaRPr lang="fa-IR" sz="2000" b="1" dirty="0">
              <a:cs typeface="B Nazanin" panose="00000400000000000000" pitchFamily="2" charset="-78"/>
            </a:endParaRPr>
          </a:p>
          <a:p>
            <a:pPr lvl="1" algn="just" rtl="1">
              <a:lnSpc>
                <a:spcPct val="150000"/>
              </a:lnSpc>
              <a:buFont typeface="Wingdings" panose="05000000000000000000" pitchFamily="2" charset="2"/>
              <a:buChar char="ü"/>
            </a:pPr>
            <a:r>
              <a:rPr lang="ar-SA" sz="2000" b="1" dirty="0">
                <a:cs typeface="B Nazanin" panose="00000400000000000000" pitchFamily="2" charset="-78"/>
              </a:rPr>
              <a:t> افت فشار خون </a:t>
            </a:r>
            <a:endParaRPr lang="fa-IR" sz="2000" b="1" dirty="0">
              <a:cs typeface="B Nazanin" panose="00000400000000000000" pitchFamily="2" charset="-78"/>
            </a:endParaRPr>
          </a:p>
          <a:p>
            <a:pPr lvl="1" algn="just" rtl="1">
              <a:lnSpc>
                <a:spcPct val="150000"/>
              </a:lnSpc>
              <a:buFont typeface="Wingdings" panose="05000000000000000000" pitchFamily="2" charset="2"/>
              <a:buChar char="ü"/>
            </a:pPr>
            <a:r>
              <a:rPr lang="ar-SA" sz="2000" b="1" dirty="0">
                <a:cs typeface="B Nazanin" panose="00000400000000000000" pitchFamily="2" charset="-78"/>
              </a:rPr>
              <a:t> ترومبوسیتوپنی </a:t>
            </a:r>
            <a:endParaRPr lang="en-US" sz="2000" b="1" dirty="0">
              <a:cs typeface="B Nazanin" panose="00000400000000000000" pitchFamily="2" charset="-78"/>
            </a:endParaRPr>
          </a:p>
          <a:p>
            <a:pPr algn="just" rtl="1">
              <a:lnSpc>
                <a:spcPct val="150000"/>
              </a:lnSpc>
            </a:pPr>
            <a:r>
              <a:rPr lang="ar-SA" sz="2000" b="1" dirty="0">
                <a:cs typeface="B Nazanin" panose="00000400000000000000" pitchFamily="2" charset="-78"/>
              </a:rPr>
              <a:t>انتقال جفتی </a:t>
            </a:r>
            <a:r>
              <a:rPr lang="en-US" sz="2000" b="1" dirty="0">
                <a:cs typeface="B Nazanin" panose="00000400000000000000" pitchFamily="2" charset="-78"/>
              </a:rPr>
              <a:t>IgG</a:t>
            </a:r>
            <a:r>
              <a:rPr lang="ar-SA" sz="2000" b="1" dirty="0">
                <a:cs typeface="B Nazanin" panose="00000400000000000000" pitchFamily="2" charset="-78"/>
              </a:rPr>
              <a:t> ناشی از عفونت قبلی مادر </a:t>
            </a:r>
            <a:r>
              <a:rPr lang="fa-IR" sz="2000" b="1" dirty="0">
                <a:cs typeface="B Nazanin" panose="00000400000000000000" pitchFamily="2" charset="-78"/>
              </a:rPr>
              <a:t>به نوزاد </a:t>
            </a:r>
            <a:r>
              <a:rPr lang="ar-SA" sz="2000" b="1" dirty="0">
                <a:cs typeface="B Nazanin" panose="00000400000000000000" pitchFamily="2" charset="-78"/>
              </a:rPr>
              <a:t>ممکن است خطر ابتلا به دنگی شدید را در میان شیرخواران که در سنین 6 تا 12 ماهگی آلوده شده‌اند، افزایش دهد.</a:t>
            </a:r>
            <a:endParaRPr lang="en-US" sz="2000" b="1" dirty="0">
              <a:cs typeface="B Nazanin" panose="00000400000000000000" pitchFamily="2" charset="-78"/>
            </a:endParaRPr>
          </a:p>
          <a:p>
            <a:endParaRPr lang="en-US" dirty="0"/>
          </a:p>
        </p:txBody>
      </p:sp>
    </p:spTree>
    <p:extLst>
      <p:ext uri="{BB962C8B-B14F-4D97-AF65-F5344CB8AC3E}">
        <p14:creationId xmlns:p14="http://schemas.microsoft.com/office/powerpoint/2010/main" val="1540401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a:solidFill>
                  <a:schemeClr val="tx2"/>
                </a:solidFill>
                <a:cs typeface="B Titr" panose="00000700000000000000" pitchFamily="2" charset="-78"/>
              </a:rPr>
              <a:t>تشخیص آزمایشگاهی</a:t>
            </a:r>
            <a:endParaRPr lang="en-US" sz="2400" dirty="0">
              <a:solidFill>
                <a:schemeClr val="tx2"/>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000" b="1" dirty="0">
                <a:cs typeface="B Nazanin" panose="00000400000000000000" pitchFamily="2" charset="-78"/>
              </a:rPr>
              <a:t>تشخیص سریع و دقیق دنگی اهمیت بسیاری در مدیریت درمان، نظام مراقبت اپیدمیولوژیک، مطالعات بالینی و تولید واکسن دارد. آزمایشات در دسترس در ایران شامل موارد زیر می باشد:</a:t>
            </a:r>
            <a:endParaRPr lang="en-US" sz="2000" b="1" dirty="0">
              <a:cs typeface="B Nazanin" panose="00000400000000000000" pitchFamily="2" charset="-78"/>
            </a:endParaRPr>
          </a:p>
          <a:p>
            <a:pPr algn="just" rtl="1"/>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تست </a:t>
            </a:r>
            <a:r>
              <a:rPr lang="fa-IR" sz="2000" b="1" dirty="0" err="1">
                <a:cs typeface="B Nazanin" panose="00000400000000000000" pitchFamily="2" charset="-78"/>
              </a:rPr>
              <a:t>الایزا</a:t>
            </a:r>
            <a:r>
              <a:rPr lang="fa-IR" sz="2000" b="1" dirty="0">
                <a:cs typeface="B Nazanin" panose="00000400000000000000" pitchFamily="2" charset="-78"/>
              </a:rPr>
              <a:t> و </a:t>
            </a:r>
            <a:r>
              <a:rPr lang="fa-IR" sz="2000" b="1" dirty="0" err="1">
                <a:cs typeface="B Nazanin" panose="00000400000000000000" pitchFamily="2" charset="-78"/>
              </a:rPr>
              <a:t>رپید</a:t>
            </a:r>
            <a:r>
              <a:rPr lang="fa-IR" sz="2000" b="1" dirty="0">
                <a:cs typeface="B Nazanin" panose="00000400000000000000" pitchFamily="2" charset="-78"/>
              </a:rPr>
              <a:t> حاوی آنتی ژن </a:t>
            </a:r>
            <a:r>
              <a:rPr lang="en-US" sz="2000" b="1" dirty="0">
                <a:cs typeface="B Nazanin" panose="00000400000000000000" pitchFamily="2" charset="-78"/>
              </a:rPr>
              <a:t>NS1</a:t>
            </a:r>
            <a:r>
              <a:rPr lang="fa-IR" sz="2000" b="1" dirty="0">
                <a:cs typeface="B Nazanin" panose="00000400000000000000" pitchFamily="2" charset="-78"/>
              </a:rPr>
              <a:t> و </a:t>
            </a:r>
            <a:r>
              <a:rPr lang="en-US" sz="2000" b="1" dirty="0">
                <a:cs typeface="B Nazanin" panose="00000400000000000000" pitchFamily="2" charset="-78"/>
              </a:rPr>
              <a:t>IgM/IgG</a:t>
            </a:r>
          </a:p>
          <a:p>
            <a:pPr lvl="1" algn="just" rtl="1">
              <a:lnSpc>
                <a:spcPct val="150000"/>
              </a:lnSpc>
            </a:pPr>
            <a:r>
              <a:rPr lang="fa-IR" sz="2000" b="1" dirty="0">
                <a:cs typeface="B Nazanin" panose="00000400000000000000" pitchFamily="2" charset="-78"/>
              </a:rPr>
              <a:t>تست </a:t>
            </a:r>
            <a:r>
              <a:rPr lang="fa-IR" sz="2000" b="1" dirty="0" err="1">
                <a:cs typeface="B Nazanin" panose="00000400000000000000" pitchFamily="2" charset="-78"/>
              </a:rPr>
              <a:t>الایزا</a:t>
            </a:r>
            <a:r>
              <a:rPr lang="fa-IR" sz="2000" b="1" dirty="0">
                <a:cs typeface="B Nazanin" panose="00000400000000000000" pitchFamily="2" charset="-78"/>
              </a:rPr>
              <a:t> برای تعیین </a:t>
            </a:r>
            <a:r>
              <a:rPr lang="en-US" sz="2000" b="1" dirty="0">
                <a:cs typeface="B Nazanin" panose="00000400000000000000" pitchFamily="2" charset="-78"/>
              </a:rPr>
              <a:t>IgM/IgG</a:t>
            </a:r>
            <a:r>
              <a:rPr lang="fa-IR" sz="2000" b="1" dirty="0">
                <a:cs typeface="B Nazanin" panose="00000400000000000000" pitchFamily="2" charset="-78"/>
              </a:rPr>
              <a:t> (کیفی)</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تعیین ژنوم ویروس در تست </a:t>
            </a:r>
            <a:r>
              <a:rPr lang="fa-IR" sz="2000" b="1" dirty="0" err="1">
                <a:cs typeface="B Nazanin" panose="00000400000000000000" pitchFamily="2" charset="-78"/>
              </a:rPr>
              <a:t>مولکولی</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کشت ویروس</a:t>
            </a:r>
            <a:endParaRPr lang="en-US" sz="2000" b="1" dirty="0">
              <a:cs typeface="B Nazanin" panose="00000400000000000000" pitchFamily="2" charset="-78"/>
            </a:endParaRPr>
          </a:p>
          <a:p>
            <a:pPr algn="just"/>
            <a:endParaRPr lang="en-US" sz="1800" dirty="0">
              <a:cs typeface="B Nazanin" panose="00000400000000000000" pitchFamily="2" charset="-78"/>
            </a:endParaRPr>
          </a:p>
        </p:txBody>
      </p:sp>
    </p:spTree>
    <p:extLst>
      <p:ext uri="{BB962C8B-B14F-4D97-AF65-F5344CB8AC3E}">
        <p14:creationId xmlns:p14="http://schemas.microsoft.com/office/powerpoint/2010/main" val="3497741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a:solidFill>
                  <a:schemeClr val="tx2"/>
                </a:solidFill>
                <a:cs typeface="B Titr" panose="00000700000000000000" pitchFamily="2" charset="-78"/>
              </a:rPr>
              <a:t>تشخیص آزمایشگاهی</a:t>
            </a:r>
            <a:endParaRPr lang="en-US" sz="2400" dirty="0">
              <a:solidFill>
                <a:schemeClr val="tx2"/>
              </a:solidFill>
            </a:endParaRPr>
          </a:p>
        </p:txBody>
      </p:sp>
      <p:sp>
        <p:nvSpPr>
          <p:cNvPr id="3" name="Content Placeholder 2"/>
          <p:cNvSpPr>
            <a:spLocks noGrp="1"/>
          </p:cNvSpPr>
          <p:nvPr>
            <p:ph idx="1"/>
          </p:nvPr>
        </p:nvSpPr>
        <p:spPr>
          <a:xfrm>
            <a:off x="838200" y="1449976"/>
            <a:ext cx="10515600" cy="5107577"/>
          </a:xfrm>
        </p:spPr>
        <p:txBody>
          <a:bodyPr>
            <a:normAutofit/>
          </a:bodyPr>
          <a:lstStyle/>
          <a:p>
            <a:pPr algn="just" rtl="1">
              <a:lnSpc>
                <a:spcPct val="150000"/>
              </a:lnSpc>
            </a:pPr>
            <a:r>
              <a:rPr lang="fa-IR" sz="2000" b="1" dirty="0" err="1">
                <a:cs typeface="B Nazanin" panose="00000400000000000000" pitchFamily="2" charset="-78"/>
              </a:rPr>
              <a:t>ویرمی</a:t>
            </a:r>
            <a:r>
              <a:rPr lang="fa-IR" sz="2000" b="1" dirty="0">
                <a:cs typeface="B Nazanin" panose="00000400000000000000" pitchFamily="2" charset="-78"/>
              </a:rPr>
              <a:t> در دنگی کوتاه مدت است و عموماً از 3-2 روز قبل از بروز تب شروع شده و معمولا تا  7-4  روز بعد از شروع علائم بیماری ادامه می یابد. در این دوران تست های </a:t>
            </a:r>
            <a:r>
              <a:rPr lang="fa-IR" sz="2000" b="1" dirty="0" err="1">
                <a:cs typeface="B Nazanin" panose="00000400000000000000" pitchFamily="2" charset="-78"/>
              </a:rPr>
              <a:t>مولکولی</a:t>
            </a:r>
            <a:r>
              <a:rPr lang="fa-IR" sz="2000" b="1" dirty="0">
                <a:cs typeface="B Nazanin" panose="00000400000000000000" pitchFamily="2" charset="-78"/>
              </a:rPr>
              <a:t> و آنتی ژنی مثبت می باشد. </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در حدود 50% موارد </a:t>
            </a:r>
            <a:r>
              <a:rPr lang="en-US" sz="2000" b="1" dirty="0">
                <a:cs typeface="B Nazanin" panose="00000400000000000000" pitchFamily="2" charset="-78"/>
              </a:rPr>
              <a:t>IgM</a:t>
            </a:r>
            <a:r>
              <a:rPr lang="fa-IR" sz="2000" b="1" dirty="0">
                <a:cs typeface="B Nazanin" panose="00000400000000000000" pitchFamily="2" charset="-78"/>
              </a:rPr>
              <a:t> از روزهای 5-3 شروع بیماری قابل شناسایی بوده، به سرعت در عرض دو هفته افزایش می یابد و پس از 3-2 ماه به حد غیر قابل شناسایی می رسد. </a:t>
            </a:r>
            <a:endParaRPr lang="en-US" sz="2000" b="1" dirty="0">
              <a:cs typeface="B Nazanin" panose="00000400000000000000" pitchFamily="2" charset="-78"/>
            </a:endParaRPr>
          </a:p>
          <a:p>
            <a:pPr algn="just" rtl="1">
              <a:lnSpc>
                <a:spcPct val="150000"/>
              </a:lnSpc>
            </a:pPr>
            <a:r>
              <a:rPr lang="en-US" sz="2000" b="1" dirty="0">
                <a:cs typeface="B Nazanin" panose="00000400000000000000" pitchFamily="2" charset="-78"/>
              </a:rPr>
              <a:t>IgG</a:t>
            </a:r>
            <a:r>
              <a:rPr lang="fa-IR" sz="2000" b="1" dirty="0">
                <a:cs typeface="B Nazanin" panose="00000400000000000000" pitchFamily="2" charset="-78"/>
              </a:rPr>
              <a:t> در پایان هفته اول از شروع علائم با تیتر پایین قابل شناسایی می شود و بتدریج افزایش یافته و تا مدت های طولانی (چندین سال) مثبت باقی می ماند.</a:t>
            </a:r>
            <a:endParaRPr lang="en-US" sz="2000" b="1" dirty="0">
              <a:cs typeface="B Nazanin" panose="00000400000000000000" pitchFamily="2" charset="-78"/>
            </a:endParaRPr>
          </a:p>
          <a:p>
            <a:pPr algn="just" rtl="1">
              <a:lnSpc>
                <a:spcPct val="150000"/>
              </a:lnSpc>
            </a:pPr>
            <a:r>
              <a:rPr lang="fa-IR" sz="2000" b="1" u="sng" dirty="0">
                <a:cs typeface="B Nazanin" panose="00000400000000000000" pitchFamily="2" charset="-78"/>
              </a:rPr>
              <a:t>بنابراین در طی پنج روز اول شروع علائم، تست های </a:t>
            </a:r>
            <a:r>
              <a:rPr lang="en-US" sz="2000" b="1" u="sng" dirty="0">
                <a:cs typeface="B Nazanin" panose="00000400000000000000" pitchFamily="2" charset="-78"/>
              </a:rPr>
              <a:t>IgM &amp; IgG</a:t>
            </a:r>
            <a:r>
              <a:rPr lang="fa-IR" sz="2000" b="1" u="sng" dirty="0">
                <a:cs typeface="B Nazanin" panose="00000400000000000000" pitchFamily="2" charset="-78"/>
              </a:rPr>
              <a:t> معمولا منفی می باشد.</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در طی عفونت ثانویه دنگی (فرد قبلا مبتلا شده است)، تیتر آنتی بادی به سرعت افزایش می یابد و حتی در روزهای اول نیز تیتر </a:t>
            </a:r>
            <a:r>
              <a:rPr lang="en-US" sz="2000" b="1" dirty="0">
                <a:cs typeface="B Nazanin" panose="00000400000000000000" pitchFamily="2" charset="-78"/>
              </a:rPr>
              <a:t>IgG</a:t>
            </a:r>
            <a:r>
              <a:rPr lang="fa-IR" sz="2000" b="1" dirty="0">
                <a:cs typeface="B Nazanin" panose="00000400000000000000" pitchFamily="2" charset="-78"/>
              </a:rPr>
              <a:t> بسیار بالا است و ممکن است تا پایان عمر مثبت بماند. تیتر </a:t>
            </a:r>
            <a:r>
              <a:rPr lang="en-US" sz="2000" b="1" dirty="0">
                <a:cs typeface="B Nazanin" panose="00000400000000000000" pitchFamily="2" charset="-78"/>
              </a:rPr>
              <a:t>IgM</a:t>
            </a:r>
            <a:r>
              <a:rPr lang="fa-IR" sz="2000" b="1" dirty="0">
                <a:cs typeface="B Nazanin" panose="00000400000000000000" pitchFamily="2" charset="-78"/>
              </a:rPr>
              <a:t> در عفونت ثانویه پایین می ماند. </a:t>
            </a:r>
            <a:endParaRPr lang="en-US" sz="2000" b="1" dirty="0">
              <a:cs typeface="B Nazanin" panose="00000400000000000000" pitchFamily="2" charset="-78"/>
            </a:endParaRPr>
          </a:p>
          <a:p>
            <a:pPr algn="just">
              <a:lnSpc>
                <a:spcPct val="150000"/>
              </a:lnSpc>
            </a:pPr>
            <a:endParaRPr lang="en-US" sz="1800" dirty="0">
              <a:cs typeface="B Nazanin" panose="00000400000000000000" pitchFamily="2" charset="-78"/>
            </a:endParaRPr>
          </a:p>
        </p:txBody>
      </p:sp>
    </p:spTree>
    <p:extLst>
      <p:ext uri="{BB962C8B-B14F-4D97-AF65-F5344CB8AC3E}">
        <p14:creationId xmlns:p14="http://schemas.microsoft.com/office/powerpoint/2010/main" val="1641604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a:solidFill>
                  <a:schemeClr val="tx2"/>
                </a:solidFill>
                <a:cs typeface="B Titr" panose="00000700000000000000" pitchFamily="2" charset="-78"/>
              </a:rPr>
              <a:t>تفسیر نتایج آزمایشگاهی</a:t>
            </a:r>
            <a:endParaRPr lang="en-US" sz="2400" dirty="0">
              <a:solidFill>
                <a:schemeClr val="tx2"/>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000" b="1" dirty="0">
                <a:solidFill>
                  <a:srgbClr val="C00000"/>
                </a:solidFill>
                <a:cs typeface="B Nazanin" panose="00000400000000000000" pitchFamily="2" charset="-78"/>
              </a:rPr>
              <a:t>تشخیص قطعی عفونت حاد ویروس دنگی:</a:t>
            </a:r>
            <a:endParaRPr lang="en-US" sz="2000" b="1" dirty="0">
              <a:solidFill>
                <a:srgbClr val="C00000"/>
              </a:solidFill>
              <a:cs typeface="B Nazanin" panose="00000400000000000000" pitchFamily="2" charset="-78"/>
            </a:endParaRPr>
          </a:p>
          <a:p>
            <a:pPr lvl="1" algn="just" rtl="1">
              <a:lnSpc>
                <a:spcPct val="150000"/>
              </a:lnSpc>
            </a:pPr>
            <a:r>
              <a:rPr lang="fa-IR" sz="2000" b="1" dirty="0">
                <a:cs typeface="B Nazanin" panose="00000400000000000000" pitchFamily="2" charset="-78"/>
              </a:rPr>
              <a:t>مثبت شدن یا مشاهده هر یک از موارد ذیل می تواند تایید کننده تشخیص قطعی عفونت حاد ویروس دنگی باشد:</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روش های تشخیص </a:t>
            </a:r>
            <a:r>
              <a:rPr lang="fa-IR" sz="2000" b="1" dirty="0" err="1">
                <a:cs typeface="B Nazanin" panose="00000400000000000000" pitchFamily="2" charset="-78"/>
              </a:rPr>
              <a:t>مولکولی</a:t>
            </a:r>
            <a:r>
              <a:rPr lang="fa-IR" sz="2000" b="1" dirty="0">
                <a:cs typeface="B Nazanin" panose="00000400000000000000" pitchFamily="2" charset="-78"/>
              </a:rPr>
              <a:t> (</a:t>
            </a:r>
            <a:r>
              <a:rPr lang="en-US" sz="2000" b="1" dirty="0">
                <a:cs typeface="B Nazanin" panose="00000400000000000000" pitchFamily="2" charset="-78"/>
              </a:rPr>
              <a:t>Real Time RT-PCR</a:t>
            </a:r>
            <a:r>
              <a:rPr lang="fa-IR" sz="2000" b="1" dirty="0">
                <a:cs typeface="B Nazanin" panose="00000400000000000000" pitchFamily="2" charset="-78"/>
              </a:rPr>
              <a:t>) </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آنتی ژن </a:t>
            </a:r>
            <a:r>
              <a:rPr lang="en-US" sz="2000" b="1" dirty="0">
                <a:cs typeface="B Nazanin" panose="00000400000000000000" pitchFamily="2" charset="-78"/>
              </a:rPr>
              <a:t>NS1 </a:t>
            </a:r>
          </a:p>
          <a:p>
            <a:pPr lvl="1" algn="just" rtl="1">
              <a:lnSpc>
                <a:spcPct val="150000"/>
              </a:lnSpc>
            </a:pPr>
            <a:r>
              <a:rPr lang="fa-IR" sz="2000" b="1" dirty="0" err="1">
                <a:cs typeface="B Nazanin" panose="00000400000000000000" pitchFamily="2" charset="-78"/>
              </a:rPr>
              <a:t>سروکانورژن</a:t>
            </a:r>
            <a:r>
              <a:rPr lang="fa-IR" sz="2000" b="1" dirty="0">
                <a:cs typeface="B Nazanin" panose="00000400000000000000" pitchFamily="2" charset="-78"/>
              </a:rPr>
              <a:t> </a:t>
            </a:r>
            <a:r>
              <a:rPr lang="en-US" sz="2000" b="1" dirty="0">
                <a:cs typeface="B Nazanin" panose="00000400000000000000" pitchFamily="2" charset="-78"/>
              </a:rPr>
              <a:t>IgM</a:t>
            </a:r>
            <a:r>
              <a:rPr lang="fa-IR" sz="2000" b="1" dirty="0">
                <a:cs typeface="B Nazanin" panose="00000400000000000000" pitchFamily="2" charset="-78"/>
              </a:rPr>
              <a:t> </a:t>
            </a:r>
            <a:r>
              <a:rPr lang="en-US" sz="2000" b="1" dirty="0">
                <a:cs typeface="B Nazanin" panose="00000400000000000000" pitchFamily="2" charset="-78"/>
              </a:rPr>
              <a:t> </a:t>
            </a:r>
            <a:r>
              <a:rPr lang="fa-IR" sz="2000" b="1" dirty="0">
                <a:cs typeface="B Nazanin" panose="00000400000000000000" pitchFamily="2" charset="-78"/>
              </a:rPr>
              <a:t>در نمونه فاز نقاهت نسبت به نمونه فاز حاد</a:t>
            </a:r>
            <a:endParaRPr lang="en-US" sz="2000" b="1" dirty="0">
              <a:cs typeface="B Nazanin" panose="00000400000000000000" pitchFamily="2" charset="-78"/>
            </a:endParaRPr>
          </a:p>
          <a:p>
            <a:pPr lvl="1" algn="just" rtl="1">
              <a:lnSpc>
                <a:spcPct val="150000"/>
              </a:lnSpc>
            </a:pPr>
            <a:r>
              <a:rPr lang="fa-IR" sz="2000" b="1" dirty="0" err="1">
                <a:cs typeface="B Nazanin" panose="00000400000000000000" pitchFamily="2" charset="-78"/>
              </a:rPr>
              <a:t>سروکانورژن</a:t>
            </a:r>
            <a:r>
              <a:rPr lang="fa-IR" sz="2000" b="1" dirty="0">
                <a:cs typeface="B Nazanin" panose="00000400000000000000" pitchFamily="2" charset="-78"/>
              </a:rPr>
              <a:t> </a:t>
            </a:r>
            <a:r>
              <a:rPr lang="en-US" sz="2000" b="1" dirty="0">
                <a:cs typeface="B Nazanin" panose="00000400000000000000" pitchFamily="2" charset="-78"/>
              </a:rPr>
              <a:t>IgG </a:t>
            </a:r>
            <a:r>
              <a:rPr lang="fa-IR" sz="2000" b="1" dirty="0">
                <a:cs typeface="B Nazanin" panose="00000400000000000000" pitchFamily="2" charset="-78"/>
              </a:rPr>
              <a:t> در نمونه فاز نقاهت نسبت به نمونه فاز حاد</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افزایش حداقل 4 برابری تیتر آنتی بادی </a:t>
            </a:r>
            <a:r>
              <a:rPr lang="en-US" sz="2000" b="1" dirty="0">
                <a:cs typeface="B Nazanin" panose="00000400000000000000" pitchFamily="2" charset="-78"/>
              </a:rPr>
              <a:t>IgG </a:t>
            </a:r>
            <a:r>
              <a:rPr lang="fa-IR" sz="2000" b="1" dirty="0">
                <a:cs typeface="B Nazanin" panose="00000400000000000000" pitchFamily="2" charset="-78"/>
              </a:rPr>
              <a:t> در نمونه فاز نقاهت نسبت  به نمونه فاز حاد</a:t>
            </a:r>
            <a:endParaRPr lang="en-US" sz="2000" b="1" dirty="0">
              <a:cs typeface="B Nazanin" panose="00000400000000000000" pitchFamily="2" charset="-78"/>
            </a:endParaRPr>
          </a:p>
          <a:p>
            <a:endParaRPr lang="en-US" dirty="0"/>
          </a:p>
        </p:txBody>
      </p:sp>
    </p:spTree>
    <p:extLst>
      <p:ext uri="{BB962C8B-B14F-4D97-AF65-F5344CB8AC3E}">
        <p14:creationId xmlns:p14="http://schemas.microsoft.com/office/powerpoint/2010/main" val="1538317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720"/>
          </a:xfrm>
        </p:spPr>
        <p:txBody>
          <a:bodyPr>
            <a:normAutofit/>
          </a:bodyPr>
          <a:lstStyle/>
          <a:p>
            <a:pPr algn="r" rtl="1"/>
            <a:r>
              <a:rPr lang="fa-IR" sz="2400" b="1" dirty="0">
                <a:solidFill>
                  <a:schemeClr val="tx2"/>
                </a:solidFill>
                <a:cs typeface="B Titr" panose="00000700000000000000" pitchFamily="2" charset="-78"/>
              </a:rPr>
              <a:t>تفسیر نتایج آزمایشگاهی</a:t>
            </a:r>
            <a:endParaRPr lang="en-US" sz="2400" dirty="0">
              <a:solidFill>
                <a:schemeClr val="tx2"/>
              </a:solidFill>
            </a:endParaRPr>
          </a:p>
        </p:txBody>
      </p:sp>
      <p:sp>
        <p:nvSpPr>
          <p:cNvPr id="3" name="Content Placeholder 2"/>
          <p:cNvSpPr>
            <a:spLocks noGrp="1"/>
          </p:cNvSpPr>
          <p:nvPr>
            <p:ph idx="1"/>
          </p:nvPr>
        </p:nvSpPr>
        <p:spPr>
          <a:xfrm>
            <a:off x="653143" y="1332412"/>
            <a:ext cx="10700657" cy="5329645"/>
          </a:xfrm>
        </p:spPr>
        <p:txBody>
          <a:bodyPr>
            <a:normAutofit fontScale="77500" lnSpcReduction="20000"/>
          </a:bodyPr>
          <a:lstStyle/>
          <a:p>
            <a:pPr marL="0" indent="0" algn="just" rtl="1">
              <a:lnSpc>
                <a:spcPct val="150000"/>
              </a:lnSpc>
              <a:buNone/>
            </a:pPr>
            <a:r>
              <a:rPr lang="fa-IR" sz="2600" b="1" dirty="0">
                <a:solidFill>
                  <a:srgbClr val="C00000"/>
                </a:solidFill>
                <a:cs typeface="B Nazanin" panose="00000400000000000000" pitchFamily="2" charset="-78"/>
              </a:rPr>
              <a:t>تشخیص  محتمل </a:t>
            </a:r>
            <a:r>
              <a:rPr lang="en-GB" sz="2600" b="1" dirty="0">
                <a:solidFill>
                  <a:srgbClr val="C00000"/>
                </a:solidFill>
                <a:cs typeface="B Nazanin" panose="00000400000000000000" pitchFamily="2" charset="-78"/>
              </a:rPr>
              <a:t>Probable Dengue infection </a:t>
            </a:r>
            <a:r>
              <a:rPr lang="fa-IR" sz="2600" b="1" dirty="0">
                <a:solidFill>
                  <a:srgbClr val="C00000"/>
                </a:solidFill>
                <a:cs typeface="B Nazanin" panose="00000400000000000000" pitchFamily="2" charset="-78"/>
              </a:rPr>
              <a:t>:</a:t>
            </a:r>
            <a:endParaRPr lang="en-US" sz="2600" b="1" dirty="0">
              <a:solidFill>
                <a:srgbClr val="C00000"/>
              </a:solidFill>
              <a:cs typeface="B Nazanin" panose="00000400000000000000" pitchFamily="2" charset="-78"/>
            </a:endParaRPr>
          </a:p>
          <a:p>
            <a:pPr lvl="1" algn="just" rtl="1">
              <a:lnSpc>
                <a:spcPct val="150000"/>
              </a:lnSpc>
            </a:pPr>
            <a:r>
              <a:rPr lang="fa-IR" sz="2600" b="1" dirty="0">
                <a:cs typeface="B Nazanin" panose="00000400000000000000" pitchFamily="2" charset="-78"/>
              </a:rPr>
              <a:t>مثبت شدن </a:t>
            </a:r>
            <a:r>
              <a:rPr lang="en-US" sz="2600" b="1" dirty="0">
                <a:cs typeface="B Nazanin" panose="00000400000000000000" pitchFamily="2" charset="-78"/>
              </a:rPr>
              <a:t>IgM</a:t>
            </a:r>
            <a:r>
              <a:rPr lang="fa-IR" sz="2600" b="1" dirty="0">
                <a:cs typeface="B Nazanin" panose="00000400000000000000" pitchFamily="2" charset="-78"/>
              </a:rPr>
              <a:t> </a:t>
            </a:r>
            <a:r>
              <a:rPr lang="en-US" sz="2600" b="1" dirty="0">
                <a:cs typeface="B Nazanin" panose="00000400000000000000" pitchFamily="2" charset="-78"/>
              </a:rPr>
              <a:t> </a:t>
            </a:r>
            <a:r>
              <a:rPr lang="fa-IR" sz="2600" b="1" dirty="0">
                <a:cs typeface="B Nazanin" panose="00000400000000000000" pitchFamily="2" charset="-78"/>
              </a:rPr>
              <a:t>در یک نمونه بالینی</a:t>
            </a:r>
            <a:endParaRPr lang="en-US" sz="2600" b="1" dirty="0">
              <a:cs typeface="B Nazanin" panose="00000400000000000000" pitchFamily="2" charset="-78"/>
            </a:endParaRPr>
          </a:p>
          <a:p>
            <a:pPr lvl="1" algn="just" rtl="1">
              <a:lnSpc>
                <a:spcPct val="150000"/>
              </a:lnSpc>
            </a:pPr>
            <a:r>
              <a:rPr lang="fa-IR" sz="2600" b="1" dirty="0">
                <a:cs typeface="B Nazanin" panose="00000400000000000000" pitchFamily="2" charset="-78"/>
              </a:rPr>
              <a:t>مثبت شدن </a:t>
            </a:r>
            <a:r>
              <a:rPr lang="en-US" sz="2600" b="1" dirty="0">
                <a:cs typeface="B Nazanin" panose="00000400000000000000" pitchFamily="2" charset="-78"/>
              </a:rPr>
              <a:t>IgG</a:t>
            </a:r>
            <a:r>
              <a:rPr lang="fa-IR" sz="2600" b="1" dirty="0">
                <a:cs typeface="B Nazanin" panose="00000400000000000000" pitchFamily="2" charset="-78"/>
              </a:rPr>
              <a:t> </a:t>
            </a:r>
            <a:r>
              <a:rPr lang="en-US" sz="2600" b="1" dirty="0">
                <a:cs typeface="B Nazanin" panose="00000400000000000000" pitchFamily="2" charset="-78"/>
              </a:rPr>
              <a:t> </a:t>
            </a:r>
            <a:r>
              <a:rPr lang="fa-IR" sz="2600" b="1" dirty="0">
                <a:cs typeface="B Nazanin" panose="00000400000000000000" pitchFamily="2" charset="-78"/>
              </a:rPr>
              <a:t>در یک نمونه بالینی</a:t>
            </a:r>
            <a:endParaRPr lang="en-US" sz="2600" b="1" dirty="0">
              <a:cs typeface="B Nazanin" panose="00000400000000000000" pitchFamily="2" charset="-78"/>
            </a:endParaRPr>
          </a:p>
          <a:p>
            <a:pPr lvl="1" algn="just" rtl="1">
              <a:lnSpc>
                <a:spcPct val="150000"/>
              </a:lnSpc>
            </a:pPr>
            <a:r>
              <a:rPr lang="fa-IR" sz="2600" b="1" dirty="0">
                <a:cs typeface="B Nazanin" panose="00000400000000000000" pitchFamily="2" charset="-78"/>
              </a:rPr>
              <a:t>مثبت شدن </a:t>
            </a:r>
            <a:r>
              <a:rPr lang="en-US" sz="2600" b="1" dirty="0">
                <a:cs typeface="B Nazanin" panose="00000400000000000000" pitchFamily="2" charset="-78"/>
              </a:rPr>
              <a:t>IgM</a:t>
            </a:r>
            <a:r>
              <a:rPr lang="fa-IR" sz="2600" b="1" dirty="0">
                <a:cs typeface="B Nazanin" panose="00000400000000000000" pitchFamily="2" charset="-78"/>
              </a:rPr>
              <a:t>  و </a:t>
            </a:r>
            <a:r>
              <a:rPr lang="en-US" sz="2600" b="1" dirty="0">
                <a:cs typeface="B Nazanin" panose="00000400000000000000" pitchFamily="2" charset="-78"/>
              </a:rPr>
              <a:t>IgG </a:t>
            </a:r>
            <a:r>
              <a:rPr lang="fa-IR" sz="2600" b="1" dirty="0">
                <a:cs typeface="B Nazanin" panose="00000400000000000000" pitchFamily="2" charset="-78"/>
              </a:rPr>
              <a:t> در یک نمونه بالینی</a:t>
            </a:r>
          </a:p>
          <a:p>
            <a:pPr marL="457200" lvl="1" indent="0" algn="just" rtl="1">
              <a:lnSpc>
                <a:spcPct val="150000"/>
              </a:lnSpc>
              <a:buNone/>
            </a:pPr>
            <a:endParaRPr lang="fa-IR" sz="2600" b="1" dirty="0">
              <a:cs typeface="B Nazanin" panose="00000400000000000000" pitchFamily="2" charset="-78"/>
            </a:endParaRPr>
          </a:p>
          <a:p>
            <a:pPr marL="0" indent="0" algn="just" rtl="1">
              <a:lnSpc>
                <a:spcPct val="150000"/>
              </a:lnSpc>
              <a:buNone/>
            </a:pPr>
            <a:r>
              <a:rPr lang="fa-IR" sz="2600" b="1" dirty="0">
                <a:solidFill>
                  <a:srgbClr val="C00000"/>
                </a:solidFill>
                <a:cs typeface="B Nazanin" panose="00000400000000000000" pitchFamily="2" charset="-78"/>
              </a:rPr>
              <a:t>نکته 1:  </a:t>
            </a:r>
            <a:r>
              <a:rPr lang="ar-SA" sz="2600" b="1" dirty="0">
                <a:cs typeface="B Nazanin" panose="00000400000000000000" pitchFamily="2" charset="-78"/>
              </a:rPr>
              <a:t>نتیجه  منفی </a:t>
            </a:r>
            <a:r>
              <a:rPr lang="en-US" sz="2600" b="1" dirty="0">
                <a:cs typeface="B Nazanin" panose="00000400000000000000" pitchFamily="2" charset="-78"/>
              </a:rPr>
              <a:t>Real Time RT-PCR  </a:t>
            </a:r>
            <a:r>
              <a:rPr lang="ar-SA" sz="2600" b="1" dirty="0">
                <a:cs typeface="B Nazanin" panose="00000400000000000000" pitchFamily="2" charset="-78"/>
              </a:rPr>
              <a:t>یا </a:t>
            </a:r>
            <a:r>
              <a:rPr lang="en-GB" sz="2600" b="1" dirty="0">
                <a:cs typeface="B Nazanin" panose="00000400000000000000" pitchFamily="2" charset="-78"/>
              </a:rPr>
              <a:t>NS1</a:t>
            </a:r>
            <a:r>
              <a:rPr lang="ar-SA" sz="2600" b="1" dirty="0">
                <a:cs typeface="B Nazanin" panose="00000400000000000000" pitchFamily="2" charset="-78"/>
              </a:rPr>
              <a:t> عفونت حاد را رد نمی کند </a:t>
            </a:r>
            <a:r>
              <a:rPr lang="fa-IR" sz="2600" b="1" dirty="0">
                <a:cs typeface="B Nazanin" panose="00000400000000000000" pitchFamily="2" charset="-78"/>
              </a:rPr>
              <a:t>و در صورت وجود شک بالینی و تشخیص پزشک برای مشخص کردن وضعیت بیمار نیاز به انجام آزمایش های سرولوژی می باشد.</a:t>
            </a:r>
            <a:endParaRPr lang="en-US" sz="2600" b="1" dirty="0">
              <a:cs typeface="B Nazanin" panose="00000400000000000000" pitchFamily="2" charset="-78"/>
            </a:endParaRPr>
          </a:p>
          <a:p>
            <a:pPr marL="0" indent="0" algn="just" rtl="1">
              <a:lnSpc>
                <a:spcPct val="150000"/>
              </a:lnSpc>
              <a:buNone/>
            </a:pPr>
            <a:r>
              <a:rPr lang="ar-SA" sz="2600" b="1" dirty="0">
                <a:cs typeface="B Nazanin" panose="00000400000000000000" pitchFamily="2" charset="-78"/>
              </a:rPr>
              <a:t> </a:t>
            </a:r>
            <a:endParaRPr lang="en-US" sz="2600" b="1" dirty="0">
              <a:cs typeface="B Nazanin" panose="00000400000000000000" pitchFamily="2" charset="-78"/>
            </a:endParaRPr>
          </a:p>
          <a:p>
            <a:pPr marL="0" indent="0" algn="just" rtl="1">
              <a:lnSpc>
                <a:spcPct val="150000"/>
              </a:lnSpc>
              <a:buNone/>
            </a:pPr>
            <a:r>
              <a:rPr lang="ar-SA" sz="2600" b="1" dirty="0">
                <a:solidFill>
                  <a:srgbClr val="C00000"/>
                </a:solidFill>
                <a:cs typeface="B Nazanin" panose="00000400000000000000" pitchFamily="2" charset="-78"/>
              </a:rPr>
              <a:t>نکته 2: </a:t>
            </a:r>
            <a:r>
              <a:rPr lang="ar-SA" sz="2600" b="1" dirty="0">
                <a:cs typeface="B Nazanin" panose="00000400000000000000" pitchFamily="2" charset="-78"/>
              </a:rPr>
              <a:t>در مواردی که علیرغم جمع آوری و آزمایش نمونه در دو مرحله حاد و نقاهت تشخیص قطعی </a:t>
            </a:r>
            <a:r>
              <a:rPr lang="fa-IR" sz="2600" b="1" dirty="0">
                <a:cs typeface="B Nazanin" panose="00000400000000000000" pitchFamily="2" charset="-78"/>
              </a:rPr>
              <a:t>حاصل </a:t>
            </a:r>
            <a:r>
              <a:rPr lang="ar-SA" sz="2600" b="1" dirty="0">
                <a:cs typeface="B Nazanin" panose="00000400000000000000" pitchFamily="2" charset="-78"/>
              </a:rPr>
              <a:t>نمی گردد پس از کنترل کلیه مراحل مربوط به فرآیند قبل از انجام آزمایش، لازم است نتیجه آزمایش به صورت مبهم یا </a:t>
            </a:r>
            <a:r>
              <a:rPr lang="en-US" sz="2600" b="1" dirty="0">
                <a:cs typeface="B Nazanin" panose="00000400000000000000" pitchFamily="2" charset="-78"/>
              </a:rPr>
              <a:t>Indeterminable</a:t>
            </a:r>
            <a:r>
              <a:rPr lang="fa-IR" sz="2600" b="1" dirty="0">
                <a:cs typeface="B Nazanin" panose="00000400000000000000" pitchFamily="2" charset="-78"/>
              </a:rPr>
              <a:t> ثبت شده و در این حالت باید با آزمایشگاه مرجع کشوری مشورت شده و برای تشخیص تصمیم گیری شود.</a:t>
            </a:r>
            <a:endParaRPr lang="en-US" sz="2600" b="1" dirty="0">
              <a:cs typeface="B Nazanin" panose="00000400000000000000" pitchFamily="2" charset="-78"/>
            </a:endParaRPr>
          </a:p>
          <a:p>
            <a:pPr marL="457200" lvl="1" indent="0" algn="just" rtl="1">
              <a:lnSpc>
                <a:spcPct val="150000"/>
              </a:lnSpc>
              <a:buNone/>
            </a:pPr>
            <a:endParaRPr lang="en-US" sz="1800" dirty="0">
              <a:cs typeface="B Nazanin" panose="00000400000000000000" pitchFamily="2" charset="-78"/>
            </a:endParaRPr>
          </a:p>
          <a:p>
            <a:endParaRPr lang="en-US" dirty="0"/>
          </a:p>
        </p:txBody>
      </p:sp>
    </p:spTree>
    <p:extLst>
      <p:ext uri="{BB962C8B-B14F-4D97-AF65-F5344CB8AC3E}">
        <p14:creationId xmlns:p14="http://schemas.microsoft.com/office/powerpoint/2010/main" val="590998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400" b="1" dirty="0">
                <a:solidFill>
                  <a:schemeClr val="tx2"/>
                </a:solidFill>
                <a:cs typeface="B Titr" panose="00000700000000000000" pitchFamily="2" charset="-78"/>
              </a:rPr>
              <a:t>حساسیت و ویژگی</a:t>
            </a:r>
            <a:r>
              <a:rPr lang="fa-IR" dirty="0"/>
              <a:t>:</a:t>
            </a:r>
            <a:endParaRPr lang="en-US" dirty="0"/>
          </a:p>
        </p:txBody>
      </p:sp>
      <p:sp>
        <p:nvSpPr>
          <p:cNvPr id="3" name="Content Placeholder 2"/>
          <p:cNvSpPr>
            <a:spLocks noGrp="1"/>
          </p:cNvSpPr>
          <p:nvPr>
            <p:ph idx="1"/>
          </p:nvPr>
        </p:nvSpPr>
        <p:spPr/>
        <p:txBody>
          <a:bodyPr/>
          <a:lstStyle/>
          <a:p>
            <a:pPr lvl="0">
              <a:lnSpc>
                <a:spcPct val="150000"/>
              </a:lnSpc>
            </a:pPr>
            <a:r>
              <a:rPr lang="en-US" sz="2400" b="1" dirty="0"/>
              <a:t>Sensitivity : 92.4% (Dengue NS1 Ag), 94.2% (Dengue IgG/IgM)</a:t>
            </a:r>
          </a:p>
          <a:p>
            <a:pPr lvl="0">
              <a:lnSpc>
                <a:spcPct val="150000"/>
              </a:lnSpc>
            </a:pPr>
            <a:r>
              <a:rPr lang="en-US" sz="2400" b="1" dirty="0"/>
              <a:t>Specificity : 98.4%(Dengue NS1 Ag), 96.4% (Dengue IgG/IgM)</a:t>
            </a:r>
            <a:br>
              <a:rPr lang="en-US" dirty="0"/>
            </a:br>
            <a:endParaRPr lang="en-US" dirty="0"/>
          </a:p>
        </p:txBody>
      </p:sp>
    </p:spTree>
    <p:extLst>
      <p:ext uri="{BB962C8B-B14F-4D97-AF65-F5344CB8AC3E}">
        <p14:creationId xmlns:p14="http://schemas.microsoft.com/office/powerpoint/2010/main" val="3478466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fa-IR" b="1" dirty="0">
              <a:cs typeface="B Nazanin" panose="00000400000000000000" pitchFamily="2" charset="-78"/>
            </a:endParaRPr>
          </a:p>
          <a:p>
            <a:pPr marL="0" indent="0" algn="ctr">
              <a:lnSpc>
                <a:spcPct val="200000"/>
              </a:lnSpc>
              <a:buNone/>
            </a:pPr>
            <a:r>
              <a:rPr lang="ar-SA" sz="2400" b="1" dirty="0">
                <a:solidFill>
                  <a:srgbClr val="C00000"/>
                </a:solidFill>
                <a:cs typeface="B Titr" panose="00000700000000000000" pitchFamily="2" charset="-78"/>
              </a:rPr>
              <a:t>گزارش دهی فوری هر مورد محتمل یا قطعی بیماری دنگی باید بلافاصله به معاونت بهداشتی دانشگاه مربوطه (کمتر از 24 ساعت) انجام شود</a:t>
            </a:r>
            <a:endParaRPr lang="en-US" sz="2400" dirty="0">
              <a:solidFill>
                <a:srgbClr val="C00000"/>
              </a:solidFill>
              <a:cs typeface="B Titr" panose="00000700000000000000" pitchFamily="2" charset="-78"/>
            </a:endParaRPr>
          </a:p>
          <a:p>
            <a:pPr marL="0" indent="0">
              <a:buNone/>
            </a:pPr>
            <a:endParaRPr lang="en-US" dirty="0"/>
          </a:p>
        </p:txBody>
      </p:sp>
    </p:spTree>
    <p:extLst>
      <p:ext uri="{BB962C8B-B14F-4D97-AF65-F5344CB8AC3E}">
        <p14:creationId xmlns:p14="http://schemas.microsoft.com/office/powerpoint/2010/main" val="648949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2400" b="1" dirty="0">
                <a:solidFill>
                  <a:schemeClr val="accent1">
                    <a:lumMod val="50000"/>
                  </a:schemeClr>
                </a:solidFill>
                <a:cs typeface="B Titr" panose="00000700000000000000" pitchFamily="2" charset="-78"/>
              </a:rPr>
              <a:t>فرم لیست خطی موارد محتمل تب دانگ</a:t>
            </a:r>
            <a:endParaRPr lang="en-US" sz="2400" b="1" dirty="0">
              <a:solidFill>
                <a:schemeClr val="accent1">
                  <a:lumMod val="50000"/>
                </a:schemeClr>
              </a:solidFill>
              <a:cs typeface="B Titr" panose="000007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72641637"/>
              </p:ext>
            </p:extLst>
          </p:nvPr>
        </p:nvGraphicFramePr>
        <p:xfrm>
          <a:off x="-8" y="1825625"/>
          <a:ext cx="12192016" cy="4026534"/>
        </p:xfrm>
        <a:graphic>
          <a:graphicData uri="http://schemas.openxmlformats.org/drawingml/2006/table">
            <a:tbl>
              <a:tblPr firstRow="1" bandRow="1">
                <a:tableStyleId>{5C22544A-7EE6-4342-B048-85BDC9FD1C3A}</a:tableStyleId>
              </a:tblPr>
              <a:tblGrid>
                <a:gridCol w="762001">
                  <a:extLst>
                    <a:ext uri="{9D8B030D-6E8A-4147-A177-3AD203B41FA5}">
                      <a16:colId xmlns:a16="http://schemas.microsoft.com/office/drawing/2014/main" val="3451626777"/>
                    </a:ext>
                  </a:extLst>
                </a:gridCol>
                <a:gridCol w="1484818">
                  <a:extLst>
                    <a:ext uri="{9D8B030D-6E8A-4147-A177-3AD203B41FA5}">
                      <a16:colId xmlns:a16="http://schemas.microsoft.com/office/drawing/2014/main" val="958150623"/>
                    </a:ext>
                  </a:extLst>
                </a:gridCol>
                <a:gridCol w="1685109">
                  <a:extLst>
                    <a:ext uri="{9D8B030D-6E8A-4147-A177-3AD203B41FA5}">
                      <a16:colId xmlns:a16="http://schemas.microsoft.com/office/drawing/2014/main" val="1328320527"/>
                    </a:ext>
                  </a:extLst>
                </a:gridCol>
                <a:gridCol w="613954">
                  <a:extLst>
                    <a:ext uri="{9D8B030D-6E8A-4147-A177-3AD203B41FA5}">
                      <a16:colId xmlns:a16="http://schemas.microsoft.com/office/drawing/2014/main" val="1581025747"/>
                    </a:ext>
                  </a:extLst>
                </a:gridCol>
                <a:gridCol w="561703">
                  <a:extLst>
                    <a:ext uri="{9D8B030D-6E8A-4147-A177-3AD203B41FA5}">
                      <a16:colId xmlns:a16="http://schemas.microsoft.com/office/drawing/2014/main" val="3899065040"/>
                    </a:ext>
                  </a:extLst>
                </a:gridCol>
                <a:gridCol w="535577">
                  <a:extLst>
                    <a:ext uri="{9D8B030D-6E8A-4147-A177-3AD203B41FA5}">
                      <a16:colId xmlns:a16="http://schemas.microsoft.com/office/drawing/2014/main" val="124174984"/>
                    </a:ext>
                  </a:extLst>
                </a:gridCol>
                <a:gridCol w="561703">
                  <a:extLst>
                    <a:ext uri="{9D8B030D-6E8A-4147-A177-3AD203B41FA5}">
                      <a16:colId xmlns:a16="http://schemas.microsoft.com/office/drawing/2014/main" val="2075140581"/>
                    </a:ext>
                  </a:extLst>
                </a:gridCol>
                <a:gridCol w="483326">
                  <a:extLst>
                    <a:ext uri="{9D8B030D-6E8A-4147-A177-3AD203B41FA5}">
                      <a16:colId xmlns:a16="http://schemas.microsoft.com/office/drawing/2014/main" val="1702571640"/>
                    </a:ext>
                  </a:extLst>
                </a:gridCol>
                <a:gridCol w="444137">
                  <a:extLst>
                    <a:ext uri="{9D8B030D-6E8A-4147-A177-3AD203B41FA5}">
                      <a16:colId xmlns:a16="http://schemas.microsoft.com/office/drawing/2014/main" val="1096282824"/>
                    </a:ext>
                  </a:extLst>
                </a:gridCol>
                <a:gridCol w="487682">
                  <a:extLst>
                    <a:ext uri="{9D8B030D-6E8A-4147-A177-3AD203B41FA5}">
                      <a16:colId xmlns:a16="http://schemas.microsoft.com/office/drawing/2014/main" val="2390555990"/>
                    </a:ext>
                  </a:extLst>
                </a:gridCol>
                <a:gridCol w="413655">
                  <a:extLst>
                    <a:ext uri="{9D8B030D-6E8A-4147-A177-3AD203B41FA5}">
                      <a16:colId xmlns:a16="http://schemas.microsoft.com/office/drawing/2014/main" val="1546872272"/>
                    </a:ext>
                  </a:extLst>
                </a:gridCol>
                <a:gridCol w="444137">
                  <a:extLst>
                    <a:ext uri="{9D8B030D-6E8A-4147-A177-3AD203B41FA5}">
                      <a16:colId xmlns:a16="http://schemas.microsoft.com/office/drawing/2014/main" val="2159358102"/>
                    </a:ext>
                  </a:extLst>
                </a:gridCol>
                <a:gridCol w="431075">
                  <a:extLst>
                    <a:ext uri="{9D8B030D-6E8A-4147-A177-3AD203B41FA5}">
                      <a16:colId xmlns:a16="http://schemas.microsoft.com/office/drawing/2014/main" val="1095333217"/>
                    </a:ext>
                  </a:extLst>
                </a:gridCol>
                <a:gridCol w="1410788">
                  <a:extLst>
                    <a:ext uri="{9D8B030D-6E8A-4147-A177-3AD203B41FA5}">
                      <a16:colId xmlns:a16="http://schemas.microsoft.com/office/drawing/2014/main" val="3124744492"/>
                    </a:ext>
                  </a:extLst>
                </a:gridCol>
                <a:gridCol w="1084217">
                  <a:extLst>
                    <a:ext uri="{9D8B030D-6E8A-4147-A177-3AD203B41FA5}">
                      <a16:colId xmlns:a16="http://schemas.microsoft.com/office/drawing/2014/main" val="855587377"/>
                    </a:ext>
                  </a:extLst>
                </a:gridCol>
                <a:gridCol w="788134">
                  <a:extLst>
                    <a:ext uri="{9D8B030D-6E8A-4147-A177-3AD203B41FA5}">
                      <a16:colId xmlns:a16="http://schemas.microsoft.com/office/drawing/2014/main" val="950833855"/>
                    </a:ext>
                  </a:extLst>
                </a:gridCol>
              </a:tblGrid>
              <a:tr h="1342178">
                <a:tc rowSpan="3">
                  <a:txBody>
                    <a:bodyPr/>
                    <a:lstStyle/>
                    <a:p>
                      <a:pPr algn="ctr" rtl="1">
                        <a:lnSpc>
                          <a:spcPct val="107000"/>
                        </a:lnSpc>
                        <a:spcAft>
                          <a:spcPts val="0"/>
                        </a:spcAft>
                      </a:pPr>
                      <a:r>
                        <a:rPr lang="ar-SA" sz="1800" dirty="0">
                          <a:solidFill>
                            <a:schemeClr val="tx1"/>
                          </a:solidFill>
                          <a:effectLst/>
                          <a:cs typeface="B Nazanin" panose="00000400000000000000" pitchFamily="2" charset="-78"/>
                        </a:rPr>
                        <a:t>ردیف</a:t>
                      </a:r>
                      <a:endParaRPr lang="en-US" sz="16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3">
                  <a:txBody>
                    <a:bodyPr/>
                    <a:lstStyle/>
                    <a:p>
                      <a:pPr algn="ctr" rtl="1">
                        <a:lnSpc>
                          <a:spcPct val="107000"/>
                        </a:lnSpc>
                        <a:spcAft>
                          <a:spcPts val="0"/>
                        </a:spcAft>
                      </a:pPr>
                      <a:r>
                        <a:rPr lang="ar-SA" sz="1800" dirty="0">
                          <a:solidFill>
                            <a:schemeClr val="tx1"/>
                          </a:solidFill>
                          <a:effectLst/>
                          <a:cs typeface="B Nazanin" panose="00000400000000000000" pitchFamily="2" charset="-78"/>
                        </a:rPr>
                        <a:t>تاریخ گزارش</a:t>
                      </a:r>
                      <a:endParaRPr lang="en-US" sz="16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3">
                  <a:txBody>
                    <a:bodyPr/>
                    <a:lstStyle/>
                    <a:p>
                      <a:pPr algn="ctr" rtl="1">
                        <a:lnSpc>
                          <a:spcPct val="107000"/>
                        </a:lnSpc>
                        <a:spcAft>
                          <a:spcPts val="0"/>
                        </a:spcAft>
                      </a:pPr>
                      <a:r>
                        <a:rPr lang="ar-SA" sz="1800">
                          <a:solidFill>
                            <a:schemeClr val="tx1"/>
                          </a:solidFill>
                          <a:effectLst/>
                          <a:cs typeface="B Nazanin" panose="00000400000000000000" pitchFamily="2" charset="-78"/>
                        </a:rPr>
                        <a:t>نام دانشگاه</a:t>
                      </a:r>
                      <a:br>
                        <a:rPr lang="ar-SA" sz="1800">
                          <a:solidFill>
                            <a:schemeClr val="tx1"/>
                          </a:solidFill>
                          <a:effectLst/>
                          <a:cs typeface="B Nazanin" panose="00000400000000000000" pitchFamily="2" charset="-78"/>
                        </a:rPr>
                      </a:br>
                      <a:r>
                        <a:rPr lang="ar-SA" sz="1800">
                          <a:solidFill>
                            <a:schemeClr val="tx1"/>
                          </a:solidFill>
                          <a:effectLst/>
                          <a:cs typeface="B Nazanin" panose="00000400000000000000" pitchFamily="2" charset="-78"/>
                        </a:rPr>
                        <a:t> گزارش دهنده</a:t>
                      </a:r>
                      <a:endParaRPr lang="en-US" sz="160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10">
                  <a:txBody>
                    <a:bodyPr/>
                    <a:lstStyle/>
                    <a:p>
                      <a:pPr algn="ctr" rtl="1">
                        <a:lnSpc>
                          <a:spcPct val="107000"/>
                        </a:lnSpc>
                        <a:spcAft>
                          <a:spcPts val="0"/>
                        </a:spcAft>
                      </a:pPr>
                      <a:r>
                        <a:rPr lang="ar-SA" sz="1800">
                          <a:solidFill>
                            <a:schemeClr val="tx1"/>
                          </a:solidFill>
                          <a:effectLst/>
                          <a:cs typeface="B Nazanin" panose="00000400000000000000" pitchFamily="2" charset="-78"/>
                        </a:rPr>
                        <a:t>مرکز تشخیص دهنده</a:t>
                      </a:r>
                      <a:endParaRPr lang="en-US" sz="160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rtl="1">
                        <a:lnSpc>
                          <a:spcPct val="107000"/>
                        </a:lnSpc>
                        <a:spcAft>
                          <a:spcPts val="0"/>
                        </a:spcAft>
                      </a:pPr>
                      <a:r>
                        <a:rPr lang="ar-SA" sz="1800">
                          <a:solidFill>
                            <a:schemeClr val="tx1"/>
                          </a:solidFill>
                          <a:effectLst/>
                          <a:cs typeface="B Nazanin" panose="00000400000000000000" pitchFamily="2" charset="-78"/>
                        </a:rPr>
                        <a:t>نام استان و شهر محل سکونت</a:t>
                      </a:r>
                      <a:endParaRPr lang="en-US" sz="160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3">
                  <a:txBody>
                    <a:bodyPr/>
                    <a:lstStyle/>
                    <a:p>
                      <a:pPr algn="ctr" rtl="1">
                        <a:lnSpc>
                          <a:spcPct val="107000"/>
                        </a:lnSpc>
                        <a:spcAft>
                          <a:spcPts val="0"/>
                        </a:spcAft>
                      </a:pPr>
                      <a:r>
                        <a:rPr lang="ar-SA" sz="1800">
                          <a:solidFill>
                            <a:schemeClr val="tx1"/>
                          </a:solidFill>
                          <a:effectLst/>
                          <a:cs typeface="B Nazanin" panose="00000400000000000000" pitchFamily="2" charset="-78"/>
                        </a:rPr>
                        <a:t>نام و نام خانوادگی </a:t>
                      </a:r>
                      <a:endParaRPr lang="en-US" sz="160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3">
                  <a:txBody>
                    <a:bodyPr/>
                    <a:lstStyle/>
                    <a:p>
                      <a:pPr algn="ctr" rtl="1">
                        <a:lnSpc>
                          <a:spcPct val="107000"/>
                        </a:lnSpc>
                        <a:spcAft>
                          <a:spcPts val="0"/>
                        </a:spcAft>
                      </a:pPr>
                      <a:r>
                        <a:rPr lang="ar-SA" sz="1800" dirty="0">
                          <a:solidFill>
                            <a:schemeClr val="tx1"/>
                          </a:solidFill>
                          <a:effectLst/>
                          <a:cs typeface="B Nazanin" panose="00000400000000000000" pitchFamily="2" charset="-78"/>
                        </a:rPr>
                        <a:t>نام پدر</a:t>
                      </a:r>
                      <a:endParaRPr lang="en-US" sz="16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105733786"/>
                  </a:ext>
                </a:extLst>
              </a:tr>
              <a:tr h="1342178">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rtl="1">
                        <a:lnSpc>
                          <a:spcPct val="107000"/>
                        </a:lnSpc>
                        <a:spcAft>
                          <a:spcPts val="0"/>
                        </a:spcAft>
                      </a:pPr>
                      <a:r>
                        <a:rPr lang="ar-SA" sz="1100">
                          <a:solidFill>
                            <a:schemeClr val="tx1"/>
                          </a:solidFill>
                          <a:effectLst/>
                          <a:cs typeface="B Nazanin" panose="00000400000000000000" pitchFamily="2" charset="-78"/>
                        </a:rPr>
                        <a:t>پایگاه دیده ور مرزی</a:t>
                      </a:r>
                      <a:endParaRPr lang="en-US" sz="160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vert="vert270" anchor="ctr"/>
                </a:tc>
                <a:tc gridSpan="3">
                  <a:txBody>
                    <a:bodyPr/>
                    <a:lstStyle/>
                    <a:p>
                      <a:pPr algn="ctr" rtl="1">
                        <a:lnSpc>
                          <a:spcPct val="107000"/>
                        </a:lnSpc>
                        <a:spcAft>
                          <a:spcPts val="0"/>
                        </a:spcAft>
                      </a:pPr>
                      <a:r>
                        <a:rPr lang="ar-SA" sz="1100">
                          <a:solidFill>
                            <a:schemeClr val="tx1"/>
                          </a:solidFill>
                          <a:effectLst/>
                          <a:cs typeface="B Nazanin" panose="00000400000000000000" pitchFamily="2" charset="-78"/>
                        </a:rPr>
                        <a:t>مرکز خدمات جامع سلامت</a:t>
                      </a:r>
                      <a:endParaRPr lang="en-US" sz="160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vert="vert270" anchor="ctr"/>
                </a:tc>
                <a:tc hMerge="1">
                  <a:txBody>
                    <a:bodyPr/>
                    <a:lstStyle/>
                    <a:p>
                      <a:endParaRPr lang="en-US"/>
                    </a:p>
                  </a:txBody>
                  <a:tcPr/>
                </a:tc>
                <a:tc hMerge="1">
                  <a:txBody>
                    <a:bodyPr/>
                    <a:lstStyle/>
                    <a:p>
                      <a:endParaRPr lang="en-US"/>
                    </a:p>
                  </a:txBody>
                  <a:tcPr/>
                </a:tc>
                <a:tc rowSpan="2">
                  <a:txBody>
                    <a:bodyPr/>
                    <a:lstStyle/>
                    <a:p>
                      <a:pPr algn="ctr" rtl="1">
                        <a:lnSpc>
                          <a:spcPct val="107000"/>
                        </a:lnSpc>
                        <a:spcAft>
                          <a:spcPts val="0"/>
                        </a:spcAft>
                      </a:pPr>
                      <a:r>
                        <a:rPr lang="ar-SA" sz="1100">
                          <a:solidFill>
                            <a:schemeClr val="tx1"/>
                          </a:solidFill>
                          <a:effectLst/>
                          <a:cs typeface="B Nazanin" panose="00000400000000000000" pitchFamily="2" charset="-78"/>
                        </a:rPr>
                        <a:t>خانه بهداشت/ پایگاه سلامت</a:t>
                      </a:r>
                      <a:endParaRPr lang="en-US" sz="160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vert="vert270" anchor="ctr"/>
                </a:tc>
                <a:tc rowSpan="2">
                  <a:txBody>
                    <a:bodyPr/>
                    <a:lstStyle/>
                    <a:p>
                      <a:pPr algn="ctr" rtl="1">
                        <a:lnSpc>
                          <a:spcPct val="107000"/>
                        </a:lnSpc>
                        <a:spcAft>
                          <a:spcPts val="0"/>
                        </a:spcAft>
                      </a:pPr>
                      <a:r>
                        <a:rPr lang="ar-SA" sz="1100">
                          <a:solidFill>
                            <a:schemeClr val="tx1"/>
                          </a:solidFill>
                          <a:effectLst/>
                          <a:cs typeface="B Nazanin" panose="00000400000000000000" pitchFamily="2" charset="-78"/>
                        </a:rPr>
                        <a:t>بیمارستان دولتی</a:t>
                      </a:r>
                      <a:endParaRPr lang="en-US" sz="160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vert="vert270" anchor="ctr"/>
                </a:tc>
                <a:tc rowSpan="2">
                  <a:txBody>
                    <a:bodyPr/>
                    <a:lstStyle/>
                    <a:p>
                      <a:pPr algn="ctr" rtl="1">
                        <a:lnSpc>
                          <a:spcPct val="107000"/>
                        </a:lnSpc>
                        <a:spcAft>
                          <a:spcPts val="0"/>
                        </a:spcAft>
                      </a:pPr>
                      <a:r>
                        <a:rPr lang="ar-SA" sz="1100">
                          <a:solidFill>
                            <a:schemeClr val="tx1"/>
                          </a:solidFill>
                          <a:effectLst/>
                          <a:cs typeface="B Nazanin" panose="00000400000000000000" pitchFamily="2" charset="-78"/>
                        </a:rPr>
                        <a:t>بیمارستان غیر دولتی</a:t>
                      </a:r>
                      <a:endParaRPr lang="en-US" sz="160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vert="vert270" anchor="ctr"/>
                </a:tc>
                <a:tc rowSpan="2">
                  <a:txBody>
                    <a:bodyPr/>
                    <a:lstStyle/>
                    <a:p>
                      <a:pPr algn="ctr" rtl="1">
                        <a:lnSpc>
                          <a:spcPct val="107000"/>
                        </a:lnSpc>
                        <a:spcAft>
                          <a:spcPts val="0"/>
                        </a:spcAft>
                      </a:pPr>
                      <a:r>
                        <a:rPr lang="ar-SA" sz="1100">
                          <a:solidFill>
                            <a:schemeClr val="tx1"/>
                          </a:solidFill>
                          <a:effectLst/>
                          <a:cs typeface="B Nazanin" panose="00000400000000000000" pitchFamily="2" charset="-78"/>
                        </a:rPr>
                        <a:t>آزمایشگاه</a:t>
                      </a:r>
                      <a:endParaRPr lang="en-US" sz="160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vert="vert270" anchor="ctr"/>
                </a:tc>
                <a:tc rowSpan="2">
                  <a:txBody>
                    <a:bodyPr/>
                    <a:lstStyle/>
                    <a:p>
                      <a:pPr algn="ctr" rtl="1">
                        <a:lnSpc>
                          <a:spcPct val="107000"/>
                        </a:lnSpc>
                        <a:spcAft>
                          <a:spcPts val="0"/>
                        </a:spcAft>
                      </a:pPr>
                      <a:r>
                        <a:rPr lang="ar-SA" sz="1100" dirty="0">
                          <a:solidFill>
                            <a:schemeClr val="tx1"/>
                          </a:solidFill>
                          <a:effectLst/>
                          <a:cs typeface="B Nazanin" panose="00000400000000000000" pitchFamily="2" charset="-78"/>
                        </a:rPr>
                        <a:t>درمانگاه</a:t>
                      </a:r>
                      <a:endParaRPr lang="en-US" sz="16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vert="vert270" anchor="ctr"/>
                </a:tc>
                <a:tc rowSpan="2">
                  <a:txBody>
                    <a:bodyPr/>
                    <a:lstStyle/>
                    <a:p>
                      <a:pPr algn="ctr" rtl="1">
                        <a:lnSpc>
                          <a:spcPct val="107000"/>
                        </a:lnSpc>
                        <a:spcAft>
                          <a:spcPts val="0"/>
                        </a:spcAft>
                      </a:pPr>
                      <a:r>
                        <a:rPr lang="ar-SA" sz="1100">
                          <a:solidFill>
                            <a:schemeClr val="tx1"/>
                          </a:solidFill>
                          <a:effectLst/>
                          <a:cs typeface="B Nazanin" panose="00000400000000000000" pitchFamily="2" charset="-78"/>
                        </a:rPr>
                        <a:t>مطب خصوصی</a:t>
                      </a:r>
                      <a:endParaRPr lang="en-US" sz="160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vert="vert27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09612245"/>
                  </a:ext>
                </a:extLst>
              </a:tr>
              <a:tr h="13421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ar-SA" sz="1100">
                          <a:solidFill>
                            <a:schemeClr val="tx1"/>
                          </a:solidFill>
                          <a:effectLst/>
                          <a:cs typeface="B Nazanin" panose="00000400000000000000" pitchFamily="2" charset="-78"/>
                        </a:rPr>
                        <a:t> شهری</a:t>
                      </a:r>
                      <a:endParaRPr lang="en-US" sz="160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vert="vert270" anchor="ctr"/>
                </a:tc>
                <a:tc>
                  <a:txBody>
                    <a:bodyPr/>
                    <a:lstStyle/>
                    <a:p>
                      <a:pPr algn="ctr" rtl="1">
                        <a:lnSpc>
                          <a:spcPct val="107000"/>
                        </a:lnSpc>
                        <a:spcAft>
                          <a:spcPts val="0"/>
                        </a:spcAft>
                      </a:pPr>
                      <a:r>
                        <a:rPr lang="ar-SA" sz="1100">
                          <a:solidFill>
                            <a:schemeClr val="tx1"/>
                          </a:solidFill>
                          <a:effectLst/>
                          <a:cs typeface="B Nazanin" panose="00000400000000000000" pitchFamily="2" charset="-78"/>
                        </a:rPr>
                        <a:t> روستایی</a:t>
                      </a:r>
                      <a:endParaRPr lang="en-US" sz="160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vert="vert270" anchor="ctr"/>
                </a:tc>
                <a:tc>
                  <a:txBody>
                    <a:bodyPr/>
                    <a:lstStyle/>
                    <a:p>
                      <a:pPr algn="ctr" rtl="1">
                        <a:lnSpc>
                          <a:spcPct val="107000"/>
                        </a:lnSpc>
                        <a:spcAft>
                          <a:spcPts val="0"/>
                        </a:spcAft>
                      </a:pPr>
                      <a:r>
                        <a:rPr lang="ar-SA" sz="1100" dirty="0">
                          <a:solidFill>
                            <a:schemeClr val="tx1"/>
                          </a:solidFill>
                          <a:effectLst/>
                          <a:cs typeface="B Nazanin" panose="00000400000000000000" pitchFamily="2" charset="-78"/>
                        </a:rPr>
                        <a:t>شهری/روستایی</a:t>
                      </a:r>
                      <a:endParaRPr lang="en-US" sz="16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vert="vert27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60420317"/>
                  </a:ext>
                </a:extLst>
              </a:tr>
            </a:tbl>
          </a:graphicData>
        </a:graphic>
      </p:graphicFrame>
    </p:spTree>
    <p:extLst>
      <p:ext uri="{BB962C8B-B14F-4D97-AF65-F5344CB8AC3E}">
        <p14:creationId xmlns:p14="http://schemas.microsoft.com/office/powerpoint/2010/main" val="1126976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400" b="1" dirty="0">
                <a:solidFill>
                  <a:schemeClr val="accent1">
                    <a:lumMod val="50000"/>
                  </a:schemeClr>
                </a:solidFill>
                <a:cs typeface="B Titr" panose="00000700000000000000" pitchFamily="2" charset="-78"/>
              </a:rPr>
              <a:t>فرم لیست خطی موارد محتمل تب دانگ</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06212263"/>
              </p:ext>
            </p:extLst>
          </p:nvPr>
        </p:nvGraphicFramePr>
        <p:xfrm>
          <a:off x="0" y="1825625"/>
          <a:ext cx="12070080" cy="4431484"/>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3540662423"/>
                    </a:ext>
                  </a:extLst>
                </a:gridCol>
                <a:gridCol w="1005840">
                  <a:extLst>
                    <a:ext uri="{9D8B030D-6E8A-4147-A177-3AD203B41FA5}">
                      <a16:colId xmlns:a16="http://schemas.microsoft.com/office/drawing/2014/main" val="2257791413"/>
                    </a:ext>
                  </a:extLst>
                </a:gridCol>
                <a:gridCol w="1005840">
                  <a:extLst>
                    <a:ext uri="{9D8B030D-6E8A-4147-A177-3AD203B41FA5}">
                      <a16:colId xmlns:a16="http://schemas.microsoft.com/office/drawing/2014/main" val="3311296435"/>
                    </a:ext>
                  </a:extLst>
                </a:gridCol>
                <a:gridCol w="1005840">
                  <a:extLst>
                    <a:ext uri="{9D8B030D-6E8A-4147-A177-3AD203B41FA5}">
                      <a16:colId xmlns:a16="http://schemas.microsoft.com/office/drawing/2014/main" val="2356744129"/>
                    </a:ext>
                  </a:extLst>
                </a:gridCol>
                <a:gridCol w="2220686">
                  <a:extLst>
                    <a:ext uri="{9D8B030D-6E8A-4147-A177-3AD203B41FA5}">
                      <a16:colId xmlns:a16="http://schemas.microsoft.com/office/drawing/2014/main" val="1558462562"/>
                    </a:ext>
                  </a:extLst>
                </a:gridCol>
                <a:gridCol w="692331">
                  <a:extLst>
                    <a:ext uri="{9D8B030D-6E8A-4147-A177-3AD203B41FA5}">
                      <a16:colId xmlns:a16="http://schemas.microsoft.com/office/drawing/2014/main" val="2360739890"/>
                    </a:ext>
                  </a:extLst>
                </a:gridCol>
                <a:gridCol w="613954">
                  <a:extLst>
                    <a:ext uri="{9D8B030D-6E8A-4147-A177-3AD203B41FA5}">
                      <a16:colId xmlns:a16="http://schemas.microsoft.com/office/drawing/2014/main" val="369289804"/>
                    </a:ext>
                  </a:extLst>
                </a:gridCol>
                <a:gridCol w="757646">
                  <a:extLst>
                    <a:ext uri="{9D8B030D-6E8A-4147-A177-3AD203B41FA5}">
                      <a16:colId xmlns:a16="http://schemas.microsoft.com/office/drawing/2014/main" val="2725033563"/>
                    </a:ext>
                  </a:extLst>
                </a:gridCol>
                <a:gridCol w="744583">
                  <a:extLst>
                    <a:ext uri="{9D8B030D-6E8A-4147-A177-3AD203B41FA5}">
                      <a16:colId xmlns:a16="http://schemas.microsoft.com/office/drawing/2014/main" val="3260590159"/>
                    </a:ext>
                  </a:extLst>
                </a:gridCol>
                <a:gridCol w="1005840">
                  <a:extLst>
                    <a:ext uri="{9D8B030D-6E8A-4147-A177-3AD203B41FA5}">
                      <a16:colId xmlns:a16="http://schemas.microsoft.com/office/drawing/2014/main" val="1913771682"/>
                    </a:ext>
                  </a:extLst>
                </a:gridCol>
                <a:gridCol w="1005840">
                  <a:extLst>
                    <a:ext uri="{9D8B030D-6E8A-4147-A177-3AD203B41FA5}">
                      <a16:colId xmlns:a16="http://schemas.microsoft.com/office/drawing/2014/main" val="2214213783"/>
                    </a:ext>
                  </a:extLst>
                </a:gridCol>
                <a:gridCol w="1005840">
                  <a:extLst>
                    <a:ext uri="{9D8B030D-6E8A-4147-A177-3AD203B41FA5}">
                      <a16:colId xmlns:a16="http://schemas.microsoft.com/office/drawing/2014/main" val="27093205"/>
                    </a:ext>
                  </a:extLst>
                </a:gridCol>
              </a:tblGrid>
              <a:tr h="1477162">
                <a:tc gridSpan="4">
                  <a:txBody>
                    <a:bodyPr/>
                    <a:lstStyle/>
                    <a:p>
                      <a:pPr algn="ctr" rtl="1">
                        <a:lnSpc>
                          <a:spcPct val="107000"/>
                        </a:lnSpc>
                        <a:spcAft>
                          <a:spcPts val="0"/>
                        </a:spcAft>
                      </a:pPr>
                      <a:r>
                        <a:rPr lang="ar-SA" sz="18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ملیت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1">
                        <a:lnSpc>
                          <a:spcPct val="107000"/>
                        </a:lnSpc>
                        <a:spcAft>
                          <a:spcPts val="0"/>
                        </a:spcAft>
                      </a:pPr>
                      <a: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کد ملی/ شماره پاسپورت</a:t>
                      </a:r>
                      <a:b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br>
                      <a: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کد آمایش اتباع</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سن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18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جنس</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بارداری</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شغل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سابقه سفر</a:t>
                      </a:r>
                      <a:b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br>
                      <a: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در دو هفته گذشته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نام کشور محل سفر </a:t>
                      </a:r>
                      <a:b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br>
                      <a: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در دو هفته گذشته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نام شهر محل سفر در دو هفته گذشته</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5126730"/>
                  </a:ext>
                </a:extLst>
              </a:tr>
              <a:tr h="2954322">
                <a:tc>
                  <a:txBody>
                    <a:bodyPr/>
                    <a:lstStyle/>
                    <a:p>
                      <a:pPr algn="ctr" rtl="1">
                        <a:lnSpc>
                          <a:spcPct val="107000"/>
                        </a:lnSpc>
                        <a:spcAft>
                          <a:spcPts val="0"/>
                        </a:spcAft>
                      </a:pPr>
                      <a:r>
                        <a:rPr lang="ar-SA"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ایرانی</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افغان</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پاکستانی</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1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سایر</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4063824"/>
                  </a:ext>
                </a:extLst>
              </a:tr>
            </a:tbl>
          </a:graphicData>
        </a:graphic>
      </p:graphicFrame>
    </p:spTree>
    <p:extLst>
      <p:ext uri="{BB962C8B-B14F-4D97-AF65-F5344CB8AC3E}">
        <p14:creationId xmlns:p14="http://schemas.microsoft.com/office/powerpoint/2010/main" val="3479666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400" b="1" dirty="0">
                <a:solidFill>
                  <a:schemeClr val="accent1">
                    <a:lumMod val="50000"/>
                  </a:schemeClr>
                </a:solidFill>
                <a:cs typeface="B Titr" panose="00000700000000000000" pitchFamily="2" charset="-78"/>
              </a:rPr>
              <a:t>فرم لیست خطی موارد محتمل تب دانگ</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8923804"/>
              </p:ext>
            </p:extLst>
          </p:nvPr>
        </p:nvGraphicFramePr>
        <p:xfrm>
          <a:off x="-91446" y="1825625"/>
          <a:ext cx="12283452" cy="3608524"/>
        </p:xfrm>
        <a:graphic>
          <a:graphicData uri="http://schemas.openxmlformats.org/drawingml/2006/table">
            <a:tbl>
              <a:tblPr firstRow="1" bandRow="1">
                <a:tableStyleId>{5C22544A-7EE6-4342-B048-85BDC9FD1C3A}</a:tableStyleId>
              </a:tblPr>
              <a:tblGrid>
                <a:gridCol w="1240977">
                  <a:extLst>
                    <a:ext uri="{9D8B030D-6E8A-4147-A177-3AD203B41FA5}">
                      <a16:colId xmlns:a16="http://schemas.microsoft.com/office/drawing/2014/main" val="1571826763"/>
                    </a:ext>
                  </a:extLst>
                </a:gridCol>
                <a:gridCol w="1554480">
                  <a:extLst>
                    <a:ext uri="{9D8B030D-6E8A-4147-A177-3AD203B41FA5}">
                      <a16:colId xmlns:a16="http://schemas.microsoft.com/office/drawing/2014/main" val="1578220224"/>
                    </a:ext>
                  </a:extLst>
                </a:gridCol>
                <a:gridCol w="1463040">
                  <a:extLst>
                    <a:ext uri="{9D8B030D-6E8A-4147-A177-3AD203B41FA5}">
                      <a16:colId xmlns:a16="http://schemas.microsoft.com/office/drawing/2014/main" val="2869012509"/>
                    </a:ext>
                  </a:extLst>
                </a:gridCol>
                <a:gridCol w="1541418">
                  <a:extLst>
                    <a:ext uri="{9D8B030D-6E8A-4147-A177-3AD203B41FA5}">
                      <a16:colId xmlns:a16="http://schemas.microsoft.com/office/drawing/2014/main" val="3999824243"/>
                    </a:ext>
                  </a:extLst>
                </a:gridCol>
                <a:gridCol w="470262">
                  <a:extLst>
                    <a:ext uri="{9D8B030D-6E8A-4147-A177-3AD203B41FA5}">
                      <a16:colId xmlns:a16="http://schemas.microsoft.com/office/drawing/2014/main" val="3407523385"/>
                    </a:ext>
                  </a:extLst>
                </a:gridCol>
                <a:gridCol w="457200">
                  <a:extLst>
                    <a:ext uri="{9D8B030D-6E8A-4147-A177-3AD203B41FA5}">
                      <a16:colId xmlns:a16="http://schemas.microsoft.com/office/drawing/2014/main" val="3158841736"/>
                    </a:ext>
                  </a:extLst>
                </a:gridCol>
                <a:gridCol w="496389">
                  <a:extLst>
                    <a:ext uri="{9D8B030D-6E8A-4147-A177-3AD203B41FA5}">
                      <a16:colId xmlns:a16="http://schemas.microsoft.com/office/drawing/2014/main" val="2388327578"/>
                    </a:ext>
                  </a:extLst>
                </a:gridCol>
                <a:gridCol w="365760">
                  <a:extLst>
                    <a:ext uri="{9D8B030D-6E8A-4147-A177-3AD203B41FA5}">
                      <a16:colId xmlns:a16="http://schemas.microsoft.com/office/drawing/2014/main" val="3273681537"/>
                    </a:ext>
                  </a:extLst>
                </a:gridCol>
                <a:gridCol w="470263">
                  <a:extLst>
                    <a:ext uri="{9D8B030D-6E8A-4147-A177-3AD203B41FA5}">
                      <a16:colId xmlns:a16="http://schemas.microsoft.com/office/drawing/2014/main" val="2486991252"/>
                    </a:ext>
                  </a:extLst>
                </a:gridCol>
                <a:gridCol w="522514">
                  <a:extLst>
                    <a:ext uri="{9D8B030D-6E8A-4147-A177-3AD203B41FA5}">
                      <a16:colId xmlns:a16="http://schemas.microsoft.com/office/drawing/2014/main" val="727230034"/>
                    </a:ext>
                  </a:extLst>
                </a:gridCol>
                <a:gridCol w="457200">
                  <a:extLst>
                    <a:ext uri="{9D8B030D-6E8A-4147-A177-3AD203B41FA5}">
                      <a16:colId xmlns:a16="http://schemas.microsoft.com/office/drawing/2014/main" val="1783222400"/>
                    </a:ext>
                  </a:extLst>
                </a:gridCol>
                <a:gridCol w="404949">
                  <a:extLst>
                    <a:ext uri="{9D8B030D-6E8A-4147-A177-3AD203B41FA5}">
                      <a16:colId xmlns:a16="http://schemas.microsoft.com/office/drawing/2014/main" val="167229747"/>
                    </a:ext>
                  </a:extLst>
                </a:gridCol>
                <a:gridCol w="457200">
                  <a:extLst>
                    <a:ext uri="{9D8B030D-6E8A-4147-A177-3AD203B41FA5}">
                      <a16:colId xmlns:a16="http://schemas.microsoft.com/office/drawing/2014/main" val="351238382"/>
                    </a:ext>
                  </a:extLst>
                </a:gridCol>
                <a:gridCol w="509451">
                  <a:extLst>
                    <a:ext uri="{9D8B030D-6E8A-4147-A177-3AD203B41FA5}">
                      <a16:colId xmlns:a16="http://schemas.microsoft.com/office/drawing/2014/main" val="3067828205"/>
                    </a:ext>
                  </a:extLst>
                </a:gridCol>
                <a:gridCol w="457200">
                  <a:extLst>
                    <a:ext uri="{9D8B030D-6E8A-4147-A177-3AD203B41FA5}">
                      <a16:colId xmlns:a16="http://schemas.microsoft.com/office/drawing/2014/main" val="605137990"/>
                    </a:ext>
                  </a:extLst>
                </a:gridCol>
                <a:gridCol w="470263">
                  <a:extLst>
                    <a:ext uri="{9D8B030D-6E8A-4147-A177-3AD203B41FA5}">
                      <a16:colId xmlns:a16="http://schemas.microsoft.com/office/drawing/2014/main" val="1668761709"/>
                    </a:ext>
                  </a:extLst>
                </a:gridCol>
                <a:gridCol w="483326">
                  <a:extLst>
                    <a:ext uri="{9D8B030D-6E8A-4147-A177-3AD203B41FA5}">
                      <a16:colId xmlns:a16="http://schemas.microsoft.com/office/drawing/2014/main" val="171729539"/>
                    </a:ext>
                  </a:extLst>
                </a:gridCol>
                <a:gridCol w="461560">
                  <a:extLst>
                    <a:ext uri="{9D8B030D-6E8A-4147-A177-3AD203B41FA5}">
                      <a16:colId xmlns:a16="http://schemas.microsoft.com/office/drawing/2014/main" val="3473765216"/>
                    </a:ext>
                  </a:extLst>
                </a:gridCol>
              </a:tblGrid>
              <a:tr h="1202841">
                <a:tc rowSpan="2">
                  <a:txBody>
                    <a:bodyPr/>
                    <a:lstStyle/>
                    <a:p>
                      <a:pPr algn="ctr" rtl="1">
                        <a:lnSpc>
                          <a:spcPct val="107000"/>
                        </a:lnSpc>
                        <a:spcAft>
                          <a:spcPts val="0"/>
                        </a:spcAft>
                      </a:pP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شروع سفر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پایان </a:t>
                      </a:r>
                      <a:b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b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سفر</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سابقه ابتلای قبلی به تب دانک</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بروز </a:t>
                      </a:r>
                      <a:b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b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علائم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14">
                  <a:txBody>
                    <a:bodyPr/>
                    <a:lstStyle/>
                    <a:p>
                      <a:pPr algn="ctr" rtl="1">
                        <a:lnSpc>
                          <a:spcPct val="107000"/>
                        </a:lnSpc>
                        <a:spcAft>
                          <a:spcPts val="0"/>
                        </a:spcAft>
                      </a:pP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علائم و نشانه های بیماری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7418524"/>
                  </a:ext>
                </a:extLst>
              </a:tr>
              <a:tr h="240568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تب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سردرد</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درد بدن</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درد عضلانی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درد پشت چشم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بی اشتهایی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تهوع</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استفراغ</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اسهال</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پوست برافروخته</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راش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درد شکمی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علائم بالینی تجمع مایعات</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لرز</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extLst>
                  <a:ext uri="{0D108BD9-81ED-4DB2-BD59-A6C34878D82A}">
                    <a16:rowId xmlns:a16="http://schemas.microsoft.com/office/drawing/2014/main" val="732931772"/>
                  </a:ext>
                </a:extLst>
              </a:tr>
            </a:tbl>
          </a:graphicData>
        </a:graphic>
      </p:graphicFrame>
    </p:spTree>
    <p:extLst>
      <p:ext uri="{BB962C8B-B14F-4D97-AF65-F5344CB8AC3E}">
        <p14:creationId xmlns:p14="http://schemas.microsoft.com/office/powerpoint/2010/main" val="362080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81995" y="1881662"/>
            <a:ext cx="5943376" cy="4156860"/>
          </a:xfrm>
          <a:prstGeom prst="rect">
            <a:avLst/>
          </a:prstGeom>
          <a:ln>
            <a:solidFill>
              <a:schemeClr val="accent1">
                <a:lumMod val="75000"/>
              </a:schemeClr>
            </a:solidFill>
          </a:ln>
        </p:spPr>
      </p:pic>
      <p:sp>
        <p:nvSpPr>
          <p:cNvPr id="6" name="Title 5"/>
          <p:cNvSpPr>
            <a:spLocks noGrp="1"/>
          </p:cNvSpPr>
          <p:nvPr>
            <p:ph type="title"/>
          </p:nvPr>
        </p:nvSpPr>
        <p:spPr>
          <a:xfrm>
            <a:off x="838200" y="365125"/>
            <a:ext cx="10515600" cy="849721"/>
          </a:xfrm>
        </p:spPr>
        <p:txBody>
          <a:bodyPr>
            <a:normAutofit/>
          </a:bodyPr>
          <a:lstStyle/>
          <a:p>
            <a:pPr algn="r" rtl="1"/>
            <a:r>
              <a:rPr lang="fa-IR" sz="2400" dirty="0">
                <a:cs typeface="B Titr" panose="00000700000000000000" pitchFamily="2" charset="-78"/>
              </a:rPr>
              <a:t>نقشه انتشار پشه ناقل </a:t>
            </a:r>
            <a:r>
              <a:rPr lang="fa-IR" sz="2400" dirty="0" err="1">
                <a:cs typeface="B Titr" panose="00000700000000000000" pitchFamily="2" charset="-78"/>
              </a:rPr>
              <a:t>آئدس</a:t>
            </a:r>
            <a:endParaRPr lang="en-US" sz="2400" dirty="0">
              <a:cs typeface="B Titr" panose="00000700000000000000" pitchFamily="2" charset="-78"/>
            </a:endParaRPr>
          </a:p>
        </p:txBody>
      </p:sp>
      <p:pic>
        <p:nvPicPr>
          <p:cNvPr id="5" name="Picture 4"/>
          <p:cNvPicPr>
            <a:picLocks noChangeAspect="1"/>
          </p:cNvPicPr>
          <p:nvPr/>
        </p:nvPicPr>
        <p:blipFill>
          <a:blip r:embed="rId3"/>
          <a:stretch>
            <a:fillRect/>
          </a:stretch>
        </p:blipFill>
        <p:spPr>
          <a:xfrm>
            <a:off x="67375" y="1881662"/>
            <a:ext cx="5915310" cy="4156860"/>
          </a:xfrm>
          <a:prstGeom prst="rect">
            <a:avLst/>
          </a:prstGeom>
          <a:ln>
            <a:solidFill>
              <a:schemeClr val="accent1">
                <a:lumMod val="75000"/>
              </a:schemeClr>
            </a:solidFill>
          </a:ln>
        </p:spPr>
      </p:pic>
    </p:spTree>
    <p:extLst>
      <p:ext uri="{BB962C8B-B14F-4D97-AF65-F5344CB8AC3E}">
        <p14:creationId xmlns:p14="http://schemas.microsoft.com/office/powerpoint/2010/main" val="3734048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400" b="1" dirty="0">
                <a:solidFill>
                  <a:schemeClr val="accent1">
                    <a:lumMod val="50000"/>
                  </a:schemeClr>
                </a:solidFill>
                <a:cs typeface="B Titr" panose="00000700000000000000" pitchFamily="2" charset="-78"/>
              </a:rPr>
              <a:t>فرم لیست خطی موارد محتمل تب دانگ</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0648431"/>
              </p:ext>
            </p:extLst>
          </p:nvPr>
        </p:nvGraphicFramePr>
        <p:xfrm>
          <a:off x="0" y="1825625"/>
          <a:ext cx="12192000" cy="3530146"/>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439914893"/>
                    </a:ext>
                  </a:extLst>
                </a:gridCol>
                <a:gridCol w="609600">
                  <a:extLst>
                    <a:ext uri="{9D8B030D-6E8A-4147-A177-3AD203B41FA5}">
                      <a16:colId xmlns:a16="http://schemas.microsoft.com/office/drawing/2014/main" val="3922019126"/>
                    </a:ext>
                  </a:extLst>
                </a:gridCol>
                <a:gridCol w="609600">
                  <a:extLst>
                    <a:ext uri="{9D8B030D-6E8A-4147-A177-3AD203B41FA5}">
                      <a16:colId xmlns:a16="http://schemas.microsoft.com/office/drawing/2014/main" val="4128113945"/>
                    </a:ext>
                  </a:extLst>
                </a:gridCol>
                <a:gridCol w="609600">
                  <a:extLst>
                    <a:ext uri="{9D8B030D-6E8A-4147-A177-3AD203B41FA5}">
                      <a16:colId xmlns:a16="http://schemas.microsoft.com/office/drawing/2014/main" val="169022208"/>
                    </a:ext>
                  </a:extLst>
                </a:gridCol>
                <a:gridCol w="609600">
                  <a:extLst>
                    <a:ext uri="{9D8B030D-6E8A-4147-A177-3AD203B41FA5}">
                      <a16:colId xmlns:a16="http://schemas.microsoft.com/office/drawing/2014/main" val="3854018292"/>
                    </a:ext>
                  </a:extLst>
                </a:gridCol>
                <a:gridCol w="609600">
                  <a:extLst>
                    <a:ext uri="{9D8B030D-6E8A-4147-A177-3AD203B41FA5}">
                      <a16:colId xmlns:a16="http://schemas.microsoft.com/office/drawing/2014/main" val="589291817"/>
                    </a:ext>
                  </a:extLst>
                </a:gridCol>
                <a:gridCol w="609600">
                  <a:extLst>
                    <a:ext uri="{9D8B030D-6E8A-4147-A177-3AD203B41FA5}">
                      <a16:colId xmlns:a16="http://schemas.microsoft.com/office/drawing/2014/main" val="3227265816"/>
                    </a:ext>
                  </a:extLst>
                </a:gridCol>
                <a:gridCol w="609600">
                  <a:extLst>
                    <a:ext uri="{9D8B030D-6E8A-4147-A177-3AD203B41FA5}">
                      <a16:colId xmlns:a16="http://schemas.microsoft.com/office/drawing/2014/main" val="4171831186"/>
                    </a:ext>
                  </a:extLst>
                </a:gridCol>
                <a:gridCol w="609600">
                  <a:extLst>
                    <a:ext uri="{9D8B030D-6E8A-4147-A177-3AD203B41FA5}">
                      <a16:colId xmlns:a16="http://schemas.microsoft.com/office/drawing/2014/main" val="2601269629"/>
                    </a:ext>
                  </a:extLst>
                </a:gridCol>
                <a:gridCol w="609600">
                  <a:extLst>
                    <a:ext uri="{9D8B030D-6E8A-4147-A177-3AD203B41FA5}">
                      <a16:colId xmlns:a16="http://schemas.microsoft.com/office/drawing/2014/main" val="730241142"/>
                    </a:ext>
                  </a:extLst>
                </a:gridCol>
                <a:gridCol w="609600">
                  <a:extLst>
                    <a:ext uri="{9D8B030D-6E8A-4147-A177-3AD203B41FA5}">
                      <a16:colId xmlns:a16="http://schemas.microsoft.com/office/drawing/2014/main" val="3430391749"/>
                    </a:ext>
                  </a:extLst>
                </a:gridCol>
                <a:gridCol w="609600">
                  <a:extLst>
                    <a:ext uri="{9D8B030D-6E8A-4147-A177-3AD203B41FA5}">
                      <a16:colId xmlns:a16="http://schemas.microsoft.com/office/drawing/2014/main" val="3798465025"/>
                    </a:ext>
                  </a:extLst>
                </a:gridCol>
                <a:gridCol w="609600">
                  <a:extLst>
                    <a:ext uri="{9D8B030D-6E8A-4147-A177-3AD203B41FA5}">
                      <a16:colId xmlns:a16="http://schemas.microsoft.com/office/drawing/2014/main" val="3910817976"/>
                    </a:ext>
                  </a:extLst>
                </a:gridCol>
                <a:gridCol w="609600">
                  <a:extLst>
                    <a:ext uri="{9D8B030D-6E8A-4147-A177-3AD203B41FA5}">
                      <a16:colId xmlns:a16="http://schemas.microsoft.com/office/drawing/2014/main" val="1452268234"/>
                    </a:ext>
                  </a:extLst>
                </a:gridCol>
                <a:gridCol w="609600">
                  <a:extLst>
                    <a:ext uri="{9D8B030D-6E8A-4147-A177-3AD203B41FA5}">
                      <a16:colId xmlns:a16="http://schemas.microsoft.com/office/drawing/2014/main" val="3474171480"/>
                    </a:ext>
                  </a:extLst>
                </a:gridCol>
                <a:gridCol w="609600">
                  <a:extLst>
                    <a:ext uri="{9D8B030D-6E8A-4147-A177-3AD203B41FA5}">
                      <a16:colId xmlns:a16="http://schemas.microsoft.com/office/drawing/2014/main" val="1183908547"/>
                    </a:ext>
                  </a:extLst>
                </a:gridCol>
                <a:gridCol w="609600">
                  <a:extLst>
                    <a:ext uri="{9D8B030D-6E8A-4147-A177-3AD203B41FA5}">
                      <a16:colId xmlns:a16="http://schemas.microsoft.com/office/drawing/2014/main" val="1953935537"/>
                    </a:ext>
                  </a:extLst>
                </a:gridCol>
                <a:gridCol w="609600">
                  <a:extLst>
                    <a:ext uri="{9D8B030D-6E8A-4147-A177-3AD203B41FA5}">
                      <a16:colId xmlns:a16="http://schemas.microsoft.com/office/drawing/2014/main" val="2563852408"/>
                    </a:ext>
                  </a:extLst>
                </a:gridCol>
                <a:gridCol w="609600">
                  <a:extLst>
                    <a:ext uri="{9D8B030D-6E8A-4147-A177-3AD203B41FA5}">
                      <a16:colId xmlns:a16="http://schemas.microsoft.com/office/drawing/2014/main" val="3716320817"/>
                    </a:ext>
                  </a:extLst>
                </a:gridCol>
                <a:gridCol w="609600">
                  <a:extLst>
                    <a:ext uri="{9D8B030D-6E8A-4147-A177-3AD203B41FA5}">
                      <a16:colId xmlns:a16="http://schemas.microsoft.com/office/drawing/2014/main" val="1693533365"/>
                    </a:ext>
                  </a:extLst>
                </a:gridCol>
              </a:tblGrid>
              <a:tr h="1176715">
                <a:tc gridSpan="20">
                  <a:txBody>
                    <a:bodyPr/>
                    <a:lstStyle/>
                    <a:p>
                      <a:pPr algn="ctr" rtl="1">
                        <a:lnSpc>
                          <a:spcPct val="107000"/>
                        </a:lnSpc>
                        <a:spcAft>
                          <a:spcPts val="0"/>
                        </a:spcAft>
                      </a:pP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علائم و نشانه های بیماری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80981"/>
                  </a:ext>
                </a:extLst>
              </a:tr>
              <a:tr h="2353431">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بثورات پوستی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بثورات خارش دار</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قرمزی چشم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آبریزش بینی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گلودرد</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درد عضله ساق پا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اختلال عصبی حسی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اختلال عصبی حرکتی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درد و التهاب مفصل</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خونریزی مخاطی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درد شدید شکمی (تندرس)</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تجمع مایع(آسیت، افیوژن،پلورال/پریکارد)</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کاهش فشارخون</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20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شوک</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کاهش هوشیاری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دیسترس تنفسی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تاکیکاردی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هپاتومگالی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برادیکاردی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میوکاردیت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extLst>
                  <a:ext uri="{0D108BD9-81ED-4DB2-BD59-A6C34878D82A}">
                    <a16:rowId xmlns:a16="http://schemas.microsoft.com/office/drawing/2014/main" val="2586496197"/>
                  </a:ext>
                </a:extLst>
              </a:tr>
            </a:tbl>
          </a:graphicData>
        </a:graphic>
      </p:graphicFrame>
    </p:spTree>
    <p:extLst>
      <p:ext uri="{BB962C8B-B14F-4D97-AF65-F5344CB8AC3E}">
        <p14:creationId xmlns:p14="http://schemas.microsoft.com/office/powerpoint/2010/main" val="541268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400" b="1" dirty="0">
                <a:solidFill>
                  <a:schemeClr val="accent1">
                    <a:lumMod val="50000"/>
                  </a:schemeClr>
                </a:solidFill>
                <a:cs typeface="B Titr" panose="00000700000000000000" pitchFamily="2" charset="-78"/>
              </a:rPr>
              <a:t>فرم لیست خطی موارد محتمل تب دانگ</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2424844"/>
              </p:ext>
            </p:extLst>
          </p:nvPr>
        </p:nvGraphicFramePr>
        <p:xfrm>
          <a:off x="6" y="1825625"/>
          <a:ext cx="12191998" cy="3477895"/>
        </p:xfrm>
        <a:graphic>
          <a:graphicData uri="http://schemas.openxmlformats.org/drawingml/2006/table">
            <a:tbl>
              <a:tblPr firstRow="1" bandRow="1">
                <a:tableStyleId>{5C22544A-7EE6-4342-B048-85BDC9FD1C3A}</a:tableStyleId>
              </a:tblPr>
              <a:tblGrid>
                <a:gridCol w="561697">
                  <a:extLst>
                    <a:ext uri="{9D8B030D-6E8A-4147-A177-3AD203B41FA5}">
                      <a16:colId xmlns:a16="http://schemas.microsoft.com/office/drawing/2014/main" val="428922493"/>
                    </a:ext>
                  </a:extLst>
                </a:gridCol>
                <a:gridCol w="444137">
                  <a:extLst>
                    <a:ext uri="{9D8B030D-6E8A-4147-A177-3AD203B41FA5}">
                      <a16:colId xmlns:a16="http://schemas.microsoft.com/office/drawing/2014/main" val="3151071025"/>
                    </a:ext>
                  </a:extLst>
                </a:gridCol>
                <a:gridCol w="627017">
                  <a:extLst>
                    <a:ext uri="{9D8B030D-6E8A-4147-A177-3AD203B41FA5}">
                      <a16:colId xmlns:a16="http://schemas.microsoft.com/office/drawing/2014/main" val="1981442345"/>
                    </a:ext>
                  </a:extLst>
                </a:gridCol>
                <a:gridCol w="640080">
                  <a:extLst>
                    <a:ext uri="{9D8B030D-6E8A-4147-A177-3AD203B41FA5}">
                      <a16:colId xmlns:a16="http://schemas.microsoft.com/office/drawing/2014/main" val="3281442612"/>
                    </a:ext>
                  </a:extLst>
                </a:gridCol>
                <a:gridCol w="1554480">
                  <a:extLst>
                    <a:ext uri="{9D8B030D-6E8A-4147-A177-3AD203B41FA5}">
                      <a16:colId xmlns:a16="http://schemas.microsoft.com/office/drawing/2014/main" val="4170857970"/>
                    </a:ext>
                  </a:extLst>
                </a:gridCol>
                <a:gridCol w="1397731">
                  <a:extLst>
                    <a:ext uri="{9D8B030D-6E8A-4147-A177-3AD203B41FA5}">
                      <a16:colId xmlns:a16="http://schemas.microsoft.com/office/drawing/2014/main" val="1098913416"/>
                    </a:ext>
                  </a:extLst>
                </a:gridCol>
                <a:gridCol w="870857">
                  <a:extLst>
                    <a:ext uri="{9D8B030D-6E8A-4147-A177-3AD203B41FA5}">
                      <a16:colId xmlns:a16="http://schemas.microsoft.com/office/drawing/2014/main" val="302819472"/>
                    </a:ext>
                  </a:extLst>
                </a:gridCol>
                <a:gridCol w="870857">
                  <a:extLst>
                    <a:ext uri="{9D8B030D-6E8A-4147-A177-3AD203B41FA5}">
                      <a16:colId xmlns:a16="http://schemas.microsoft.com/office/drawing/2014/main" val="2292119393"/>
                    </a:ext>
                  </a:extLst>
                </a:gridCol>
                <a:gridCol w="870857">
                  <a:extLst>
                    <a:ext uri="{9D8B030D-6E8A-4147-A177-3AD203B41FA5}">
                      <a16:colId xmlns:a16="http://schemas.microsoft.com/office/drawing/2014/main" val="3856236039"/>
                    </a:ext>
                  </a:extLst>
                </a:gridCol>
                <a:gridCol w="2377435">
                  <a:extLst>
                    <a:ext uri="{9D8B030D-6E8A-4147-A177-3AD203B41FA5}">
                      <a16:colId xmlns:a16="http://schemas.microsoft.com/office/drawing/2014/main" val="1535243101"/>
                    </a:ext>
                  </a:extLst>
                </a:gridCol>
                <a:gridCol w="483326">
                  <a:extLst>
                    <a:ext uri="{9D8B030D-6E8A-4147-A177-3AD203B41FA5}">
                      <a16:colId xmlns:a16="http://schemas.microsoft.com/office/drawing/2014/main" val="2173398316"/>
                    </a:ext>
                  </a:extLst>
                </a:gridCol>
                <a:gridCol w="483326">
                  <a:extLst>
                    <a:ext uri="{9D8B030D-6E8A-4147-A177-3AD203B41FA5}">
                      <a16:colId xmlns:a16="http://schemas.microsoft.com/office/drawing/2014/main" val="1135658543"/>
                    </a:ext>
                  </a:extLst>
                </a:gridCol>
                <a:gridCol w="561703">
                  <a:extLst>
                    <a:ext uri="{9D8B030D-6E8A-4147-A177-3AD203B41FA5}">
                      <a16:colId xmlns:a16="http://schemas.microsoft.com/office/drawing/2014/main" val="1573902914"/>
                    </a:ext>
                  </a:extLst>
                </a:gridCol>
                <a:gridCol w="448495">
                  <a:extLst>
                    <a:ext uri="{9D8B030D-6E8A-4147-A177-3AD203B41FA5}">
                      <a16:colId xmlns:a16="http://schemas.microsoft.com/office/drawing/2014/main" val="4056207700"/>
                    </a:ext>
                  </a:extLst>
                </a:gridCol>
              </a:tblGrid>
              <a:tr h="1159298">
                <a:tc gridSpan="4">
                  <a:txBody>
                    <a:bodyPr/>
                    <a:lstStyle/>
                    <a:p>
                      <a:pPr algn="ctr" rtl="1">
                        <a:lnSpc>
                          <a:spcPct val="107000"/>
                        </a:lnSpc>
                        <a:spcAft>
                          <a:spcPts val="0"/>
                        </a:spcAft>
                      </a:pP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یافته های آزمایشگاهی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گروه های پرخطر</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تشخیص اولیه</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3">
                  <a:txBody>
                    <a:bodyPr/>
                    <a:lstStyle/>
                    <a:p>
                      <a:pPr algn="ctr" rtl="1">
                        <a:lnSpc>
                          <a:spcPct val="107000"/>
                        </a:lnSpc>
                        <a:spcAft>
                          <a:spcPts val="0"/>
                        </a:spcAft>
                      </a:pP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تشخیص نهایی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انجام </a:t>
                      </a:r>
                      <a:b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b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کیت تشخیص سریع</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algn="ctr" rtl="1">
                        <a:lnSpc>
                          <a:spcPct val="107000"/>
                        </a:lnSpc>
                        <a:spcAft>
                          <a:spcPts val="0"/>
                        </a:spcAft>
                      </a:pP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نتیجه کیت تشخیص سریع</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4604664"/>
                  </a:ext>
                </a:extLst>
              </a:tr>
              <a:tr h="2318597">
                <a:tc>
                  <a:txBody>
                    <a:bodyPr/>
                    <a:lstStyle/>
                    <a:p>
                      <a:pPr algn="ctr" rtl="0">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WBC</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پلاکت</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هماتوکریت</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افزایش آنریم کبدی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vMerge="1">
                  <a:txBody>
                    <a:bodyPr/>
                    <a:lstStyle/>
                    <a:p>
                      <a:endParaRPr lang="en-US"/>
                    </a:p>
                  </a:txBody>
                  <a:tcPr/>
                </a:tc>
                <a:tc vMerge="1">
                  <a:txBody>
                    <a:bodyPr/>
                    <a:lstStyle/>
                    <a:p>
                      <a:endParaRPr lang="en-US"/>
                    </a:p>
                  </a:txBody>
                  <a:tcPr/>
                </a:tc>
                <a:tc>
                  <a:txBody>
                    <a:bodyPr/>
                    <a:lstStyle/>
                    <a:p>
                      <a:pPr algn="ctr" rtl="0">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DF</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0">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DHF</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0">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DSS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vMerge="1">
                  <a:txBody>
                    <a:bodyPr/>
                    <a:lstStyle/>
                    <a:p>
                      <a:endParaRPr lang="en-US"/>
                    </a:p>
                  </a:txBody>
                  <a:tcPr/>
                </a:tc>
                <a:tc>
                  <a:txBody>
                    <a:bodyPr/>
                    <a:lstStyle/>
                    <a:p>
                      <a:pPr algn="ctr" rtl="0">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NS1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tc>
                <a:tc>
                  <a:txBody>
                    <a:bodyPr/>
                    <a:lstStyle/>
                    <a:p>
                      <a:pPr algn="ctr" rtl="0">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IgG</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tc>
                <a:tc>
                  <a:txBody>
                    <a:bodyPr/>
                    <a:lstStyle/>
                    <a:p>
                      <a:pPr algn="ctr" rtl="0">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IgM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انجام نشده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extLst>
                  <a:ext uri="{0D108BD9-81ED-4DB2-BD59-A6C34878D82A}">
                    <a16:rowId xmlns:a16="http://schemas.microsoft.com/office/drawing/2014/main" val="3616559655"/>
                  </a:ext>
                </a:extLst>
              </a:tr>
            </a:tbl>
          </a:graphicData>
        </a:graphic>
      </p:graphicFrame>
    </p:spTree>
    <p:extLst>
      <p:ext uri="{BB962C8B-B14F-4D97-AF65-F5344CB8AC3E}">
        <p14:creationId xmlns:p14="http://schemas.microsoft.com/office/powerpoint/2010/main" val="3737499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400" b="1" dirty="0">
                <a:solidFill>
                  <a:schemeClr val="accent1">
                    <a:lumMod val="50000"/>
                  </a:schemeClr>
                </a:solidFill>
                <a:cs typeface="B Titr" panose="00000700000000000000" pitchFamily="2" charset="-78"/>
              </a:rPr>
              <a:t>فرم لیست خطی موارد محتمل تب دانگ</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2150846"/>
              </p:ext>
            </p:extLst>
          </p:nvPr>
        </p:nvGraphicFramePr>
        <p:xfrm>
          <a:off x="91440" y="1825625"/>
          <a:ext cx="12004764" cy="3752216"/>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4055157379"/>
                    </a:ext>
                  </a:extLst>
                </a:gridCol>
                <a:gridCol w="1018903">
                  <a:extLst>
                    <a:ext uri="{9D8B030D-6E8A-4147-A177-3AD203B41FA5}">
                      <a16:colId xmlns:a16="http://schemas.microsoft.com/office/drawing/2014/main" val="3961639242"/>
                    </a:ext>
                  </a:extLst>
                </a:gridCol>
                <a:gridCol w="2312126">
                  <a:extLst>
                    <a:ext uri="{9D8B030D-6E8A-4147-A177-3AD203B41FA5}">
                      <a16:colId xmlns:a16="http://schemas.microsoft.com/office/drawing/2014/main" val="1915419507"/>
                    </a:ext>
                  </a:extLst>
                </a:gridCol>
                <a:gridCol w="587828">
                  <a:extLst>
                    <a:ext uri="{9D8B030D-6E8A-4147-A177-3AD203B41FA5}">
                      <a16:colId xmlns:a16="http://schemas.microsoft.com/office/drawing/2014/main" val="3507134512"/>
                    </a:ext>
                  </a:extLst>
                </a:gridCol>
                <a:gridCol w="470263">
                  <a:extLst>
                    <a:ext uri="{9D8B030D-6E8A-4147-A177-3AD203B41FA5}">
                      <a16:colId xmlns:a16="http://schemas.microsoft.com/office/drawing/2014/main" val="302715811"/>
                    </a:ext>
                  </a:extLst>
                </a:gridCol>
                <a:gridCol w="437605">
                  <a:extLst>
                    <a:ext uri="{9D8B030D-6E8A-4147-A177-3AD203B41FA5}">
                      <a16:colId xmlns:a16="http://schemas.microsoft.com/office/drawing/2014/main" val="2146852436"/>
                    </a:ext>
                  </a:extLst>
                </a:gridCol>
                <a:gridCol w="1000397">
                  <a:extLst>
                    <a:ext uri="{9D8B030D-6E8A-4147-A177-3AD203B41FA5}">
                      <a16:colId xmlns:a16="http://schemas.microsoft.com/office/drawing/2014/main" val="113576327"/>
                    </a:ext>
                  </a:extLst>
                </a:gridCol>
                <a:gridCol w="1266010">
                  <a:extLst>
                    <a:ext uri="{9D8B030D-6E8A-4147-A177-3AD203B41FA5}">
                      <a16:colId xmlns:a16="http://schemas.microsoft.com/office/drawing/2014/main" val="2566784097"/>
                    </a:ext>
                  </a:extLst>
                </a:gridCol>
                <a:gridCol w="2155371">
                  <a:extLst>
                    <a:ext uri="{9D8B030D-6E8A-4147-A177-3AD203B41FA5}">
                      <a16:colId xmlns:a16="http://schemas.microsoft.com/office/drawing/2014/main" val="3048943422"/>
                    </a:ext>
                  </a:extLst>
                </a:gridCol>
                <a:gridCol w="574766">
                  <a:extLst>
                    <a:ext uri="{9D8B030D-6E8A-4147-A177-3AD203B41FA5}">
                      <a16:colId xmlns:a16="http://schemas.microsoft.com/office/drawing/2014/main" val="63293333"/>
                    </a:ext>
                  </a:extLst>
                </a:gridCol>
                <a:gridCol w="496388">
                  <a:extLst>
                    <a:ext uri="{9D8B030D-6E8A-4147-A177-3AD203B41FA5}">
                      <a16:colId xmlns:a16="http://schemas.microsoft.com/office/drawing/2014/main" val="1197229185"/>
                    </a:ext>
                  </a:extLst>
                </a:gridCol>
                <a:gridCol w="509450">
                  <a:extLst>
                    <a:ext uri="{9D8B030D-6E8A-4147-A177-3AD203B41FA5}">
                      <a16:colId xmlns:a16="http://schemas.microsoft.com/office/drawing/2014/main" val="2115007617"/>
                    </a:ext>
                  </a:extLst>
                </a:gridCol>
              </a:tblGrid>
              <a:tr h="1250739">
                <a:tc rowSpan="2">
                  <a:txBody>
                    <a:bodyPr/>
                    <a:lstStyle/>
                    <a:p>
                      <a:pPr algn="ctr" rtl="1">
                        <a:lnSpc>
                          <a:spcPct val="107000"/>
                        </a:lnSpc>
                        <a:spcAft>
                          <a:spcPts val="0"/>
                        </a:spcAft>
                      </a:pP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نام آزمایشگاه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تهیه نمونه اول</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ارسال نمونه به آزمایشگاه جهت بررسی آلودگی ویروسی</a:t>
                      </a:r>
                      <a:b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b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(الیزا و مولکولی)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3">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نتیجه آزمایش سرولوژی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نتیجه آزمایش مولکولی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تهیه نمونه دوم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ارسال نمونه دوم به آزمایشگاه جهت بررسی آلودگی ویروسی</a:t>
                      </a:r>
                      <a:b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b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(الیزا)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3">
                  <a:txBody>
                    <a:bodyPr/>
                    <a:lstStyle/>
                    <a:p>
                      <a:pPr algn="ctr" rtl="1">
                        <a:lnSpc>
                          <a:spcPct val="107000"/>
                        </a:lnSpc>
                        <a:spcAft>
                          <a:spcPts val="0"/>
                        </a:spcAft>
                      </a:pP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نتیجه آزمایش سرولوژی دوم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1193684"/>
                  </a:ext>
                </a:extLst>
              </a:tr>
              <a:tr h="250147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IgG</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tc>
                <a:tc>
                  <a:txBody>
                    <a:bodyPr/>
                    <a:lstStyle/>
                    <a:p>
                      <a:pPr algn="ctr" rtl="0">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IgM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منفی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IgG</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tc>
                <a:tc>
                  <a:txBody>
                    <a:bodyPr/>
                    <a:lstStyle/>
                    <a:p>
                      <a:pPr algn="ctr" rtl="0">
                        <a:lnSpc>
                          <a:spcPct val="107000"/>
                        </a:lnSpc>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IgM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منفی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extLst>
                  <a:ext uri="{0D108BD9-81ED-4DB2-BD59-A6C34878D82A}">
                    <a16:rowId xmlns:a16="http://schemas.microsoft.com/office/drawing/2014/main" val="2963091520"/>
                  </a:ext>
                </a:extLst>
              </a:tr>
            </a:tbl>
          </a:graphicData>
        </a:graphic>
      </p:graphicFrame>
    </p:spTree>
    <p:extLst>
      <p:ext uri="{BB962C8B-B14F-4D97-AF65-F5344CB8AC3E}">
        <p14:creationId xmlns:p14="http://schemas.microsoft.com/office/powerpoint/2010/main" val="3251628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400" b="1" dirty="0">
                <a:solidFill>
                  <a:schemeClr val="accent1">
                    <a:lumMod val="50000"/>
                  </a:schemeClr>
                </a:solidFill>
                <a:cs typeface="B Titr" panose="00000700000000000000" pitchFamily="2" charset="-78"/>
              </a:rPr>
              <a:t>فرم لیست خطی موارد محتمل تب دانگ</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776792"/>
              </p:ext>
            </p:extLst>
          </p:nvPr>
        </p:nvGraphicFramePr>
        <p:xfrm>
          <a:off x="0" y="1825625"/>
          <a:ext cx="12192000" cy="4013472"/>
        </p:xfrm>
        <a:graphic>
          <a:graphicData uri="http://schemas.openxmlformats.org/drawingml/2006/table">
            <a:tbl>
              <a:tblPr firstRow="1" bandRow="1">
                <a:tableStyleId>{5C22544A-7EE6-4342-B048-85BDC9FD1C3A}</a:tableStyleId>
              </a:tblPr>
              <a:tblGrid>
                <a:gridCol w="1254034">
                  <a:extLst>
                    <a:ext uri="{9D8B030D-6E8A-4147-A177-3AD203B41FA5}">
                      <a16:colId xmlns:a16="http://schemas.microsoft.com/office/drawing/2014/main" val="409547258"/>
                    </a:ext>
                  </a:extLst>
                </a:gridCol>
                <a:gridCol w="1358537">
                  <a:extLst>
                    <a:ext uri="{9D8B030D-6E8A-4147-A177-3AD203B41FA5}">
                      <a16:colId xmlns:a16="http://schemas.microsoft.com/office/drawing/2014/main" val="3146108190"/>
                    </a:ext>
                  </a:extLst>
                </a:gridCol>
                <a:gridCol w="2913018">
                  <a:extLst>
                    <a:ext uri="{9D8B030D-6E8A-4147-A177-3AD203B41FA5}">
                      <a16:colId xmlns:a16="http://schemas.microsoft.com/office/drawing/2014/main" val="1719787854"/>
                    </a:ext>
                  </a:extLst>
                </a:gridCol>
                <a:gridCol w="535577">
                  <a:extLst>
                    <a:ext uri="{9D8B030D-6E8A-4147-A177-3AD203B41FA5}">
                      <a16:colId xmlns:a16="http://schemas.microsoft.com/office/drawing/2014/main" val="1237131716"/>
                    </a:ext>
                  </a:extLst>
                </a:gridCol>
                <a:gridCol w="535577">
                  <a:extLst>
                    <a:ext uri="{9D8B030D-6E8A-4147-A177-3AD203B41FA5}">
                      <a16:colId xmlns:a16="http://schemas.microsoft.com/office/drawing/2014/main" val="31235832"/>
                    </a:ext>
                  </a:extLst>
                </a:gridCol>
                <a:gridCol w="535577">
                  <a:extLst>
                    <a:ext uri="{9D8B030D-6E8A-4147-A177-3AD203B41FA5}">
                      <a16:colId xmlns:a16="http://schemas.microsoft.com/office/drawing/2014/main" val="2285427080"/>
                    </a:ext>
                  </a:extLst>
                </a:gridCol>
                <a:gridCol w="666206">
                  <a:extLst>
                    <a:ext uri="{9D8B030D-6E8A-4147-A177-3AD203B41FA5}">
                      <a16:colId xmlns:a16="http://schemas.microsoft.com/office/drawing/2014/main" val="401725150"/>
                    </a:ext>
                  </a:extLst>
                </a:gridCol>
                <a:gridCol w="1188720">
                  <a:extLst>
                    <a:ext uri="{9D8B030D-6E8A-4147-A177-3AD203B41FA5}">
                      <a16:colId xmlns:a16="http://schemas.microsoft.com/office/drawing/2014/main" val="2633169697"/>
                    </a:ext>
                  </a:extLst>
                </a:gridCol>
                <a:gridCol w="1645920">
                  <a:extLst>
                    <a:ext uri="{9D8B030D-6E8A-4147-A177-3AD203B41FA5}">
                      <a16:colId xmlns:a16="http://schemas.microsoft.com/office/drawing/2014/main" val="1240605201"/>
                    </a:ext>
                  </a:extLst>
                </a:gridCol>
                <a:gridCol w="522514">
                  <a:extLst>
                    <a:ext uri="{9D8B030D-6E8A-4147-A177-3AD203B41FA5}">
                      <a16:colId xmlns:a16="http://schemas.microsoft.com/office/drawing/2014/main" val="578886481"/>
                    </a:ext>
                  </a:extLst>
                </a:gridCol>
                <a:gridCol w="522514">
                  <a:extLst>
                    <a:ext uri="{9D8B030D-6E8A-4147-A177-3AD203B41FA5}">
                      <a16:colId xmlns:a16="http://schemas.microsoft.com/office/drawing/2014/main" val="3870875667"/>
                    </a:ext>
                  </a:extLst>
                </a:gridCol>
                <a:gridCol w="513806">
                  <a:extLst>
                    <a:ext uri="{9D8B030D-6E8A-4147-A177-3AD203B41FA5}">
                      <a16:colId xmlns:a16="http://schemas.microsoft.com/office/drawing/2014/main" val="4153604752"/>
                    </a:ext>
                  </a:extLst>
                </a:gridCol>
              </a:tblGrid>
              <a:tr h="1337824">
                <a:tc rowSpan="2">
                  <a:txBody>
                    <a:bodyPr/>
                    <a:lstStyle/>
                    <a:p>
                      <a:pPr algn="ctr" rtl="1">
                        <a:lnSpc>
                          <a:spcPct val="107000"/>
                        </a:lnSpc>
                        <a:spcAft>
                          <a:spcPts val="0"/>
                        </a:spcAft>
                      </a:pP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نام آزمایشگاه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تهیه نمونه اول</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ارسال نمونه به آزمایشگاه جهت بررسی آلودگی ویروسی</a:t>
                      </a:r>
                      <a:b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b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(الیزا و مولکولی)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3">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نتیجه آزمایش سرولوژی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نتیجه آزمایش مولکولی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تهیه نمونه دوم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ارسال نمونه دوم به آزمایشگاه جهت بررسی آلودگی ویروسی</a:t>
                      </a:r>
                      <a:b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b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(الیزا)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3">
                  <a:txBody>
                    <a:bodyPr/>
                    <a:lstStyle/>
                    <a:p>
                      <a:pPr algn="ctr" rtl="1">
                        <a:lnSpc>
                          <a:spcPct val="107000"/>
                        </a:lnSpc>
                        <a:spcAft>
                          <a:spcPts val="0"/>
                        </a:spcAft>
                      </a:pP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نتیجه آزمایش سرولوژی دوم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1109850"/>
                  </a:ext>
                </a:extLst>
              </a:tr>
              <a:tr h="267564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IgG</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tc>
                <a:tc>
                  <a:txBody>
                    <a:bodyPr/>
                    <a:lstStyle/>
                    <a:p>
                      <a:pPr algn="ctr" rtl="0">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IgM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منفی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IgG</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tc>
                <a:tc>
                  <a:txBody>
                    <a:bodyPr/>
                    <a:lstStyle/>
                    <a:p>
                      <a:pPr algn="ctr" rtl="0">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IgM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منفی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extLst>
                  <a:ext uri="{0D108BD9-81ED-4DB2-BD59-A6C34878D82A}">
                    <a16:rowId xmlns:a16="http://schemas.microsoft.com/office/drawing/2014/main" val="2143298838"/>
                  </a:ext>
                </a:extLst>
              </a:tr>
            </a:tbl>
          </a:graphicData>
        </a:graphic>
      </p:graphicFrame>
    </p:spTree>
    <p:extLst>
      <p:ext uri="{BB962C8B-B14F-4D97-AF65-F5344CB8AC3E}">
        <p14:creationId xmlns:p14="http://schemas.microsoft.com/office/powerpoint/2010/main" val="15220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400" b="1" dirty="0">
                <a:solidFill>
                  <a:schemeClr val="accent1">
                    <a:lumMod val="50000"/>
                  </a:schemeClr>
                </a:solidFill>
                <a:cs typeface="B Titr" panose="00000700000000000000" pitchFamily="2" charset="-78"/>
              </a:rPr>
              <a:t>فرم لیست خطی موارد محتمل تب دانگ</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9955400"/>
              </p:ext>
            </p:extLst>
          </p:nvPr>
        </p:nvGraphicFramePr>
        <p:xfrm>
          <a:off x="0" y="1825625"/>
          <a:ext cx="12192000" cy="3804466"/>
        </p:xfrm>
        <a:graphic>
          <a:graphicData uri="http://schemas.openxmlformats.org/drawingml/2006/table">
            <a:tbl>
              <a:tblPr firstRow="1" bandRow="1">
                <a:tableStyleId>{5C22544A-7EE6-4342-B048-85BDC9FD1C3A}</a:tableStyleId>
              </a:tblPr>
              <a:tblGrid>
                <a:gridCol w="1214846">
                  <a:extLst>
                    <a:ext uri="{9D8B030D-6E8A-4147-A177-3AD203B41FA5}">
                      <a16:colId xmlns:a16="http://schemas.microsoft.com/office/drawing/2014/main" val="1222869236"/>
                    </a:ext>
                  </a:extLst>
                </a:gridCol>
                <a:gridCol w="2834640">
                  <a:extLst>
                    <a:ext uri="{9D8B030D-6E8A-4147-A177-3AD203B41FA5}">
                      <a16:colId xmlns:a16="http://schemas.microsoft.com/office/drawing/2014/main" val="3395593308"/>
                    </a:ext>
                  </a:extLst>
                </a:gridCol>
                <a:gridCol w="653143">
                  <a:extLst>
                    <a:ext uri="{9D8B030D-6E8A-4147-A177-3AD203B41FA5}">
                      <a16:colId xmlns:a16="http://schemas.microsoft.com/office/drawing/2014/main" val="2620502575"/>
                    </a:ext>
                  </a:extLst>
                </a:gridCol>
                <a:gridCol w="509451">
                  <a:extLst>
                    <a:ext uri="{9D8B030D-6E8A-4147-A177-3AD203B41FA5}">
                      <a16:colId xmlns:a16="http://schemas.microsoft.com/office/drawing/2014/main" val="3783431220"/>
                    </a:ext>
                  </a:extLst>
                </a:gridCol>
                <a:gridCol w="522514">
                  <a:extLst>
                    <a:ext uri="{9D8B030D-6E8A-4147-A177-3AD203B41FA5}">
                      <a16:colId xmlns:a16="http://schemas.microsoft.com/office/drawing/2014/main" val="2091848606"/>
                    </a:ext>
                  </a:extLst>
                </a:gridCol>
                <a:gridCol w="613955">
                  <a:extLst>
                    <a:ext uri="{9D8B030D-6E8A-4147-A177-3AD203B41FA5}">
                      <a16:colId xmlns:a16="http://schemas.microsoft.com/office/drawing/2014/main" val="2015131133"/>
                    </a:ext>
                  </a:extLst>
                </a:gridCol>
                <a:gridCol w="548640">
                  <a:extLst>
                    <a:ext uri="{9D8B030D-6E8A-4147-A177-3AD203B41FA5}">
                      <a16:colId xmlns:a16="http://schemas.microsoft.com/office/drawing/2014/main" val="3766528407"/>
                    </a:ext>
                  </a:extLst>
                </a:gridCol>
                <a:gridCol w="627017">
                  <a:extLst>
                    <a:ext uri="{9D8B030D-6E8A-4147-A177-3AD203B41FA5}">
                      <a16:colId xmlns:a16="http://schemas.microsoft.com/office/drawing/2014/main" val="4099005172"/>
                    </a:ext>
                  </a:extLst>
                </a:gridCol>
                <a:gridCol w="849085">
                  <a:extLst>
                    <a:ext uri="{9D8B030D-6E8A-4147-A177-3AD203B41FA5}">
                      <a16:colId xmlns:a16="http://schemas.microsoft.com/office/drawing/2014/main" val="2972143480"/>
                    </a:ext>
                  </a:extLst>
                </a:gridCol>
                <a:gridCol w="535578">
                  <a:extLst>
                    <a:ext uri="{9D8B030D-6E8A-4147-A177-3AD203B41FA5}">
                      <a16:colId xmlns:a16="http://schemas.microsoft.com/office/drawing/2014/main" val="1712007504"/>
                    </a:ext>
                  </a:extLst>
                </a:gridCol>
                <a:gridCol w="404948">
                  <a:extLst>
                    <a:ext uri="{9D8B030D-6E8A-4147-A177-3AD203B41FA5}">
                      <a16:colId xmlns:a16="http://schemas.microsoft.com/office/drawing/2014/main" val="2472188037"/>
                    </a:ext>
                  </a:extLst>
                </a:gridCol>
                <a:gridCol w="439783">
                  <a:extLst>
                    <a:ext uri="{9D8B030D-6E8A-4147-A177-3AD203B41FA5}">
                      <a16:colId xmlns:a16="http://schemas.microsoft.com/office/drawing/2014/main" val="534791952"/>
                    </a:ext>
                  </a:extLst>
                </a:gridCol>
                <a:gridCol w="812800">
                  <a:extLst>
                    <a:ext uri="{9D8B030D-6E8A-4147-A177-3AD203B41FA5}">
                      <a16:colId xmlns:a16="http://schemas.microsoft.com/office/drawing/2014/main" val="4066883101"/>
                    </a:ext>
                  </a:extLst>
                </a:gridCol>
                <a:gridCol w="654594">
                  <a:extLst>
                    <a:ext uri="{9D8B030D-6E8A-4147-A177-3AD203B41FA5}">
                      <a16:colId xmlns:a16="http://schemas.microsoft.com/office/drawing/2014/main" val="3468565317"/>
                    </a:ext>
                  </a:extLst>
                </a:gridCol>
                <a:gridCol w="971006">
                  <a:extLst>
                    <a:ext uri="{9D8B030D-6E8A-4147-A177-3AD203B41FA5}">
                      <a16:colId xmlns:a16="http://schemas.microsoft.com/office/drawing/2014/main" val="3444088016"/>
                    </a:ext>
                  </a:extLst>
                </a:gridCol>
              </a:tblGrid>
              <a:tr h="1268155">
                <a:tc rowSpan="2">
                  <a:txBody>
                    <a:bodyPr/>
                    <a:lstStyle/>
                    <a:p>
                      <a:pPr algn="ctr" rtl="1">
                        <a:lnSpc>
                          <a:spcPct val="107000"/>
                        </a:lnSpc>
                        <a:spcAft>
                          <a:spcPts val="0"/>
                        </a:spcAft>
                      </a:pP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تهیه نمونه 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ارسال نمونه سوم به آزمایشگاه جهت بررسی آلودگی ویروسی</a:t>
                      </a:r>
                      <a:b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b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(الیزا)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3">
                  <a:txBody>
                    <a:bodyPr/>
                    <a:lstStyle/>
                    <a:p>
                      <a:pPr algn="ctr" rtl="1">
                        <a:lnSpc>
                          <a:spcPct val="107000"/>
                        </a:lnSpc>
                        <a:spcAft>
                          <a:spcPts val="0"/>
                        </a:spcAft>
                      </a:pPr>
                      <a:r>
                        <a:rPr lang="ar-SA" sz="2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نتیجه آزمایش سرولوژی سوم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وضعیت بیمار</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بستری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3">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پیامد بیماری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ترخیص</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تاریخ فوت</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rtl="1">
                        <a:lnSpc>
                          <a:spcPct val="107000"/>
                        </a:lnSpc>
                        <a:spcAft>
                          <a:spcPts val="0"/>
                        </a:spcAft>
                      </a:pPr>
                      <a:r>
                        <a:rPr lang="ar-SA" sz="20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ملاحظات</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28905335"/>
                  </a:ext>
                </a:extLst>
              </a:tr>
              <a:tr h="2536311">
                <a:tc vMerge="1">
                  <a:txBody>
                    <a:bodyPr/>
                    <a:lstStyle/>
                    <a:p>
                      <a:endParaRPr lang="en-US"/>
                    </a:p>
                  </a:txBody>
                  <a:tcPr/>
                </a:tc>
                <a:tc vMerge="1">
                  <a:txBody>
                    <a:bodyPr/>
                    <a:lstStyle/>
                    <a:p>
                      <a:endParaRPr lang="en-US"/>
                    </a:p>
                  </a:txBody>
                  <a:tcPr/>
                </a:tc>
                <a:tc>
                  <a:txBody>
                    <a:bodyPr/>
                    <a:lstStyle/>
                    <a:p>
                      <a:pPr algn="ctr" rtl="0">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IgG</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tc>
                <a:tc>
                  <a:txBody>
                    <a:bodyPr/>
                    <a:lstStyle/>
                    <a:p>
                      <a:pPr algn="ctr" rtl="0">
                        <a:lnSpc>
                          <a:spcPct val="107000"/>
                        </a:lnSpc>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IgM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منفی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سرپایی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بستری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بستری در </a:t>
                      </a: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ICU</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vMerge="1">
                  <a:txBody>
                    <a:bodyPr/>
                    <a:lstStyle/>
                    <a:p>
                      <a:endParaRPr lang="en-US"/>
                    </a:p>
                  </a:txBody>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بهبود</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فوت</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نامعلوم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15328272"/>
                  </a:ext>
                </a:extLst>
              </a:tr>
            </a:tbl>
          </a:graphicData>
        </a:graphic>
      </p:graphicFrame>
    </p:spTree>
    <p:extLst>
      <p:ext uri="{BB962C8B-B14F-4D97-AF65-F5344CB8AC3E}">
        <p14:creationId xmlns:p14="http://schemas.microsoft.com/office/powerpoint/2010/main" val="1587217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566"/>
            <a:ext cx="10515600" cy="875211"/>
          </a:xfrm>
        </p:spPr>
        <p:txBody>
          <a:bodyPr>
            <a:normAutofit/>
          </a:bodyPr>
          <a:lstStyle/>
          <a:p>
            <a:pPr algn="r" rtl="1"/>
            <a:r>
              <a:rPr lang="fa-IR" sz="2400" b="1" dirty="0">
                <a:solidFill>
                  <a:schemeClr val="tx2"/>
                </a:solidFill>
                <a:cs typeface="B Titr" panose="00000700000000000000" pitchFamily="2" charset="-78"/>
              </a:rPr>
              <a:t>موازین پیشگیری و کنترل عفونت</a:t>
            </a:r>
            <a:endParaRPr lang="en-US" sz="2400" dirty="0">
              <a:solidFill>
                <a:schemeClr val="tx2"/>
              </a:solidFill>
              <a:cs typeface="B Titr" panose="00000700000000000000" pitchFamily="2" charset="-78"/>
            </a:endParaRPr>
          </a:p>
        </p:txBody>
      </p:sp>
      <p:sp>
        <p:nvSpPr>
          <p:cNvPr id="3" name="Content Placeholder 2"/>
          <p:cNvSpPr>
            <a:spLocks noGrp="1"/>
          </p:cNvSpPr>
          <p:nvPr>
            <p:ph idx="1"/>
          </p:nvPr>
        </p:nvSpPr>
        <p:spPr>
          <a:xfrm>
            <a:off x="600891" y="992777"/>
            <a:ext cx="11051178" cy="5747657"/>
          </a:xfrm>
        </p:spPr>
        <p:txBody>
          <a:bodyPr>
            <a:normAutofit fontScale="70000" lnSpcReduction="20000"/>
          </a:bodyPr>
          <a:lstStyle/>
          <a:p>
            <a:pPr marL="0" indent="0" algn="just" rtl="1">
              <a:lnSpc>
                <a:spcPct val="160000"/>
              </a:lnSpc>
              <a:buNone/>
            </a:pPr>
            <a:r>
              <a:rPr lang="fa-IR" sz="2900" b="1" dirty="0">
                <a:cs typeface="B Nazanin" panose="00000400000000000000" pitchFamily="2" charset="-78"/>
              </a:rPr>
              <a:t>احتیاط های استاندارد شامل موارد ذیل است: </a:t>
            </a:r>
            <a:endParaRPr lang="en-US" sz="2900" b="1" dirty="0">
              <a:cs typeface="B Nazanin" panose="00000400000000000000" pitchFamily="2" charset="-78"/>
            </a:endParaRPr>
          </a:p>
          <a:p>
            <a:pPr lvl="0" algn="just" rtl="1">
              <a:lnSpc>
                <a:spcPct val="160000"/>
              </a:lnSpc>
            </a:pPr>
            <a:r>
              <a:rPr lang="fa-IR" sz="2900" b="1" dirty="0">
                <a:cs typeface="B Nazanin" panose="00000400000000000000" pitchFamily="2" charset="-78"/>
              </a:rPr>
              <a:t>رعایت بهداشت دست </a:t>
            </a:r>
          </a:p>
          <a:p>
            <a:pPr lvl="0" algn="just" rtl="1">
              <a:lnSpc>
                <a:spcPct val="160000"/>
              </a:lnSpc>
            </a:pPr>
            <a:r>
              <a:rPr lang="fa-IR" sz="2900" b="1" dirty="0">
                <a:cs typeface="B Nazanin" panose="00000400000000000000" pitchFamily="2" charset="-78"/>
              </a:rPr>
              <a:t>استفاده از وسایل  حفاظت فردی بر اساس ارزیابی خطر و نوع تماس</a:t>
            </a:r>
            <a:endParaRPr lang="en-US" sz="2900" b="1" dirty="0">
              <a:cs typeface="B Nazanin" panose="00000400000000000000" pitchFamily="2" charset="-78"/>
            </a:endParaRPr>
          </a:p>
          <a:p>
            <a:pPr lvl="0" algn="just" rtl="1">
              <a:lnSpc>
                <a:spcPct val="160000"/>
              </a:lnSpc>
            </a:pPr>
            <a:r>
              <a:rPr lang="fa-IR" sz="2900" b="1" dirty="0">
                <a:cs typeface="B Nazanin" panose="00000400000000000000" pitchFamily="2" charset="-78"/>
              </a:rPr>
              <a:t>در بیماران مبتلا به تب دنگی هموراژیک با علایم خونریزی استفاده از دستکش و گان ضد آب، </a:t>
            </a:r>
            <a:r>
              <a:rPr lang="fa-IR" sz="2900" b="1" dirty="0" err="1">
                <a:cs typeface="B Nazanin" panose="00000400000000000000" pitchFamily="2" charset="-78"/>
              </a:rPr>
              <a:t>شیلد</a:t>
            </a:r>
            <a:r>
              <a:rPr lang="fa-IR" sz="2900" b="1" dirty="0">
                <a:cs typeface="B Nazanin" panose="00000400000000000000" pitchFamily="2" charset="-78"/>
              </a:rPr>
              <a:t> صورتی </a:t>
            </a:r>
            <a:r>
              <a:rPr lang="fa-IR" sz="2900" b="1" dirty="0" err="1">
                <a:cs typeface="B Nazanin" panose="00000400000000000000" pitchFamily="2" charset="-78"/>
              </a:rPr>
              <a:t>الزامی</a:t>
            </a:r>
            <a:r>
              <a:rPr lang="fa-IR" sz="2900" b="1" dirty="0">
                <a:cs typeface="B Nazanin" panose="00000400000000000000" pitchFamily="2" charset="-78"/>
              </a:rPr>
              <a:t> است. </a:t>
            </a:r>
            <a:endParaRPr lang="en-US" sz="2900" b="1" dirty="0">
              <a:cs typeface="B Nazanin" panose="00000400000000000000" pitchFamily="2" charset="-78"/>
            </a:endParaRPr>
          </a:p>
          <a:p>
            <a:pPr lvl="0" algn="just" rtl="1">
              <a:lnSpc>
                <a:spcPct val="160000"/>
              </a:lnSpc>
            </a:pPr>
            <a:r>
              <a:rPr lang="fa-IR" sz="2900" b="1" dirty="0">
                <a:cs typeface="B Nazanin" panose="00000400000000000000" pitchFamily="2" charset="-78"/>
              </a:rPr>
              <a:t>پیشگیری از صدمه  سوزن یا وسایل نوک تیز</a:t>
            </a:r>
            <a:endParaRPr lang="en-US" sz="2900" b="1" dirty="0">
              <a:cs typeface="B Nazanin" panose="00000400000000000000" pitchFamily="2" charset="-78"/>
            </a:endParaRPr>
          </a:p>
          <a:p>
            <a:pPr lvl="0" algn="just" rtl="1">
              <a:lnSpc>
                <a:spcPct val="160000"/>
              </a:lnSpc>
            </a:pPr>
            <a:r>
              <a:rPr lang="fa-IR" sz="2900" b="1" dirty="0">
                <a:cs typeface="B Nazanin" panose="00000400000000000000" pitchFamily="2" charset="-78"/>
              </a:rPr>
              <a:t>بهداشت تنفسی و آداب سرفه</a:t>
            </a:r>
            <a:endParaRPr lang="en-US" sz="2900" b="1" dirty="0">
              <a:cs typeface="B Nazanin" panose="00000400000000000000" pitchFamily="2" charset="-78"/>
            </a:endParaRPr>
          </a:p>
          <a:p>
            <a:pPr lvl="0" algn="just" rtl="1">
              <a:lnSpc>
                <a:spcPct val="160000"/>
              </a:lnSpc>
            </a:pPr>
            <a:r>
              <a:rPr lang="fa-IR" sz="2900" b="1" dirty="0">
                <a:cs typeface="B Nazanin" panose="00000400000000000000" pitchFamily="2" charset="-78"/>
              </a:rPr>
              <a:t>بهداشت </a:t>
            </a:r>
            <a:r>
              <a:rPr lang="fa-IR" sz="2900" b="1" dirty="0" err="1">
                <a:cs typeface="B Nazanin" panose="00000400000000000000" pitchFamily="2" charset="-78"/>
              </a:rPr>
              <a:t>پسماند</a:t>
            </a:r>
            <a:r>
              <a:rPr lang="fa-IR" sz="2900" b="1" dirty="0">
                <a:cs typeface="B Nazanin" panose="00000400000000000000" pitchFamily="2" charset="-78"/>
              </a:rPr>
              <a:t> </a:t>
            </a:r>
            <a:endParaRPr lang="en-US" sz="2900" b="1" dirty="0">
              <a:cs typeface="B Nazanin" panose="00000400000000000000" pitchFamily="2" charset="-78"/>
            </a:endParaRPr>
          </a:p>
          <a:p>
            <a:pPr lvl="0" algn="just" rtl="1">
              <a:lnSpc>
                <a:spcPct val="160000"/>
              </a:lnSpc>
            </a:pPr>
            <a:r>
              <a:rPr lang="fa-IR" sz="2900" b="1" dirty="0">
                <a:cs typeface="B Nazanin" panose="00000400000000000000" pitchFamily="2" charset="-78"/>
              </a:rPr>
              <a:t>بسته بندی و انتقال وسایل مراقبت، ملحفه و لباس </a:t>
            </a:r>
            <a:endParaRPr lang="en-US" sz="2900" b="1" dirty="0">
              <a:cs typeface="B Nazanin" panose="00000400000000000000" pitchFamily="2" charset="-78"/>
            </a:endParaRPr>
          </a:p>
          <a:p>
            <a:pPr marL="0" indent="0" algn="just" rtl="1">
              <a:lnSpc>
                <a:spcPct val="160000"/>
              </a:lnSpc>
              <a:buNone/>
            </a:pPr>
            <a:r>
              <a:rPr lang="fa-IR" sz="2900" b="1" dirty="0">
                <a:solidFill>
                  <a:srgbClr val="C00000"/>
                </a:solidFill>
                <a:cs typeface="B Titr" panose="00000700000000000000" pitchFamily="2" charset="-78"/>
              </a:rPr>
              <a:t>نکته: </a:t>
            </a:r>
            <a:r>
              <a:rPr lang="fa-IR" sz="2900" b="1" dirty="0">
                <a:solidFill>
                  <a:srgbClr val="C00000"/>
                </a:solidFill>
                <a:cs typeface="B Nazanin" panose="00000400000000000000" pitchFamily="2" charset="-78"/>
              </a:rPr>
              <a:t>برای متوفیان با تشخیص تب دنگی جهت انتقال به سرد خانه بیمارستان و انجام سایر تشریفات تدفین نیاز به ملاحظه خاصی نداشته و ملاحظات استاندارد مدنظر قرار گیرد.</a:t>
            </a:r>
            <a:endParaRPr lang="en-US" sz="2900" b="1" dirty="0">
              <a:solidFill>
                <a:srgbClr val="C00000"/>
              </a:solidFill>
              <a:cs typeface="B Nazanin" panose="00000400000000000000" pitchFamily="2" charset="-78"/>
            </a:endParaRPr>
          </a:p>
          <a:p>
            <a:pPr algn="just"/>
            <a:endParaRPr lang="en-US" dirty="0"/>
          </a:p>
        </p:txBody>
      </p:sp>
    </p:spTree>
    <p:extLst>
      <p:ext uri="{BB962C8B-B14F-4D97-AF65-F5344CB8AC3E}">
        <p14:creationId xmlns:p14="http://schemas.microsoft.com/office/powerpoint/2010/main" val="850549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915"/>
          </a:xfrm>
        </p:spPr>
        <p:txBody>
          <a:bodyPr>
            <a:normAutofit/>
          </a:bodyPr>
          <a:lstStyle/>
          <a:p>
            <a:pPr algn="r" rtl="1"/>
            <a:r>
              <a:rPr lang="fa-IR" sz="2400" b="1" dirty="0">
                <a:solidFill>
                  <a:schemeClr val="tx2"/>
                </a:solidFill>
                <a:cs typeface="B Titr" panose="00000700000000000000" pitchFamily="2" charset="-78"/>
              </a:rPr>
              <a:t>درمان بیماران بر اساس تظاهرات بالینی و شرایط بیمار (گروه های </a:t>
            </a:r>
            <a:r>
              <a:rPr lang="en-US" sz="2400" b="1" dirty="0">
                <a:solidFill>
                  <a:schemeClr val="tx2"/>
                </a:solidFill>
                <a:cs typeface="B Titr" panose="00000700000000000000" pitchFamily="2" charset="-78"/>
              </a:rPr>
              <a:t>A</a:t>
            </a:r>
            <a:r>
              <a:rPr lang="fa-IR" sz="2400" b="1" dirty="0">
                <a:solidFill>
                  <a:schemeClr val="tx2"/>
                </a:solidFill>
                <a:cs typeface="B Titr" panose="00000700000000000000" pitchFamily="2" charset="-78"/>
              </a:rPr>
              <a:t>، </a:t>
            </a:r>
            <a:r>
              <a:rPr lang="en-US" sz="2400" b="1" dirty="0">
                <a:solidFill>
                  <a:schemeClr val="tx2"/>
                </a:solidFill>
                <a:cs typeface="B Titr" panose="00000700000000000000" pitchFamily="2" charset="-78"/>
              </a:rPr>
              <a:t>B1</a:t>
            </a:r>
            <a:r>
              <a:rPr lang="fa-IR" sz="2400" b="1" dirty="0">
                <a:solidFill>
                  <a:schemeClr val="tx2"/>
                </a:solidFill>
                <a:cs typeface="B Titr" panose="00000700000000000000" pitchFamily="2" charset="-78"/>
              </a:rPr>
              <a:t>، </a:t>
            </a:r>
            <a:r>
              <a:rPr lang="en-US" sz="2400" b="1" dirty="0">
                <a:solidFill>
                  <a:schemeClr val="tx2"/>
                </a:solidFill>
                <a:cs typeface="B Titr" panose="00000700000000000000" pitchFamily="2" charset="-78"/>
              </a:rPr>
              <a:t>B2</a:t>
            </a:r>
            <a:r>
              <a:rPr lang="fa-IR" sz="2400" b="1" dirty="0">
                <a:solidFill>
                  <a:schemeClr val="tx2"/>
                </a:solidFill>
                <a:cs typeface="B Titr" panose="00000700000000000000" pitchFamily="2" charset="-78"/>
              </a:rPr>
              <a:t>، </a:t>
            </a:r>
            <a:r>
              <a:rPr lang="en-US" sz="2400" b="1" dirty="0">
                <a:solidFill>
                  <a:schemeClr val="tx2"/>
                </a:solidFill>
                <a:cs typeface="B Titr" panose="00000700000000000000" pitchFamily="2" charset="-78"/>
              </a:rPr>
              <a:t>C</a:t>
            </a:r>
            <a:r>
              <a:rPr lang="fa-IR" sz="2400" b="1" dirty="0">
                <a:solidFill>
                  <a:schemeClr val="tx2"/>
                </a:solidFill>
                <a:cs typeface="B Titr" panose="00000700000000000000" pitchFamily="2" charset="-78"/>
              </a:rPr>
              <a:t>)</a:t>
            </a:r>
            <a:endParaRPr lang="en-US" sz="2400" dirty="0"/>
          </a:p>
        </p:txBody>
      </p:sp>
      <p:sp>
        <p:nvSpPr>
          <p:cNvPr id="3" name="Content Placeholder 2"/>
          <p:cNvSpPr>
            <a:spLocks noGrp="1"/>
          </p:cNvSpPr>
          <p:nvPr>
            <p:ph idx="1"/>
          </p:nvPr>
        </p:nvSpPr>
        <p:spPr>
          <a:xfrm>
            <a:off x="838200" y="1658983"/>
            <a:ext cx="10515600" cy="4689566"/>
          </a:xfrm>
        </p:spPr>
        <p:txBody>
          <a:bodyPr>
            <a:normAutofit/>
          </a:bodyPr>
          <a:lstStyle/>
          <a:p>
            <a:pPr marL="0" indent="0" algn="just" rtl="1">
              <a:lnSpc>
                <a:spcPct val="150000"/>
              </a:lnSpc>
              <a:buNone/>
            </a:pPr>
            <a:r>
              <a:rPr lang="fa-IR" sz="2000" b="1" dirty="0">
                <a:solidFill>
                  <a:srgbClr val="C00000"/>
                </a:solidFill>
                <a:cs typeface="B Nazanin" panose="00000400000000000000" pitchFamily="2" charset="-78"/>
              </a:rPr>
              <a:t>بسیاری از مبتلایان به دنگی نیازی به بستری نداشته و میتوانند دوران بیماری را در منزل سپری و مراقبت شوند. </a:t>
            </a:r>
            <a:endParaRPr lang="en-US" sz="2000" b="1" dirty="0">
              <a:solidFill>
                <a:srgbClr val="C00000"/>
              </a:solidFill>
              <a:cs typeface="B Nazanin" panose="00000400000000000000" pitchFamily="2" charset="-78"/>
            </a:endParaRPr>
          </a:p>
          <a:p>
            <a:pPr marL="0" indent="0" algn="just" rtl="1">
              <a:lnSpc>
                <a:spcPct val="150000"/>
              </a:lnSpc>
              <a:buNone/>
            </a:pPr>
            <a:r>
              <a:rPr lang="fa-IR" sz="2000" b="1" dirty="0">
                <a:cs typeface="B Nazanin" panose="00000400000000000000" pitchFamily="2" charset="-78"/>
              </a:rPr>
              <a:t>اقدامات بر اساس تظاهرات بالینی و شرایط فردی بیماران:</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درمان در منزل (گروه </a:t>
            </a:r>
            <a:r>
              <a:rPr lang="en-GB" sz="2000" b="1" dirty="0">
                <a:cs typeface="B Nazanin" panose="00000400000000000000" pitchFamily="2" charset="-78"/>
              </a:rPr>
              <a:t>A</a:t>
            </a:r>
            <a:r>
              <a:rPr lang="fa-IR" sz="2000" b="1" dirty="0">
                <a:cs typeface="B Nazanin" panose="00000400000000000000" pitchFamily="2" charset="-78"/>
              </a:rPr>
              <a:t>)</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مراجعه به مرکز درمانی سطح 1 (مراکز خدمات جامع سلامت شبانه روزی، درمانگاه، بیمارستان محیطی) جهت تحت نظر بودن و درمان عفونت و بیماری های همراه (گروه </a:t>
            </a:r>
            <a:r>
              <a:rPr lang="en-GB" sz="2000" b="1" dirty="0">
                <a:cs typeface="B Nazanin" panose="00000400000000000000" pitchFamily="2" charset="-78"/>
              </a:rPr>
              <a:t>B1</a:t>
            </a:r>
            <a:r>
              <a:rPr lang="fa-IR" sz="2000" b="1" dirty="0">
                <a:cs typeface="B Nazanin" panose="00000400000000000000" pitchFamily="2" charset="-78"/>
              </a:rPr>
              <a:t>)</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ارجاع به مرکز درمانی سطح 1 یا بیمارستان سطح 2 جهت تجویز مایع درمانی وریدی (گروه </a:t>
            </a:r>
            <a:r>
              <a:rPr lang="en-GB" sz="2000" b="1" dirty="0">
                <a:cs typeface="B Nazanin" panose="00000400000000000000" pitchFamily="2" charset="-78"/>
              </a:rPr>
              <a:t>B2</a:t>
            </a:r>
            <a:r>
              <a:rPr lang="fa-IR" sz="2000" b="1" dirty="0">
                <a:cs typeface="B Nazanin" panose="00000400000000000000" pitchFamily="2" charset="-78"/>
              </a:rPr>
              <a:t>)</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درمان فوری در طی انتقال و اعزام به بخش اورژانس بیمارستان فوق تخصصی سطح 3 (گروه </a:t>
            </a:r>
            <a:r>
              <a:rPr lang="en-GB" sz="2000" b="1" dirty="0">
                <a:cs typeface="B Nazanin" panose="00000400000000000000" pitchFamily="2" charset="-78"/>
              </a:rPr>
              <a:t>C</a:t>
            </a:r>
            <a:r>
              <a:rPr lang="fa-IR" sz="2000" b="1" dirty="0">
                <a:cs typeface="B Nazanin" panose="00000400000000000000" pitchFamily="2" charset="-78"/>
              </a:rPr>
              <a:t>)</a:t>
            </a:r>
            <a:endParaRPr lang="en-US" sz="2000" b="1" dirty="0">
              <a:cs typeface="B Nazanin" panose="00000400000000000000" pitchFamily="2" charset="-78"/>
            </a:endParaRPr>
          </a:p>
          <a:p>
            <a:pPr marL="0" indent="0" algn="just" rtl="1">
              <a:lnSpc>
                <a:spcPct val="150000"/>
              </a:lnSpc>
              <a:buNone/>
            </a:pPr>
            <a:endParaRPr lang="en-US" sz="2000" dirty="0">
              <a:cs typeface="B Nazanin" panose="00000400000000000000" pitchFamily="2" charset="-78"/>
            </a:endParaRPr>
          </a:p>
        </p:txBody>
      </p:sp>
    </p:spTree>
    <p:extLst>
      <p:ext uri="{BB962C8B-B14F-4D97-AF65-F5344CB8AC3E}">
        <p14:creationId xmlns:p14="http://schemas.microsoft.com/office/powerpoint/2010/main" val="785288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a:solidFill>
                  <a:schemeClr val="tx2"/>
                </a:solidFill>
                <a:cs typeface="B Titr" panose="00000700000000000000" pitchFamily="2" charset="-78"/>
              </a:rPr>
              <a:t>درمان بیماران بر اساس تظاهرات بالینی و شرایط بیمار (گروه های </a:t>
            </a:r>
            <a:r>
              <a:rPr lang="en-US" sz="2400" b="1" dirty="0">
                <a:solidFill>
                  <a:schemeClr val="tx2"/>
                </a:solidFill>
                <a:cs typeface="B Titr" panose="00000700000000000000" pitchFamily="2" charset="-78"/>
              </a:rPr>
              <a:t>A</a:t>
            </a:r>
            <a:r>
              <a:rPr lang="fa-IR" sz="2400" b="1" dirty="0">
                <a:solidFill>
                  <a:schemeClr val="tx2"/>
                </a:solidFill>
                <a:cs typeface="B Titr" panose="00000700000000000000" pitchFamily="2" charset="-78"/>
              </a:rPr>
              <a:t>، </a:t>
            </a:r>
            <a:r>
              <a:rPr lang="en-US" sz="2400" b="1" dirty="0">
                <a:solidFill>
                  <a:schemeClr val="tx2"/>
                </a:solidFill>
                <a:cs typeface="B Titr" panose="00000700000000000000" pitchFamily="2" charset="-78"/>
              </a:rPr>
              <a:t>B1</a:t>
            </a:r>
            <a:r>
              <a:rPr lang="fa-IR" sz="2400" b="1" dirty="0">
                <a:solidFill>
                  <a:schemeClr val="tx2"/>
                </a:solidFill>
                <a:cs typeface="B Titr" panose="00000700000000000000" pitchFamily="2" charset="-78"/>
              </a:rPr>
              <a:t>، </a:t>
            </a:r>
            <a:r>
              <a:rPr lang="en-US" sz="2400" b="1" dirty="0">
                <a:solidFill>
                  <a:schemeClr val="tx2"/>
                </a:solidFill>
                <a:cs typeface="B Titr" panose="00000700000000000000" pitchFamily="2" charset="-78"/>
              </a:rPr>
              <a:t>B2</a:t>
            </a:r>
            <a:r>
              <a:rPr lang="fa-IR" sz="2400" b="1" dirty="0">
                <a:solidFill>
                  <a:schemeClr val="tx2"/>
                </a:solidFill>
                <a:cs typeface="B Titr" panose="00000700000000000000" pitchFamily="2" charset="-78"/>
              </a:rPr>
              <a:t>، </a:t>
            </a:r>
            <a:r>
              <a:rPr lang="en-US" sz="2400" b="1" dirty="0">
                <a:solidFill>
                  <a:schemeClr val="tx2"/>
                </a:solidFill>
                <a:cs typeface="B Titr" panose="00000700000000000000" pitchFamily="2" charset="-78"/>
              </a:rPr>
              <a:t>C</a:t>
            </a:r>
            <a:r>
              <a:rPr lang="fa-IR" sz="2400" b="1" dirty="0">
                <a:solidFill>
                  <a:schemeClr val="tx2"/>
                </a:solidFill>
                <a:cs typeface="B Titr" panose="00000700000000000000" pitchFamily="2" charset="-78"/>
              </a:rPr>
              <a:t>)</a:t>
            </a:r>
            <a:endParaRPr lang="en-US" sz="2400" dirty="0">
              <a:solidFill>
                <a:schemeClr val="tx2"/>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000" b="1" dirty="0">
                <a:cs typeface="B Nazanin" panose="00000400000000000000" pitchFamily="2" charset="-78"/>
              </a:rPr>
              <a:t>تمام بیمارانی که مشکوک به تب بیماری تب دنگی هستند باید تحت ارزیابی بسیار دقیق قرار بگیرند. </a:t>
            </a:r>
          </a:p>
          <a:p>
            <a:pPr algn="just" rtl="1">
              <a:lnSpc>
                <a:spcPct val="150000"/>
              </a:lnSpc>
            </a:pPr>
            <a:r>
              <a:rPr lang="fa-IR" sz="2000" b="1" dirty="0">
                <a:cs typeface="B Nazanin" panose="00000400000000000000" pitchFamily="2" charset="-78"/>
              </a:rPr>
              <a:t>ارزیابی وجود یا عدم وجود علائم هشدار یا نشانه های شدت بیماری، </a:t>
            </a:r>
          </a:p>
          <a:p>
            <a:pPr algn="just" rtl="1">
              <a:lnSpc>
                <a:spcPct val="150000"/>
              </a:lnSpc>
            </a:pPr>
            <a:r>
              <a:rPr lang="fa-IR" sz="2000" b="1" dirty="0">
                <a:cs typeface="B Nazanin" panose="00000400000000000000" pitchFamily="2" charset="-78"/>
              </a:rPr>
              <a:t>داشتن بیماری زمینه ای (چاقی، دیابت، فشار خون، بیماری کلیوی، بیماری قلبی)، </a:t>
            </a:r>
          </a:p>
          <a:p>
            <a:pPr algn="just" rtl="1">
              <a:lnSpc>
                <a:spcPct val="150000"/>
              </a:lnSpc>
            </a:pPr>
            <a:r>
              <a:rPr lang="fa-IR" sz="2000" b="1" dirty="0">
                <a:cs typeface="B Nazanin" panose="00000400000000000000" pitchFamily="2" charset="-78"/>
              </a:rPr>
              <a:t>بارداری، </a:t>
            </a:r>
          </a:p>
          <a:p>
            <a:pPr algn="just" rtl="1">
              <a:lnSpc>
                <a:spcPct val="150000"/>
              </a:lnSpc>
            </a:pPr>
            <a:r>
              <a:rPr lang="fa-IR" sz="2000" b="1" dirty="0">
                <a:cs typeface="B Nazanin" panose="00000400000000000000" pitchFamily="2" charset="-78"/>
              </a:rPr>
              <a:t>گروه سنی (شیرخواران و سالمندان) و</a:t>
            </a:r>
          </a:p>
          <a:p>
            <a:pPr algn="just" rtl="1">
              <a:lnSpc>
                <a:spcPct val="150000"/>
              </a:lnSpc>
            </a:pPr>
            <a:r>
              <a:rPr lang="fa-IR" sz="2000" b="1" dirty="0">
                <a:cs typeface="B Nazanin" panose="00000400000000000000" pitchFamily="2" charset="-78"/>
              </a:rPr>
              <a:t> وضعیت حمایت اجتماعی بیمار (تنها زندگی کردن، دسترسی دشوار و محدود به تسهیلات درمانی، فقر و سوء تغذیه شدید، عدم وسیله برای جابجایی و حمل و نقل، گروههای هدف نیازمند حمایت اجتماعی) نیز باید بررسی شوند.</a:t>
            </a:r>
            <a:endParaRPr lang="en-US" sz="2000" b="1" dirty="0">
              <a:cs typeface="B Nazanin" panose="00000400000000000000" pitchFamily="2" charset="-78"/>
            </a:endParaRPr>
          </a:p>
          <a:p>
            <a:pPr algn="just" rtl="1">
              <a:lnSpc>
                <a:spcPct val="150000"/>
              </a:lnSpc>
            </a:pPr>
            <a:endParaRPr lang="en-US" sz="2000" dirty="0">
              <a:cs typeface="B Nazanin" panose="00000400000000000000" pitchFamily="2" charset="-78"/>
            </a:endParaRPr>
          </a:p>
        </p:txBody>
      </p:sp>
    </p:spTree>
    <p:extLst>
      <p:ext uri="{BB962C8B-B14F-4D97-AF65-F5344CB8AC3E}">
        <p14:creationId xmlns:p14="http://schemas.microsoft.com/office/powerpoint/2010/main" val="2515117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lnSpc>
                <a:spcPct val="150000"/>
              </a:lnSpc>
            </a:pPr>
            <a:r>
              <a:rPr lang="fa-IR" sz="2400" b="1" dirty="0">
                <a:solidFill>
                  <a:schemeClr val="tx2"/>
                </a:solidFill>
                <a:cs typeface="B Titr" panose="00000700000000000000" pitchFamily="2" charset="-78"/>
              </a:rPr>
              <a:t>گروه </a:t>
            </a:r>
            <a:r>
              <a:rPr lang="en-GB" sz="2400" b="1" dirty="0">
                <a:solidFill>
                  <a:schemeClr val="tx2"/>
                </a:solidFill>
                <a:cs typeface="B Titr" panose="00000700000000000000" pitchFamily="2" charset="-78"/>
              </a:rPr>
              <a:t>A</a:t>
            </a:r>
            <a:r>
              <a:rPr lang="fa-IR" sz="2400" b="1" dirty="0">
                <a:solidFill>
                  <a:schemeClr val="tx2"/>
                </a:solidFill>
                <a:cs typeface="B Titr" panose="00000700000000000000" pitchFamily="2" charset="-78"/>
              </a:rPr>
              <a:t>: بیماران تب دنگی بدون علائم هشدار</a:t>
            </a:r>
            <a:endParaRPr lang="en-US" sz="2400" dirty="0">
              <a:solidFill>
                <a:schemeClr val="tx2"/>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marL="0" lvl="0" indent="0" algn="just" rtl="1">
              <a:lnSpc>
                <a:spcPct val="150000"/>
              </a:lnSpc>
              <a:buNone/>
            </a:pPr>
            <a:r>
              <a:rPr lang="fa-IR" sz="2000" b="1" dirty="0">
                <a:cs typeface="B Nazanin" panose="00000400000000000000" pitchFamily="2" charset="-78"/>
              </a:rPr>
              <a:t>معیارهای این گروه شامل:</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عدم وجود علائم هشدار</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نبودن شرایط و عوامل خطر همراه</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عدم وجود شرایط اجتماعی پرخطر</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توانایی تحمل دریافت مایعات خوراکی</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دفع ادرار کافی در 6 ساعت گذشته </a:t>
            </a:r>
            <a:endParaRPr lang="en-US" sz="2000" b="1" dirty="0">
              <a:cs typeface="B Nazanin" panose="00000400000000000000" pitchFamily="2" charset="-78"/>
            </a:endParaRPr>
          </a:p>
          <a:p>
            <a:pPr algn="just" rtl="1">
              <a:lnSpc>
                <a:spcPct val="150000"/>
              </a:lnSpc>
            </a:pPr>
            <a:endParaRPr lang="en-US" sz="2000" dirty="0">
              <a:cs typeface="B Nazanin" panose="00000400000000000000" pitchFamily="2" charset="-78"/>
            </a:endParaRPr>
          </a:p>
        </p:txBody>
      </p:sp>
    </p:spTree>
    <p:extLst>
      <p:ext uri="{BB962C8B-B14F-4D97-AF65-F5344CB8AC3E}">
        <p14:creationId xmlns:p14="http://schemas.microsoft.com/office/powerpoint/2010/main" val="587414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73"/>
            <a:ext cx="10515600" cy="1325563"/>
          </a:xfrm>
        </p:spPr>
        <p:txBody>
          <a:bodyPr>
            <a:normAutofit/>
          </a:bodyPr>
          <a:lstStyle/>
          <a:p>
            <a:pPr algn="r" rtl="1"/>
            <a:r>
              <a:rPr lang="fa-IR" sz="2400" b="1" dirty="0">
                <a:solidFill>
                  <a:schemeClr val="tx2"/>
                </a:solidFill>
                <a:cs typeface="B Titr" panose="00000700000000000000" pitchFamily="2" charset="-78"/>
              </a:rPr>
              <a:t>گروه </a:t>
            </a:r>
            <a:r>
              <a:rPr lang="en-GB" sz="2400" b="1" dirty="0">
                <a:solidFill>
                  <a:schemeClr val="tx2"/>
                </a:solidFill>
                <a:cs typeface="B Titr" panose="00000700000000000000" pitchFamily="2" charset="-78"/>
              </a:rPr>
              <a:t>A</a:t>
            </a:r>
            <a:r>
              <a:rPr lang="fa-IR" sz="2400" b="1" dirty="0">
                <a:solidFill>
                  <a:schemeClr val="tx2"/>
                </a:solidFill>
                <a:cs typeface="B Titr" panose="00000700000000000000" pitchFamily="2" charset="-78"/>
              </a:rPr>
              <a:t>: بیماران تب دنگی بدون علائم هشدار</a:t>
            </a:r>
            <a:endParaRPr lang="en-US" sz="2400" dirty="0">
              <a:solidFill>
                <a:schemeClr val="tx2"/>
              </a:solidFill>
              <a:cs typeface="B Titr" panose="00000700000000000000" pitchFamily="2" charset="-78"/>
            </a:endParaRPr>
          </a:p>
        </p:txBody>
      </p:sp>
      <p:sp>
        <p:nvSpPr>
          <p:cNvPr id="3" name="Content Placeholder 2"/>
          <p:cNvSpPr>
            <a:spLocks noGrp="1"/>
          </p:cNvSpPr>
          <p:nvPr>
            <p:ph idx="1"/>
          </p:nvPr>
        </p:nvSpPr>
        <p:spPr/>
        <p:txBody>
          <a:bodyPr>
            <a:noAutofit/>
          </a:bodyPr>
          <a:lstStyle/>
          <a:p>
            <a:pPr marL="0" lvl="0" indent="0" algn="just" rtl="1">
              <a:buNone/>
            </a:pPr>
            <a:r>
              <a:rPr lang="fa-IR" sz="2000" b="1" dirty="0">
                <a:solidFill>
                  <a:srgbClr val="C00000"/>
                </a:solidFill>
                <a:cs typeface="B Titr" panose="00000700000000000000" pitchFamily="2" charset="-78"/>
              </a:rPr>
              <a:t>درمان:</a:t>
            </a:r>
            <a:endParaRPr lang="en-US" sz="2000" b="1" dirty="0">
              <a:solidFill>
                <a:srgbClr val="C00000"/>
              </a:solidFill>
              <a:cs typeface="B Titr" panose="00000700000000000000" pitchFamily="2" charset="-78"/>
            </a:endParaRPr>
          </a:p>
          <a:p>
            <a:pPr lvl="0" algn="just" rtl="1"/>
            <a:r>
              <a:rPr lang="fa-IR" sz="2000" b="1" dirty="0">
                <a:cs typeface="B Nazanin" panose="00000400000000000000" pitchFamily="2" charset="-78"/>
              </a:rPr>
              <a:t>استراحت کافی</a:t>
            </a:r>
            <a:endParaRPr lang="en-US" sz="2000" b="1" dirty="0">
              <a:cs typeface="B Nazanin" panose="00000400000000000000" pitchFamily="2" charset="-78"/>
            </a:endParaRPr>
          </a:p>
          <a:p>
            <a:pPr lvl="0" algn="just" rtl="1"/>
            <a:r>
              <a:rPr lang="fa-IR" sz="2000" b="1" dirty="0">
                <a:cs typeface="B Nazanin" panose="00000400000000000000" pitchFamily="2" charset="-78"/>
              </a:rPr>
              <a:t>در مناطقی که پشه ناقل وجود دارد در فاز تبدار بیماری در زیر پشه بند استراحت نماید.</a:t>
            </a:r>
            <a:endParaRPr lang="en-US" sz="2000" b="1" dirty="0">
              <a:cs typeface="B Nazanin" panose="00000400000000000000" pitchFamily="2" charset="-78"/>
            </a:endParaRPr>
          </a:p>
          <a:p>
            <a:pPr lvl="0" algn="just" rtl="1"/>
            <a:r>
              <a:rPr lang="fa-IR" sz="2000" b="1" dirty="0">
                <a:cs typeface="B Nazanin" panose="00000400000000000000" pitchFamily="2" charset="-78"/>
              </a:rPr>
              <a:t>دریافت مایع کافی:</a:t>
            </a:r>
            <a:endParaRPr lang="en-US" sz="2000" b="1" dirty="0">
              <a:cs typeface="B Nazanin" panose="00000400000000000000" pitchFamily="2" charset="-78"/>
            </a:endParaRPr>
          </a:p>
          <a:p>
            <a:pPr lvl="1" algn="just" rtl="1">
              <a:buFont typeface="Wingdings" panose="05000000000000000000" pitchFamily="2" charset="2"/>
              <a:buChar char="ü"/>
            </a:pPr>
            <a:r>
              <a:rPr lang="fa-IR" sz="2000" b="1" dirty="0">
                <a:cs typeface="B Nazanin" panose="00000400000000000000" pitchFamily="2" charset="-78"/>
              </a:rPr>
              <a:t>بالغین: حداقل 5 لیوان بزرگ (250 سی سی) در روز</a:t>
            </a:r>
            <a:endParaRPr lang="en-US" sz="2000" b="1" dirty="0">
              <a:cs typeface="B Nazanin" panose="00000400000000000000" pitchFamily="2" charset="-78"/>
            </a:endParaRPr>
          </a:p>
          <a:p>
            <a:pPr lvl="1" algn="just" rtl="1">
              <a:buFont typeface="Wingdings" panose="05000000000000000000" pitchFamily="2" charset="2"/>
              <a:buChar char="ü"/>
            </a:pPr>
            <a:r>
              <a:rPr lang="fa-IR" sz="2000" b="1" dirty="0">
                <a:cs typeface="B Nazanin" panose="00000400000000000000" pitchFamily="2" charset="-78"/>
              </a:rPr>
              <a:t>کودکان: نوشیدن میزان کافی مایعات </a:t>
            </a:r>
            <a:endParaRPr lang="en-US" sz="2000" b="1" dirty="0">
              <a:cs typeface="B Nazanin" panose="00000400000000000000" pitchFamily="2" charset="-78"/>
            </a:endParaRPr>
          </a:p>
          <a:p>
            <a:pPr lvl="0" algn="just" rtl="1"/>
            <a:r>
              <a:rPr lang="fa-IR" sz="2000" b="1" dirty="0">
                <a:cs typeface="B Nazanin" panose="00000400000000000000" pitchFamily="2" charset="-78"/>
              </a:rPr>
              <a:t>استامینوفن: </a:t>
            </a:r>
            <a:endParaRPr lang="en-US" sz="2000" b="1" dirty="0">
              <a:cs typeface="B Nazanin" panose="00000400000000000000" pitchFamily="2" charset="-78"/>
            </a:endParaRPr>
          </a:p>
          <a:p>
            <a:pPr lvl="1" algn="just" rtl="1">
              <a:buFont typeface="Wingdings" panose="05000000000000000000" pitchFamily="2" charset="2"/>
              <a:buChar char="ü"/>
            </a:pPr>
            <a:r>
              <a:rPr lang="fa-IR" sz="2000" b="1" dirty="0">
                <a:cs typeface="B Nazanin" panose="00000400000000000000" pitchFamily="2" charset="-78"/>
              </a:rPr>
              <a:t>بالغین: 500 میلی گرم هر 6 ساعت (دوز روزانه بیش از 4 گرم نشود)</a:t>
            </a:r>
            <a:endParaRPr lang="en-US" sz="2000" b="1" dirty="0">
              <a:cs typeface="B Nazanin" panose="00000400000000000000" pitchFamily="2" charset="-78"/>
            </a:endParaRPr>
          </a:p>
          <a:p>
            <a:pPr lvl="1" algn="just" rtl="1">
              <a:buFont typeface="Wingdings" panose="05000000000000000000" pitchFamily="2" charset="2"/>
              <a:buChar char="ü"/>
            </a:pPr>
            <a:r>
              <a:rPr lang="fa-IR" sz="2000" b="1" dirty="0">
                <a:cs typeface="B Nazanin" panose="00000400000000000000" pitchFamily="2" charset="-78"/>
              </a:rPr>
              <a:t>کودکان: 10 میلی گرم برای هر کیلوگرم وزن بدن هر 6 ساعت (مصرف روزانه بیش از 3 گرم نشود)</a:t>
            </a:r>
            <a:endParaRPr lang="en-US" sz="2000" b="1" dirty="0">
              <a:cs typeface="B Nazanin" panose="00000400000000000000" pitchFamily="2" charset="-78"/>
            </a:endParaRPr>
          </a:p>
          <a:p>
            <a:pPr algn="just" rtl="1"/>
            <a:endParaRPr lang="en-US" sz="2000" dirty="0">
              <a:cs typeface="B Nazanin" panose="00000400000000000000" pitchFamily="2" charset="-78"/>
            </a:endParaRPr>
          </a:p>
        </p:txBody>
      </p:sp>
    </p:spTree>
    <p:extLst>
      <p:ext uri="{BB962C8B-B14F-4D97-AF65-F5344CB8AC3E}">
        <p14:creationId xmlns:p14="http://schemas.microsoft.com/office/powerpoint/2010/main" val="363144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itle 2"/>
          <p:cNvSpPr>
            <a:spLocks noGrp="1" noEditPoints="1"/>
          </p:cNvSpPr>
          <p:nvPr>
            <p:ph type="title"/>
          </p:nvPr>
        </p:nvSpPr>
        <p:spPr>
          <a:xfrm>
            <a:off x="505326" y="274321"/>
            <a:ext cx="10848474" cy="770708"/>
          </a:xfrm>
        </p:spPr>
        <p:txBody>
          <a:bodyPr>
            <a:normAutofit/>
          </a:bodyPr>
          <a:lstStyle/>
          <a:p>
            <a:pPr algn="r" rtl="1"/>
            <a:r>
              <a:rPr lang="fa-IR" sz="2000" b="1" dirty="0">
                <a:latin typeface="Titr"/>
                <a:cs typeface="B Titr" panose="00000700000000000000" pitchFamily="2" charset="-78"/>
              </a:rPr>
              <a:t>پیش بینی مهیا بودن شرایط جهت حضور پشه آئدس اجیپتی و آلبوپیکتوس با توجه به اطلاعات زیست اقلیمی در ایران</a:t>
            </a:r>
            <a:endParaRPr lang="en-US" sz="2000" b="1" dirty="0">
              <a:latin typeface="Titr"/>
              <a:cs typeface="B Titr" panose="00000700000000000000" pitchFamily="2" charset="-78"/>
            </a:endParaRPr>
          </a:p>
        </p:txBody>
      </p:sp>
      <p:pic>
        <p:nvPicPr>
          <p:cNvPr id="2" name="Picture 1"/>
          <p:cNvPicPr>
            <a:picLocks noChangeAspect="1"/>
          </p:cNvPicPr>
          <p:nvPr/>
        </p:nvPicPr>
        <p:blipFill>
          <a:blip r:embed="rId2"/>
          <a:stretch>
            <a:fillRect/>
          </a:stretch>
        </p:blipFill>
        <p:spPr>
          <a:xfrm>
            <a:off x="433252" y="1227910"/>
            <a:ext cx="10920548" cy="5630090"/>
          </a:xfrm>
          <a:prstGeom prst="rect">
            <a:avLst/>
          </a:prstGeom>
        </p:spPr>
      </p:pic>
    </p:spTree>
    <p:extLst>
      <p:ext uri="{BB962C8B-B14F-4D97-AF65-F5344CB8AC3E}">
        <p14:creationId xmlns:p14="http://schemas.microsoft.com/office/powerpoint/2010/main" val="933710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a:solidFill>
                  <a:schemeClr val="tx2"/>
                </a:solidFill>
                <a:cs typeface="B Titr" panose="00000700000000000000" pitchFamily="2" charset="-78"/>
              </a:rPr>
              <a:t>گروه </a:t>
            </a:r>
            <a:r>
              <a:rPr lang="en-GB" sz="2400" b="1" dirty="0">
                <a:solidFill>
                  <a:schemeClr val="tx2"/>
                </a:solidFill>
                <a:cs typeface="B Titr" panose="00000700000000000000" pitchFamily="2" charset="-78"/>
              </a:rPr>
              <a:t>A</a:t>
            </a:r>
            <a:r>
              <a:rPr lang="fa-IR" sz="2400" b="1" dirty="0">
                <a:solidFill>
                  <a:schemeClr val="tx2"/>
                </a:solidFill>
                <a:cs typeface="B Titr" panose="00000700000000000000" pitchFamily="2" charset="-78"/>
              </a:rPr>
              <a:t>: بیماران تب دنگی بدون علائم هشدار</a:t>
            </a:r>
            <a:endParaRPr lang="en-US" sz="2400" dirty="0"/>
          </a:p>
        </p:txBody>
      </p:sp>
      <p:sp>
        <p:nvSpPr>
          <p:cNvPr id="3" name="Content Placeholder 2"/>
          <p:cNvSpPr>
            <a:spLocks noGrp="1"/>
          </p:cNvSpPr>
          <p:nvPr>
            <p:ph idx="1"/>
          </p:nvPr>
        </p:nvSpPr>
        <p:spPr/>
        <p:txBody>
          <a:bodyPr>
            <a:normAutofit/>
          </a:bodyPr>
          <a:lstStyle/>
          <a:p>
            <a:pPr lvl="0" algn="just" rtl="1">
              <a:lnSpc>
                <a:spcPct val="150000"/>
              </a:lnSpc>
            </a:pPr>
            <a:r>
              <a:rPr lang="fa-IR" sz="2000" b="1" dirty="0">
                <a:cs typeface="B Nazanin" panose="00000400000000000000" pitchFamily="2" charset="-78"/>
              </a:rPr>
              <a:t>از </a:t>
            </a:r>
            <a:r>
              <a:rPr lang="fa-IR" sz="2000" b="1" dirty="0" err="1">
                <a:cs typeface="B Nazanin" panose="00000400000000000000" pitchFamily="2" charset="-78"/>
              </a:rPr>
              <a:t>آسپرین</a:t>
            </a:r>
            <a:r>
              <a:rPr lang="fa-IR" sz="2000" b="1" dirty="0">
                <a:cs typeface="B Nazanin" panose="00000400000000000000" pitchFamily="2" charset="-78"/>
              </a:rPr>
              <a:t> و </a:t>
            </a:r>
            <a:r>
              <a:rPr lang="en-GB" sz="2000" b="1" dirty="0">
                <a:cs typeface="B Nazanin" panose="00000400000000000000" pitchFamily="2" charset="-78"/>
              </a:rPr>
              <a:t>NSAIDs</a:t>
            </a:r>
            <a:r>
              <a:rPr lang="fa-IR" sz="2000" b="1" dirty="0">
                <a:cs typeface="B Nazanin" panose="00000400000000000000" pitchFamily="2" charset="-78"/>
              </a:rPr>
              <a:t> استفاده نشود.</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کورتون تجویز نشود</a:t>
            </a:r>
            <a:r>
              <a:rPr lang="en-US" sz="2000" b="1" dirty="0">
                <a:cs typeface="B Nazanin" panose="00000400000000000000" pitchFamily="2" charset="-78"/>
              </a:rPr>
              <a:t>.</a:t>
            </a:r>
          </a:p>
          <a:p>
            <a:pPr lvl="0" algn="just" rtl="1">
              <a:lnSpc>
                <a:spcPct val="150000"/>
              </a:lnSpc>
            </a:pPr>
            <a:r>
              <a:rPr lang="fa-IR" sz="2000" b="1" dirty="0">
                <a:cs typeface="B Nazanin" panose="00000400000000000000" pitchFamily="2" charset="-78"/>
              </a:rPr>
              <a:t>بیماری تب دنگی یک بیماری ویروسی است و نیازی به آنتی بیوتیک ندارد.</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اگر میزان </a:t>
            </a:r>
            <a:r>
              <a:rPr lang="fa-IR" sz="2000" b="1" dirty="0" err="1">
                <a:cs typeface="B Nazanin" panose="00000400000000000000" pitchFamily="2" charset="-78"/>
              </a:rPr>
              <a:t>هماتوکریت</a:t>
            </a:r>
            <a:r>
              <a:rPr lang="fa-IR" sz="2000" b="1" dirty="0">
                <a:cs typeface="B Nazanin" panose="00000400000000000000" pitchFamily="2" charset="-78"/>
              </a:rPr>
              <a:t> مناسب باشد و ثابت بماند می توان بیمار را در منزل همچنان درمان نمود.</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پیگیری بیمار باید توسط یک فرد بالغ آموزش دیده ادامه یابد.</a:t>
            </a:r>
            <a:endParaRPr lang="en-US" sz="2000" b="1" dirty="0">
              <a:cs typeface="B Nazanin" panose="00000400000000000000" pitchFamily="2" charset="-78"/>
            </a:endParaRPr>
          </a:p>
        </p:txBody>
      </p:sp>
    </p:spTree>
    <p:extLst>
      <p:ext uri="{BB962C8B-B14F-4D97-AF65-F5344CB8AC3E}">
        <p14:creationId xmlns:p14="http://schemas.microsoft.com/office/powerpoint/2010/main" val="4261618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a:solidFill>
                  <a:schemeClr val="tx2"/>
                </a:solidFill>
                <a:cs typeface="B Titr" panose="00000700000000000000" pitchFamily="2" charset="-78"/>
              </a:rPr>
              <a:t>گروه </a:t>
            </a:r>
            <a:r>
              <a:rPr lang="en-GB" sz="2400" b="1" dirty="0">
                <a:solidFill>
                  <a:schemeClr val="tx2"/>
                </a:solidFill>
                <a:cs typeface="B Titr" panose="00000700000000000000" pitchFamily="2" charset="-78"/>
              </a:rPr>
              <a:t>A</a:t>
            </a:r>
            <a:r>
              <a:rPr lang="fa-IR" sz="2400" b="1" dirty="0">
                <a:solidFill>
                  <a:schemeClr val="tx2"/>
                </a:solidFill>
                <a:cs typeface="B Titr" panose="00000700000000000000" pitchFamily="2" charset="-78"/>
              </a:rPr>
              <a:t>: بیماران تب دنگی بدون علائم هشدار</a:t>
            </a:r>
            <a:endParaRPr lang="en-US" sz="2400" dirty="0"/>
          </a:p>
        </p:txBody>
      </p:sp>
      <p:sp>
        <p:nvSpPr>
          <p:cNvPr id="3" name="Content Placeholder 2"/>
          <p:cNvSpPr>
            <a:spLocks noGrp="1"/>
          </p:cNvSpPr>
          <p:nvPr>
            <p:ph idx="1"/>
          </p:nvPr>
        </p:nvSpPr>
        <p:spPr/>
        <p:txBody>
          <a:bodyPr>
            <a:normAutofit/>
          </a:bodyPr>
          <a:lstStyle/>
          <a:p>
            <a:pPr marL="0" lvl="0" indent="0" algn="just" rtl="1">
              <a:lnSpc>
                <a:spcPct val="150000"/>
              </a:lnSpc>
              <a:buNone/>
            </a:pPr>
            <a:r>
              <a:rPr lang="fa-IR" sz="2000" b="1" dirty="0">
                <a:solidFill>
                  <a:srgbClr val="C00000"/>
                </a:solidFill>
                <a:cs typeface="B Titr" panose="00000700000000000000" pitchFamily="2" charset="-78"/>
              </a:rPr>
              <a:t>ویزیت های پیگیری بیمار:</a:t>
            </a:r>
            <a:endParaRPr lang="en-US" sz="2000" b="1" dirty="0">
              <a:solidFill>
                <a:srgbClr val="C00000"/>
              </a:solidFill>
              <a:cs typeface="B Titr" panose="00000700000000000000" pitchFamily="2" charset="-78"/>
            </a:endParaRPr>
          </a:p>
          <a:p>
            <a:pPr marL="457200" lvl="1" indent="0" algn="just" rtl="1">
              <a:lnSpc>
                <a:spcPct val="150000"/>
              </a:lnSpc>
              <a:buNone/>
            </a:pPr>
            <a:r>
              <a:rPr lang="fa-IR" sz="2000" b="1" dirty="0">
                <a:cs typeface="B Nazanin" panose="00000400000000000000" pitchFamily="2" charset="-78"/>
              </a:rPr>
              <a:t>بیمار باید از نظر وجود شرایط ذیل پیگیری شود: </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علائم هشدار یا شوک</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در طی 6 ساعت گذشته دفع ادرار داشته است یا خیر؟</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طبق گفته های بیمار یا فرد قابل اطمینان از اطرافیان حال بیمار بدتر شده باشد</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در صورتی که این معیارها وجود نداشته باشند، بیمار باید هر 48 ساعت مجددا ویزیت و بررسی شود.</a:t>
            </a:r>
            <a:endParaRPr lang="en-US" sz="2000" b="1" dirty="0">
              <a:cs typeface="B Nazanin" panose="00000400000000000000" pitchFamily="2" charset="-78"/>
            </a:endParaRPr>
          </a:p>
        </p:txBody>
      </p:sp>
    </p:spTree>
    <p:extLst>
      <p:ext uri="{BB962C8B-B14F-4D97-AF65-F5344CB8AC3E}">
        <p14:creationId xmlns:p14="http://schemas.microsoft.com/office/powerpoint/2010/main" val="1346443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658"/>
          </a:xfrm>
        </p:spPr>
        <p:txBody>
          <a:bodyPr>
            <a:normAutofit/>
          </a:bodyPr>
          <a:lstStyle/>
          <a:p>
            <a:pPr algn="r" rtl="1"/>
            <a:r>
              <a:rPr lang="fa-IR" sz="2400" b="1" dirty="0">
                <a:solidFill>
                  <a:schemeClr val="tx2"/>
                </a:solidFill>
                <a:cs typeface="B Titr" panose="00000700000000000000" pitchFamily="2" charset="-78"/>
              </a:rPr>
              <a:t>گروه </a:t>
            </a:r>
            <a:r>
              <a:rPr lang="en-GB" sz="2400" b="1" dirty="0">
                <a:solidFill>
                  <a:schemeClr val="tx2"/>
                </a:solidFill>
                <a:cs typeface="B Titr" panose="00000700000000000000" pitchFamily="2" charset="-78"/>
              </a:rPr>
              <a:t>A</a:t>
            </a:r>
            <a:r>
              <a:rPr lang="fa-IR" sz="2400" b="1" dirty="0">
                <a:solidFill>
                  <a:schemeClr val="tx2"/>
                </a:solidFill>
                <a:cs typeface="B Titr" panose="00000700000000000000" pitchFamily="2" charset="-78"/>
              </a:rPr>
              <a:t>: بیماران تب دنگی بدون علائم هشدار</a:t>
            </a:r>
            <a:endParaRPr lang="en-US" sz="2400" dirty="0"/>
          </a:p>
        </p:txBody>
      </p:sp>
      <p:sp>
        <p:nvSpPr>
          <p:cNvPr id="3" name="Content Placeholder 2"/>
          <p:cNvSpPr>
            <a:spLocks noGrp="1"/>
          </p:cNvSpPr>
          <p:nvPr>
            <p:ph idx="1"/>
          </p:nvPr>
        </p:nvSpPr>
        <p:spPr>
          <a:xfrm>
            <a:off x="838200" y="1449976"/>
            <a:ext cx="10515600" cy="5016137"/>
          </a:xfrm>
        </p:spPr>
        <p:txBody>
          <a:bodyPr>
            <a:normAutofit/>
          </a:bodyPr>
          <a:lstStyle/>
          <a:p>
            <a:pPr marL="0" indent="0" algn="just" rtl="1">
              <a:buNone/>
            </a:pPr>
            <a:r>
              <a:rPr lang="fa-IR" sz="2200" b="1" dirty="0">
                <a:cs typeface="B Nazanin" panose="00000400000000000000" pitchFamily="2" charset="-78"/>
              </a:rPr>
              <a:t>در هر ویزیت مشاوره ای موارد ذیل نیز باید ارزیابی شود:</a:t>
            </a:r>
            <a:endParaRPr lang="en-US" sz="2200" b="1" dirty="0">
              <a:cs typeface="B Nazanin" panose="00000400000000000000" pitchFamily="2" charset="-78"/>
            </a:endParaRPr>
          </a:p>
          <a:p>
            <a:pPr lvl="1" algn="just" rtl="1">
              <a:lnSpc>
                <a:spcPct val="150000"/>
              </a:lnSpc>
            </a:pPr>
            <a:r>
              <a:rPr lang="fa-IR" sz="2000" b="1" dirty="0" err="1">
                <a:cs typeface="B Nazanin" panose="00000400000000000000" pitchFamily="2" charset="-78"/>
              </a:rPr>
              <a:t>هماتوکریت</a:t>
            </a:r>
            <a:r>
              <a:rPr lang="fa-IR" sz="2000" b="1" dirty="0">
                <a:cs typeface="B Nazanin" panose="00000400000000000000" pitchFamily="2" charset="-78"/>
              </a:rPr>
              <a:t>، در اولین زمانی که جواب آزمایش آماده باشد (تا سیر افزاینده احتمالی آن مشخص شود)</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میزان پلاکت خون (جهت بررسی روند رو به کاهش احتمالی یا مشاهده فعال بودن بیماری)، </a:t>
            </a:r>
            <a:r>
              <a:rPr lang="fa-IR" sz="2000" b="1" dirty="0" err="1">
                <a:cs typeface="B Nazanin" panose="00000400000000000000" pitchFamily="2" charset="-78"/>
              </a:rPr>
              <a:t>لکوپنی</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علائم هشدار (</a:t>
            </a:r>
            <a:r>
              <a:rPr lang="fa-IR" sz="2000" b="1" dirty="0" err="1">
                <a:cs typeface="B Nazanin" panose="00000400000000000000" pitchFamily="2" charset="-78"/>
              </a:rPr>
              <a:t>هرکدام</a:t>
            </a:r>
            <a:r>
              <a:rPr lang="fa-IR" sz="2000" b="1" dirty="0">
                <a:cs typeface="B Nazanin" panose="00000400000000000000" pitchFamily="2" charset="-78"/>
              </a:rPr>
              <a:t>) در صورت یک یا بیشتر از علائم هشدار، به بیمار یا همراه مورد اعتماد وی تاکید شود که به مرکز درمانی مناسب مراجعه نماید. </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کارتی که توصیه های درمانی لازم برای بیمار در منزل، در آن مکتوب شده باشد را در اختیار بیمار قرار داده شود.</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در صورت امکان توصیه می شود که بیمار در روزهای 7-5 شروع علائم، برای ارزیابی بیشتر و اطمینان از نبود علائم هشدار و فاز بحرانی، به پزشک </a:t>
            </a:r>
            <a:r>
              <a:rPr lang="fa-IR" sz="2000" b="1" dirty="0" err="1">
                <a:cs typeface="B Nazanin" panose="00000400000000000000" pitchFamily="2" charset="-78"/>
              </a:rPr>
              <a:t>درمانگر</a:t>
            </a:r>
            <a:r>
              <a:rPr lang="fa-IR" sz="2000" b="1" dirty="0">
                <a:cs typeface="B Nazanin" panose="00000400000000000000" pitchFamily="2" charset="-78"/>
              </a:rPr>
              <a:t> خود مراجعه نماید</a:t>
            </a:r>
            <a:endParaRPr lang="en-US" sz="2000" b="1" dirty="0">
              <a:cs typeface="B Nazanin" panose="00000400000000000000" pitchFamily="2" charset="-78"/>
            </a:endParaRPr>
          </a:p>
          <a:p>
            <a:pPr algn="just"/>
            <a:endParaRPr lang="en-US" sz="2000" dirty="0">
              <a:cs typeface="B Nazanin" panose="00000400000000000000" pitchFamily="2" charset="-78"/>
            </a:endParaRPr>
          </a:p>
        </p:txBody>
      </p:sp>
    </p:spTree>
    <p:extLst>
      <p:ext uri="{BB962C8B-B14F-4D97-AF65-F5344CB8AC3E}">
        <p14:creationId xmlns:p14="http://schemas.microsoft.com/office/powerpoint/2010/main" val="1885695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a:solidFill>
                  <a:schemeClr val="tx2"/>
                </a:solidFill>
                <a:cs typeface="B Titr" panose="00000700000000000000" pitchFamily="2" charset="-78"/>
              </a:rPr>
              <a:t>اطلاعاتی که باید برای مراقبت در منزل به بیماران و خانواده آنها آموزش داده شود</a:t>
            </a:r>
            <a:br>
              <a:rPr lang="en-US" sz="2400" dirty="0">
                <a:solidFill>
                  <a:schemeClr val="tx2"/>
                </a:solidFill>
                <a:cs typeface="B Titr" panose="00000700000000000000" pitchFamily="2" charset="-78"/>
              </a:rPr>
            </a:br>
            <a:endParaRPr lang="en-US" sz="2400" dirty="0">
              <a:solidFill>
                <a:schemeClr val="tx2"/>
              </a:solidFill>
              <a:cs typeface="B Titr" panose="00000700000000000000" pitchFamily="2" charset="-78"/>
            </a:endParaRPr>
          </a:p>
        </p:txBody>
      </p:sp>
      <p:sp>
        <p:nvSpPr>
          <p:cNvPr id="3" name="Content Placeholder 2"/>
          <p:cNvSpPr>
            <a:spLocks noGrp="1"/>
          </p:cNvSpPr>
          <p:nvPr>
            <p:ph idx="1"/>
          </p:nvPr>
        </p:nvSpPr>
        <p:spPr>
          <a:xfrm>
            <a:off x="838200" y="1825625"/>
            <a:ext cx="10515600" cy="4627426"/>
          </a:xfrm>
        </p:spPr>
        <p:txBody>
          <a:bodyPr>
            <a:normAutofit/>
          </a:bodyPr>
          <a:lstStyle/>
          <a:p>
            <a:pPr algn="just" rtl="1">
              <a:lnSpc>
                <a:spcPct val="150000"/>
              </a:lnSpc>
            </a:pPr>
            <a:r>
              <a:rPr lang="fa-IR" sz="2000" b="1" dirty="0">
                <a:cs typeface="B Nazanin" panose="00000400000000000000" pitchFamily="2" charset="-78"/>
              </a:rPr>
              <a:t>بیمار باید به حد کافی استراحت کند. استراحت به معنای ماندن در بستر است.</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مایعات کافی (نه فقط آب) باید بنوشد شامل شیر، آبمیوه، محلولهای </a:t>
            </a:r>
            <a:r>
              <a:rPr lang="fa-IR" sz="2000" b="1" dirty="0" err="1">
                <a:cs typeface="B Nazanin" panose="00000400000000000000" pitchFamily="2" charset="-78"/>
              </a:rPr>
              <a:t>الکترولیتی</a:t>
            </a:r>
            <a:r>
              <a:rPr lang="fa-IR" sz="2000" b="1" dirty="0">
                <a:cs typeface="B Nazanin" panose="00000400000000000000" pitchFamily="2" charset="-78"/>
              </a:rPr>
              <a:t> </a:t>
            </a:r>
            <a:r>
              <a:rPr lang="fa-IR" sz="2000" b="1" dirty="0" err="1">
                <a:cs typeface="B Nazanin" panose="00000400000000000000" pitchFamily="2" charset="-78"/>
              </a:rPr>
              <a:t>ایزوتونیک</a:t>
            </a:r>
            <a:r>
              <a:rPr lang="fa-IR" sz="2000" b="1" dirty="0">
                <a:cs typeface="B Nazanin" panose="00000400000000000000" pitchFamily="2" charset="-78"/>
              </a:rPr>
              <a:t>، </a:t>
            </a:r>
            <a:r>
              <a:rPr lang="en-US" sz="2000" b="1" dirty="0">
                <a:cs typeface="B Nazanin" panose="00000400000000000000" pitchFamily="2" charset="-78"/>
              </a:rPr>
              <a:t>ORS</a:t>
            </a:r>
            <a:r>
              <a:rPr lang="fa-IR" sz="2000" b="1" dirty="0">
                <a:cs typeface="B Nazanin" panose="00000400000000000000" pitchFamily="2" charset="-78"/>
              </a:rPr>
              <a:t>، لعاب برنج</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دمای بدن را زیر 39 درجه نگهدارند:</a:t>
            </a:r>
          </a:p>
          <a:p>
            <a:pPr lvl="1" algn="just" rtl="1">
              <a:lnSpc>
                <a:spcPct val="150000"/>
              </a:lnSpc>
              <a:buFont typeface="Wingdings" panose="05000000000000000000" pitchFamily="2" charset="2"/>
              <a:buChar char="ü"/>
            </a:pPr>
            <a:r>
              <a:rPr lang="fa-IR" sz="2000" b="1" dirty="0">
                <a:cs typeface="B Nazanin" panose="00000400000000000000" pitchFamily="2" charset="-78"/>
              </a:rPr>
              <a:t>اگر بالاتر رفت استامینوفن (</a:t>
            </a:r>
            <a:r>
              <a:rPr lang="en-US" sz="2000" b="1" dirty="0">
                <a:cs typeface="B Nazanin" panose="00000400000000000000" pitchFamily="2" charset="-78"/>
              </a:rPr>
              <a:t>320-500mg</a:t>
            </a:r>
            <a:r>
              <a:rPr lang="fa-IR" sz="2000" b="1" dirty="0">
                <a:cs typeface="B Nazanin" panose="00000400000000000000" pitchFamily="2" charset="-78"/>
              </a:rPr>
              <a:t>) تجویز شود ولی با فاصله کمتر از 6 ساعت داده نشود.</a:t>
            </a:r>
          </a:p>
          <a:p>
            <a:pPr lvl="1" algn="just" rtl="1">
              <a:lnSpc>
                <a:spcPct val="150000"/>
              </a:lnSpc>
              <a:buFont typeface="Wingdings" panose="05000000000000000000" pitchFamily="2" charset="2"/>
              <a:buChar char="ü"/>
            </a:pPr>
            <a:r>
              <a:rPr lang="fa-IR" sz="2000" b="1" dirty="0">
                <a:cs typeface="B Nazanin" panose="00000400000000000000" pitchFamily="2" charset="-78"/>
              </a:rPr>
              <a:t> با توجه به خطر عوارض کبدی از مصرف بیش از حد استامینوفن خودداری شود.</a:t>
            </a:r>
          </a:p>
          <a:p>
            <a:pPr algn="just" rtl="1">
              <a:lnSpc>
                <a:spcPct val="150000"/>
              </a:lnSpc>
            </a:pPr>
            <a:r>
              <a:rPr lang="fa-IR" sz="2000" b="1" dirty="0">
                <a:cs typeface="B Nazanin" panose="00000400000000000000" pitchFamily="2" charset="-78"/>
              </a:rPr>
              <a:t>پا شویه با آب ولرم کمک کننده است. اسفنج آغشته به آب ولرم روی پیشانی، زیر بغل و اندامها گذاشته شود. دوش آب ولرم برای بالغین توصیه می شود.</a:t>
            </a:r>
            <a:endParaRPr lang="en-US" sz="2000" b="1" dirty="0">
              <a:cs typeface="B Nazanin" panose="00000400000000000000" pitchFamily="2" charset="-78"/>
            </a:endParaRPr>
          </a:p>
          <a:p>
            <a:pPr algn="just">
              <a:lnSpc>
                <a:spcPct val="150000"/>
              </a:lnSpc>
            </a:pPr>
            <a:endParaRPr lang="en-US" sz="2000" dirty="0">
              <a:cs typeface="B Nazanin" panose="00000400000000000000" pitchFamily="2" charset="-78"/>
            </a:endParaRPr>
          </a:p>
        </p:txBody>
      </p:sp>
    </p:spTree>
    <p:extLst>
      <p:ext uri="{BB962C8B-B14F-4D97-AF65-F5344CB8AC3E}">
        <p14:creationId xmlns:p14="http://schemas.microsoft.com/office/powerpoint/2010/main" val="2822664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97" y="743948"/>
            <a:ext cx="10515600" cy="1325563"/>
          </a:xfrm>
        </p:spPr>
        <p:txBody>
          <a:bodyPr>
            <a:normAutofit/>
          </a:bodyPr>
          <a:lstStyle/>
          <a:p>
            <a:pPr algn="r" rtl="1"/>
            <a:r>
              <a:rPr lang="fa-IR" sz="2400" b="1" dirty="0">
                <a:solidFill>
                  <a:schemeClr val="tx2"/>
                </a:solidFill>
                <a:cs typeface="B Titr" panose="00000700000000000000" pitchFamily="2" charset="-78"/>
              </a:rPr>
              <a:t>گروه </a:t>
            </a:r>
            <a:r>
              <a:rPr lang="en-GB" sz="2400" b="1" dirty="0">
                <a:solidFill>
                  <a:schemeClr val="tx2"/>
                </a:solidFill>
                <a:cs typeface="B Titr" panose="00000700000000000000" pitchFamily="2" charset="-78"/>
              </a:rPr>
              <a:t>B1</a:t>
            </a:r>
            <a:r>
              <a:rPr lang="fa-IR" sz="2400" b="1" dirty="0">
                <a:solidFill>
                  <a:schemeClr val="tx2"/>
                </a:solidFill>
                <a:cs typeface="B Titr" panose="00000700000000000000" pitchFamily="2" charset="-78"/>
              </a:rPr>
              <a:t> :</a:t>
            </a:r>
            <a:br>
              <a:rPr lang="fa-IR" sz="2400" b="1" dirty="0">
                <a:solidFill>
                  <a:schemeClr val="tx2"/>
                </a:solidFill>
                <a:cs typeface="B Titr" panose="00000700000000000000" pitchFamily="2" charset="-78"/>
              </a:rPr>
            </a:br>
            <a:r>
              <a:rPr lang="fa-IR" sz="2400" b="1" dirty="0">
                <a:solidFill>
                  <a:schemeClr val="tx2"/>
                </a:solidFill>
                <a:cs typeface="B Titr" panose="00000700000000000000" pitchFamily="2" charset="-78"/>
              </a:rPr>
              <a:t> </a:t>
            </a:r>
            <a:r>
              <a:rPr lang="fa-IR" sz="2000" b="1" dirty="0">
                <a:solidFill>
                  <a:schemeClr val="tx2"/>
                </a:solidFill>
                <a:cs typeface="B Titr" panose="00000700000000000000" pitchFamily="2" charset="-78"/>
              </a:rPr>
              <a:t>(بیماری تب دنگی بدون علائم هشدار است اما عوامل خطر یا شرایط پرخطر اجتماعی همراه وجود دارد)</a:t>
            </a:r>
            <a:br>
              <a:rPr lang="en-US" sz="2000" dirty="0">
                <a:cs typeface="B Titr" panose="00000700000000000000" pitchFamily="2" charset="-78"/>
              </a:rPr>
            </a:br>
            <a:endParaRPr lang="en-US" sz="2400" dirty="0">
              <a:cs typeface="B Titr" panose="00000700000000000000" pitchFamily="2" charset="-78"/>
            </a:endParaRPr>
          </a:p>
        </p:txBody>
      </p:sp>
      <p:sp>
        <p:nvSpPr>
          <p:cNvPr id="3" name="Content Placeholder 2"/>
          <p:cNvSpPr>
            <a:spLocks noGrp="1"/>
          </p:cNvSpPr>
          <p:nvPr>
            <p:ph idx="1"/>
          </p:nvPr>
        </p:nvSpPr>
        <p:spPr>
          <a:xfrm>
            <a:off x="838200" y="2207623"/>
            <a:ext cx="10515600" cy="3969340"/>
          </a:xfrm>
        </p:spPr>
        <p:txBody>
          <a:bodyPr>
            <a:normAutofit/>
          </a:bodyPr>
          <a:lstStyle/>
          <a:p>
            <a:pPr marL="0" lvl="0" indent="0" algn="just" rtl="1">
              <a:lnSpc>
                <a:spcPct val="150000"/>
              </a:lnSpc>
              <a:buNone/>
            </a:pPr>
            <a:r>
              <a:rPr lang="fa-IR" sz="2000" b="1" dirty="0">
                <a:solidFill>
                  <a:srgbClr val="C00000"/>
                </a:solidFill>
                <a:cs typeface="B Titr" panose="00000700000000000000" pitchFamily="2" charset="-78"/>
              </a:rPr>
              <a:t>معیارها:</a:t>
            </a:r>
            <a:endParaRPr lang="en-US" sz="2000" b="1" dirty="0">
              <a:solidFill>
                <a:srgbClr val="C00000"/>
              </a:solidFill>
              <a:cs typeface="B Titr" panose="00000700000000000000" pitchFamily="2" charset="-78"/>
            </a:endParaRPr>
          </a:p>
          <a:p>
            <a:pPr lvl="0" algn="just" rtl="1">
              <a:lnSpc>
                <a:spcPct val="150000"/>
              </a:lnSpc>
            </a:pPr>
            <a:r>
              <a:rPr lang="fa-IR" sz="2000" b="1" dirty="0">
                <a:cs typeface="B Nazanin" panose="00000400000000000000" pitchFamily="2" charset="-78"/>
              </a:rPr>
              <a:t>شرایط و عوامل خطر همراه: </a:t>
            </a:r>
          </a:p>
          <a:p>
            <a:pPr marL="457200" lvl="1" indent="0" algn="just" rtl="1">
              <a:lnSpc>
                <a:spcPct val="150000"/>
              </a:lnSpc>
              <a:buNone/>
            </a:pPr>
            <a:r>
              <a:rPr lang="fa-IR" sz="1800" b="1" dirty="0">
                <a:cs typeface="B Nazanin" panose="00000400000000000000" pitchFamily="2" charset="-78"/>
              </a:rPr>
              <a:t>بارداری، سن کمتر از 1 سال و بالای 65 سال، چاقی مفرط، فشار خون، دیابت </a:t>
            </a:r>
            <a:r>
              <a:rPr lang="fa-IR" sz="1800" b="1" dirty="0" err="1">
                <a:cs typeface="B Nazanin" panose="00000400000000000000" pitchFamily="2" charset="-78"/>
              </a:rPr>
              <a:t>ملیتوس</a:t>
            </a:r>
            <a:r>
              <a:rPr lang="fa-IR" sz="1800" b="1" dirty="0">
                <a:cs typeface="B Nazanin" panose="00000400000000000000" pitchFamily="2" charset="-78"/>
              </a:rPr>
              <a:t>، آسیب های کلیوی، اختلالات </a:t>
            </a:r>
            <a:r>
              <a:rPr lang="fa-IR" sz="1800" b="1" dirty="0" err="1">
                <a:cs typeface="B Nazanin" panose="00000400000000000000" pitchFamily="2" charset="-78"/>
              </a:rPr>
              <a:t>همولیتیک</a:t>
            </a:r>
            <a:r>
              <a:rPr lang="fa-IR" sz="1800" b="1" dirty="0">
                <a:cs typeface="B Nazanin" panose="00000400000000000000" pitchFamily="2" charset="-78"/>
              </a:rPr>
              <a:t>، بیماری کبدی مزمن، درمان با داروهای ضد انعقاد و ...</a:t>
            </a:r>
          </a:p>
          <a:p>
            <a:pPr marL="457200" lvl="1" indent="0" algn="just" rtl="1">
              <a:lnSpc>
                <a:spcPct val="150000"/>
              </a:lnSpc>
              <a:buNone/>
            </a:pPr>
            <a:endParaRPr lang="en-US" sz="1600" b="1" dirty="0">
              <a:cs typeface="B Nazanin" panose="00000400000000000000" pitchFamily="2" charset="-78"/>
            </a:endParaRPr>
          </a:p>
          <a:p>
            <a:pPr lvl="0" algn="just" rtl="1">
              <a:lnSpc>
                <a:spcPct val="150000"/>
              </a:lnSpc>
            </a:pPr>
            <a:r>
              <a:rPr lang="fa-IR" sz="2000" b="1" dirty="0">
                <a:cs typeface="B Nazanin" panose="00000400000000000000" pitchFamily="2" charset="-78"/>
              </a:rPr>
              <a:t>عوامل خطر اجتماعی: </a:t>
            </a:r>
          </a:p>
          <a:p>
            <a:pPr marL="457200" lvl="1" indent="0" algn="just" rtl="1">
              <a:lnSpc>
                <a:spcPct val="150000"/>
              </a:lnSpc>
              <a:buNone/>
            </a:pPr>
            <a:r>
              <a:rPr lang="fa-IR" sz="1800" b="1" dirty="0">
                <a:cs typeface="B Nazanin" panose="00000400000000000000" pitchFamily="2" charset="-78"/>
              </a:rPr>
              <a:t>زندگی در تنهایی، عقب ماندگی های ذهنی، </a:t>
            </a:r>
            <a:r>
              <a:rPr lang="fa-IR" sz="1800" b="1" dirty="0" err="1">
                <a:cs typeface="B Nazanin" panose="00000400000000000000" pitchFamily="2" charset="-78"/>
              </a:rPr>
              <a:t>دمانس</a:t>
            </a:r>
            <a:r>
              <a:rPr lang="fa-IR" sz="1800" b="1" dirty="0">
                <a:cs typeface="B Nazanin" panose="00000400000000000000" pitchFamily="2" charset="-78"/>
              </a:rPr>
              <a:t>، دور بودن از مرکز درمانی، عدم دسترسی به وسیله نقلیه، فقر مفرط و سوء تغذیه</a:t>
            </a:r>
            <a:endParaRPr lang="en-US" sz="1800" b="1" dirty="0">
              <a:cs typeface="B Nazanin" panose="00000400000000000000" pitchFamily="2" charset="-78"/>
            </a:endParaRPr>
          </a:p>
          <a:p>
            <a:pPr algn="just">
              <a:lnSpc>
                <a:spcPct val="150000"/>
              </a:lnSpc>
            </a:pPr>
            <a:endParaRPr lang="en-US" sz="2000" dirty="0">
              <a:cs typeface="B Nazanin" panose="00000400000000000000" pitchFamily="2" charset="-78"/>
            </a:endParaRPr>
          </a:p>
        </p:txBody>
      </p:sp>
    </p:spTree>
    <p:extLst>
      <p:ext uri="{BB962C8B-B14F-4D97-AF65-F5344CB8AC3E}">
        <p14:creationId xmlns:p14="http://schemas.microsoft.com/office/powerpoint/2010/main" val="897373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532"/>
          </a:xfrm>
        </p:spPr>
        <p:txBody>
          <a:bodyPr>
            <a:normAutofit/>
          </a:bodyPr>
          <a:lstStyle/>
          <a:p>
            <a:pPr algn="r" rtl="1"/>
            <a:r>
              <a:rPr lang="fa-IR" sz="2400" b="1" dirty="0">
                <a:solidFill>
                  <a:schemeClr val="tx2"/>
                </a:solidFill>
                <a:cs typeface="B Titr" panose="00000700000000000000" pitchFamily="2" charset="-78"/>
              </a:rPr>
              <a:t>گروه </a:t>
            </a:r>
            <a:r>
              <a:rPr lang="en-GB" sz="2400" b="1" dirty="0">
                <a:solidFill>
                  <a:schemeClr val="tx2"/>
                </a:solidFill>
                <a:cs typeface="B Titr" panose="00000700000000000000" pitchFamily="2" charset="-78"/>
              </a:rPr>
              <a:t>B1</a:t>
            </a:r>
            <a:r>
              <a:rPr lang="fa-IR" sz="2400" b="1" dirty="0">
                <a:solidFill>
                  <a:schemeClr val="tx2"/>
                </a:solidFill>
                <a:cs typeface="B Titr" panose="00000700000000000000" pitchFamily="2" charset="-78"/>
              </a:rPr>
              <a:t> :</a:t>
            </a:r>
            <a:endParaRPr lang="en-US" sz="2000" dirty="0"/>
          </a:p>
        </p:txBody>
      </p:sp>
      <p:sp>
        <p:nvSpPr>
          <p:cNvPr id="3" name="Content Placeholder 2"/>
          <p:cNvSpPr>
            <a:spLocks noGrp="1"/>
          </p:cNvSpPr>
          <p:nvPr>
            <p:ph idx="1"/>
          </p:nvPr>
        </p:nvSpPr>
        <p:spPr/>
        <p:txBody>
          <a:bodyPr>
            <a:normAutofit/>
          </a:bodyPr>
          <a:lstStyle/>
          <a:p>
            <a:pPr marL="0" lvl="0" indent="0" algn="just" rtl="1">
              <a:lnSpc>
                <a:spcPct val="150000"/>
              </a:lnSpc>
              <a:buNone/>
            </a:pPr>
            <a:r>
              <a:rPr lang="fa-IR" sz="2000" dirty="0">
                <a:solidFill>
                  <a:srgbClr val="C00000"/>
                </a:solidFill>
                <a:cs typeface="B Titr" panose="00000700000000000000" pitchFamily="2" charset="-78"/>
              </a:rPr>
              <a:t>درمان</a:t>
            </a:r>
            <a:endParaRPr lang="en-US" sz="2000" dirty="0">
              <a:solidFill>
                <a:srgbClr val="C00000"/>
              </a:solidFill>
              <a:cs typeface="B Titr" panose="00000700000000000000" pitchFamily="2" charset="-78"/>
            </a:endParaRPr>
          </a:p>
          <a:p>
            <a:pPr lvl="1" algn="just" rtl="1">
              <a:lnSpc>
                <a:spcPct val="150000"/>
              </a:lnSpc>
            </a:pPr>
            <a:r>
              <a:rPr lang="fa-IR" sz="2000" b="1" dirty="0">
                <a:cs typeface="B Nazanin" panose="00000400000000000000" pitchFamily="2" charset="-78"/>
              </a:rPr>
              <a:t>بیمار مایع کافی بنوشد. در </a:t>
            </a:r>
            <a:r>
              <a:rPr lang="fa-IR" sz="2000" b="1" dirty="0" err="1">
                <a:cs typeface="B Nazanin" panose="00000400000000000000" pitchFamily="2" charset="-78"/>
              </a:rPr>
              <a:t>مواردی</a:t>
            </a:r>
            <a:r>
              <a:rPr lang="fa-IR" sz="2000" b="1" dirty="0">
                <a:cs typeface="B Nazanin" panose="00000400000000000000" pitchFamily="2" charset="-78"/>
              </a:rPr>
              <a:t> که تحمل خوراکی ندارد درمان تزریق وریدی مایعات </a:t>
            </a:r>
            <a:r>
              <a:rPr lang="fa-IR" sz="2000" b="1" dirty="0" err="1">
                <a:cs typeface="B Nazanin" panose="00000400000000000000" pitchFamily="2" charset="-78"/>
              </a:rPr>
              <a:t>کریستالوئید</a:t>
            </a:r>
            <a:r>
              <a:rPr lang="fa-IR" sz="2000" b="1" dirty="0">
                <a:cs typeface="B Nazanin" panose="00000400000000000000" pitchFamily="2" charset="-78"/>
              </a:rPr>
              <a:t> (</a:t>
            </a:r>
            <a:r>
              <a:rPr lang="fa-IR" sz="2000" b="1" dirty="0" err="1">
                <a:cs typeface="B Nazanin" panose="00000400000000000000" pitchFamily="2" charset="-78"/>
              </a:rPr>
              <a:t>رینگر</a:t>
            </a:r>
            <a:r>
              <a:rPr lang="fa-IR" sz="2000" b="1" dirty="0">
                <a:cs typeface="B Nazanin" panose="00000400000000000000" pitchFamily="2" charset="-78"/>
              </a:rPr>
              <a:t> </a:t>
            </a:r>
            <a:r>
              <a:rPr lang="fa-IR" sz="2000" b="1" dirty="0" err="1">
                <a:cs typeface="B Nazanin" panose="00000400000000000000" pitchFamily="2" charset="-78"/>
              </a:rPr>
              <a:t>لاکتات</a:t>
            </a:r>
            <a:r>
              <a:rPr lang="fa-IR" sz="2000" b="1" dirty="0">
                <a:cs typeface="B Nazanin" panose="00000400000000000000" pitchFamily="2" charset="-78"/>
              </a:rPr>
              <a:t> یا </a:t>
            </a:r>
            <a:r>
              <a:rPr lang="fa-IR" sz="2000" b="1" dirty="0" err="1">
                <a:cs typeface="B Nazanin" panose="00000400000000000000" pitchFamily="2" charset="-78"/>
              </a:rPr>
              <a:t>سالین</a:t>
            </a:r>
            <a:r>
              <a:rPr lang="fa-IR" sz="2000" b="1" dirty="0">
                <a:cs typeface="B Nazanin" panose="00000400000000000000" pitchFamily="2" charset="-78"/>
              </a:rPr>
              <a:t> 0.9% با دوز 2 تا4 سی </a:t>
            </a:r>
            <a:r>
              <a:rPr lang="fa-IR" sz="2000" b="1" dirty="0" err="1">
                <a:cs typeface="B Nazanin" panose="00000400000000000000" pitchFamily="2" charset="-78"/>
              </a:rPr>
              <a:t>سی</a:t>
            </a:r>
            <a:r>
              <a:rPr lang="fa-IR" sz="2000" b="1" dirty="0">
                <a:cs typeface="B Nazanin" panose="00000400000000000000" pitchFamily="2" charset="-78"/>
              </a:rPr>
              <a:t> برای هر کیلوگرم از وزن بدن در هر ساعت) انجام شود و در اولین فرصت ممکن درمان مایعات خوراکی در صورت تحمل آغاز شود.</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برای بیماران با چاقی مفرط یا اضافه وزن، میزان مایعات تجویزی بر اساس وزن ایده آل محاسبه می شود. سایر شرایط همراه مانند بیماری قلبی، بیماری های کلیوی و ...، جهت تنظیم میزان مایع دریافتی بیمار باید مدنظر قرار داشته باشند.</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درمان های علامتی مانند بیماران گروه </a:t>
            </a:r>
            <a:r>
              <a:rPr lang="en-GB" sz="2000" b="1" dirty="0">
                <a:cs typeface="B Nazanin" panose="00000400000000000000" pitchFamily="2" charset="-78"/>
              </a:rPr>
              <a:t>A</a:t>
            </a:r>
            <a:r>
              <a:rPr lang="fa-IR" sz="2000" b="1" dirty="0">
                <a:cs typeface="B Nazanin" panose="00000400000000000000" pitchFamily="2" charset="-78"/>
              </a:rPr>
              <a:t> انجام می شود.</a:t>
            </a:r>
            <a:endParaRPr lang="en-US" sz="2000" b="1" dirty="0">
              <a:cs typeface="B Nazanin" panose="00000400000000000000" pitchFamily="2" charset="-78"/>
            </a:endParaRPr>
          </a:p>
          <a:p>
            <a:pPr algn="just">
              <a:lnSpc>
                <a:spcPct val="150000"/>
              </a:lnSpc>
            </a:pPr>
            <a:endParaRPr lang="en-US" sz="2000" dirty="0">
              <a:cs typeface="B Nazanin" panose="00000400000000000000" pitchFamily="2" charset="-78"/>
            </a:endParaRPr>
          </a:p>
        </p:txBody>
      </p:sp>
    </p:spTree>
    <p:extLst>
      <p:ext uri="{BB962C8B-B14F-4D97-AF65-F5344CB8AC3E}">
        <p14:creationId xmlns:p14="http://schemas.microsoft.com/office/powerpoint/2010/main" val="746557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9538"/>
          </a:xfrm>
        </p:spPr>
        <p:txBody>
          <a:bodyPr>
            <a:normAutofit/>
          </a:bodyPr>
          <a:lstStyle/>
          <a:p>
            <a:pPr algn="r" rtl="1"/>
            <a:r>
              <a:rPr lang="fa-IR" sz="2400" b="1" dirty="0">
                <a:solidFill>
                  <a:schemeClr val="tx2"/>
                </a:solidFill>
                <a:cs typeface="B Titr" panose="00000700000000000000" pitchFamily="2" charset="-78"/>
              </a:rPr>
              <a:t>گروه </a:t>
            </a:r>
            <a:r>
              <a:rPr lang="en-GB" sz="2400" b="1" dirty="0">
                <a:solidFill>
                  <a:schemeClr val="tx2"/>
                </a:solidFill>
                <a:cs typeface="B Titr" panose="00000700000000000000" pitchFamily="2" charset="-78"/>
              </a:rPr>
              <a:t>B1</a:t>
            </a:r>
            <a:r>
              <a:rPr lang="fa-IR" sz="2400" b="1" dirty="0">
                <a:solidFill>
                  <a:schemeClr val="tx2"/>
                </a:solidFill>
                <a:cs typeface="B Titr" panose="00000700000000000000" pitchFamily="2" charset="-78"/>
              </a:rPr>
              <a:t> :</a:t>
            </a:r>
            <a:endParaRPr lang="en-US" sz="2400" dirty="0"/>
          </a:p>
        </p:txBody>
      </p:sp>
      <p:sp>
        <p:nvSpPr>
          <p:cNvPr id="3" name="Content Placeholder 2"/>
          <p:cNvSpPr>
            <a:spLocks noGrp="1"/>
          </p:cNvSpPr>
          <p:nvPr>
            <p:ph idx="1"/>
          </p:nvPr>
        </p:nvSpPr>
        <p:spPr>
          <a:xfrm>
            <a:off x="838200" y="1384663"/>
            <a:ext cx="10515600" cy="5342708"/>
          </a:xfrm>
        </p:spPr>
        <p:txBody>
          <a:bodyPr>
            <a:normAutofit fontScale="92500" lnSpcReduction="20000"/>
          </a:bodyPr>
          <a:lstStyle/>
          <a:p>
            <a:pPr marL="0" indent="0" algn="just" rtl="1">
              <a:buNone/>
            </a:pPr>
            <a:endParaRPr lang="en-US" dirty="0">
              <a:cs typeface="B Nazanin" panose="00000400000000000000" pitchFamily="2" charset="-78"/>
            </a:endParaRPr>
          </a:p>
          <a:p>
            <a:pPr lvl="0" algn="just" rtl="1">
              <a:lnSpc>
                <a:spcPct val="150000"/>
              </a:lnSpc>
            </a:pPr>
            <a:r>
              <a:rPr lang="fa-IR" sz="2000" b="1" dirty="0">
                <a:cs typeface="B Nazanin" panose="00000400000000000000" pitchFamily="2" charset="-78"/>
              </a:rPr>
              <a:t>اطلاعاتی که برای بیمار ضروری است بر روی یک کارت مکتوب باشد و در اختیار بیمار قرار داده شود.</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با توجه به شرایط بیمار، نوع نبض، سرعت ضربان قلب، سرعت تنفس بیمار، فشار خون و درجه حرارت بیمار را نیز تحت پایش داشته باشید. با معاینه بیمار و لمس دست و نبض او می توان به بخش </a:t>
            </a:r>
            <a:r>
              <a:rPr lang="fa-IR" sz="2000" b="1" dirty="0" err="1">
                <a:cs typeface="B Nazanin" panose="00000400000000000000" pitchFamily="2" charset="-78"/>
              </a:rPr>
              <a:t>اعظمی</a:t>
            </a:r>
            <a:r>
              <a:rPr lang="fa-IR" sz="2000" b="1" dirty="0">
                <a:cs typeface="B Nazanin" panose="00000400000000000000" pitchFamily="2" charset="-78"/>
              </a:rPr>
              <a:t> از این اطلاعات دست پیدا نمود.</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منحنی درجه حرارت رسم شود.</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تعادل میزان مایعات دریافتی و دفع شده مهم است؛ زمان و میزان دفع ادرار ثبت شود.</a:t>
            </a:r>
            <a:endParaRPr lang="en-US" sz="2000" b="1" dirty="0">
              <a:cs typeface="B Nazanin" panose="00000400000000000000" pitchFamily="2" charset="-78"/>
            </a:endParaRPr>
          </a:p>
          <a:p>
            <a:pPr lvl="0" algn="just" rtl="1">
              <a:lnSpc>
                <a:spcPct val="150000"/>
              </a:lnSpc>
            </a:pPr>
            <a:r>
              <a:rPr lang="fa-IR" sz="2000" b="1" dirty="0">
                <a:solidFill>
                  <a:srgbClr val="C00000"/>
                </a:solidFill>
                <a:cs typeface="B Nazanin" panose="00000400000000000000" pitchFamily="2" charset="-78"/>
              </a:rPr>
              <a:t>علائم هشدار مورد توجه باشند (به طور خاص از روز </a:t>
            </a:r>
            <a:r>
              <a:rPr lang="fa-IR" sz="2000" b="1" dirty="0" err="1">
                <a:solidFill>
                  <a:srgbClr val="C00000"/>
                </a:solidFill>
                <a:cs typeface="B Nazanin" panose="00000400000000000000" pitchFamily="2" charset="-78"/>
              </a:rPr>
              <a:t>فروکش</a:t>
            </a:r>
            <a:r>
              <a:rPr lang="fa-IR" sz="2000" b="1" dirty="0">
                <a:solidFill>
                  <a:srgbClr val="C00000"/>
                </a:solidFill>
                <a:cs typeface="B Nazanin" panose="00000400000000000000" pitchFamily="2" charset="-78"/>
              </a:rPr>
              <a:t> کردن تب بیشتر دقت شود)</a:t>
            </a:r>
            <a:endParaRPr lang="en-US" sz="2000" b="1" dirty="0">
              <a:solidFill>
                <a:srgbClr val="C00000"/>
              </a:solidFill>
              <a:cs typeface="B Nazanin" panose="00000400000000000000" pitchFamily="2" charset="-78"/>
            </a:endParaRPr>
          </a:p>
          <a:p>
            <a:pPr lvl="0" algn="just" rtl="1">
              <a:lnSpc>
                <a:spcPct val="150000"/>
              </a:lnSpc>
            </a:pPr>
            <a:r>
              <a:rPr lang="fa-IR" sz="2000" b="1" dirty="0">
                <a:cs typeface="B Nazanin" panose="00000400000000000000" pitchFamily="2" charset="-78"/>
              </a:rPr>
              <a:t>بر اساس شرایط زمینه ای تست های آزمایشگاهی متناسب درخواست شوند.</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هر 24 تا 48 ساعت تست های شمارش کامل خون (</a:t>
            </a:r>
            <a:r>
              <a:rPr lang="fa-IR" sz="2000" b="1" dirty="0" err="1">
                <a:cs typeface="B Nazanin" panose="00000400000000000000" pitchFamily="2" charset="-78"/>
              </a:rPr>
              <a:t>هماتوکریت</a:t>
            </a:r>
            <a:r>
              <a:rPr lang="fa-IR" sz="2000" b="1" dirty="0">
                <a:cs typeface="B Nazanin" panose="00000400000000000000" pitchFamily="2" charset="-78"/>
              </a:rPr>
              <a:t>، پلاکت و گلبول سفید) درخواست شود.</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در مورد علائم هشدار به بیمار آموزش داده شود.</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ویزیت های پیگیری بیمار مانند گروه </a:t>
            </a:r>
            <a:r>
              <a:rPr lang="en-GB" sz="2000" b="1" dirty="0">
                <a:cs typeface="B Nazanin" panose="00000400000000000000" pitchFamily="2" charset="-78"/>
              </a:rPr>
              <a:t>A</a:t>
            </a:r>
            <a:r>
              <a:rPr lang="fa-IR" sz="2000" b="1" dirty="0">
                <a:cs typeface="B Nazanin" panose="00000400000000000000" pitchFamily="2" charset="-78"/>
              </a:rPr>
              <a:t> پیگیری شود.</a:t>
            </a:r>
            <a:endParaRPr lang="en-US" sz="2000" b="1" dirty="0">
              <a:cs typeface="B Nazanin" panose="00000400000000000000" pitchFamily="2" charset="-78"/>
            </a:endParaRPr>
          </a:p>
          <a:p>
            <a:pPr algn="just"/>
            <a:endParaRPr lang="en-US" dirty="0">
              <a:cs typeface="B Nazanin" panose="00000400000000000000" pitchFamily="2" charset="-78"/>
            </a:endParaRPr>
          </a:p>
        </p:txBody>
      </p:sp>
    </p:spTree>
    <p:extLst>
      <p:ext uri="{BB962C8B-B14F-4D97-AF65-F5344CB8AC3E}">
        <p14:creationId xmlns:p14="http://schemas.microsoft.com/office/powerpoint/2010/main" val="1788921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4223"/>
          </a:xfrm>
        </p:spPr>
        <p:txBody>
          <a:bodyPr>
            <a:normAutofit/>
          </a:bodyPr>
          <a:lstStyle/>
          <a:p>
            <a:pPr algn="r" rtl="1"/>
            <a:r>
              <a:rPr lang="fa-IR" sz="2400" b="1" dirty="0">
                <a:solidFill>
                  <a:schemeClr val="tx2"/>
                </a:solidFill>
                <a:cs typeface="B Titr" panose="00000700000000000000" pitchFamily="2" charset="-78"/>
              </a:rPr>
              <a:t>گروه </a:t>
            </a:r>
            <a:r>
              <a:rPr lang="en-US" sz="2400" b="1" dirty="0">
                <a:solidFill>
                  <a:schemeClr val="tx2"/>
                </a:solidFill>
                <a:cs typeface="B Titr" panose="00000700000000000000" pitchFamily="2" charset="-78"/>
              </a:rPr>
              <a:t>B2</a:t>
            </a:r>
            <a:r>
              <a:rPr lang="fa-IR" sz="2400" b="1" dirty="0">
                <a:solidFill>
                  <a:schemeClr val="tx2"/>
                </a:solidFill>
                <a:cs typeface="B Titr" panose="00000700000000000000" pitchFamily="2" charset="-78"/>
              </a:rPr>
              <a:t> : تب بیماری تب دنگی به همراه علائم هشدار</a:t>
            </a:r>
            <a:endParaRPr lang="en-US" sz="2400" dirty="0">
              <a:solidFill>
                <a:schemeClr val="tx2"/>
              </a:solidFill>
              <a:cs typeface="B Titr" panose="00000700000000000000" pitchFamily="2" charset="-78"/>
            </a:endParaRPr>
          </a:p>
        </p:txBody>
      </p:sp>
      <p:sp>
        <p:nvSpPr>
          <p:cNvPr id="3" name="Content Placeholder 2"/>
          <p:cNvSpPr>
            <a:spLocks noGrp="1"/>
          </p:cNvSpPr>
          <p:nvPr>
            <p:ph idx="1"/>
          </p:nvPr>
        </p:nvSpPr>
        <p:spPr>
          <a:xfrm>
            <a:off x="339634" y="1319348"/>
            <a:ext cx="11482252" cy="5238205"/>
          </a:xfrm>
        </p:spPr>
        <p:txBody>
          <a:bodyPr>
            <a:noAutofit/>
          </a:bodyPr>
          <a:lstStyle/>
          <a:p>
            <a:pPr marL="0" lvl="0" indent="0" algn="just" rtl="1">
              <a:buNone/>
            </a:pPr>
            <a:r>
              <a:rPr lang="fa-IR" sz="2000" b="1" dirty="0">
                <a:solidFill>
                  <a:srgbClr val="C00000"/>
                </a:solidFill>
                <a:cs typeface="B Titr" panose="00000700000000000000" pitchFamily="2" charset="-78"/>
              </a:rPr>
              <a:t>معیارها:</a:t>
            </a:r>
            <a:endParaRPr lang="en-US" sz="2000" b="1" dirty="0">
              <a:solidFill>
                <a:srgbClr val="C00000"/>
              </a:solidFill>
              <a:cs typeface="B Titr" panose="00000700000000000000" pitchFamily="2" charset="-78"/>
            </a:endParaRPr>
          </a:p>
          <a:p>
            <a:pPr marL="0" indent="0" algn="just" rtl="1">
              <a:lnSpc>
                <a:spcPct val="150000"/>
              </a:lnSpc>
              <a:buNone/>
            </a:pPr>
            <a:r>
              <a:rPr lang="fa-IR" sz="2000" b="1" dirty="0">
                <a:cs typeface="B Nazanin" panose="00000400000000000000" pitchFamily="2" charset="-78"/>
              </a:rPr>
              <a:t> در زمانی که تب بیمار رو به </a:t>
            </a:r>
            <a:r>
              <a:rPr lang="fa-IR" sz="2000" b="1" dirty="0" err="1">
                <a:cs typeface="B Nazanin" panose="00000400000000000000" pitchFamily="2" charset="-78"/>
              </a:rPr>
              <a:t>فروکش</a:t>
            </a:r>
            <a:r>
              <a:rPr lang="fa-IR" sz="2000" b="1" dirty="0">
                <a:cs typeface="B Nazanin" panose="00000400000000000000" pitchFamily="2" charset="-78"/>
              </a:rPr>
              <a:t> می گذارد، اگر یکی یا بیشتر از علائم هشدار وجود داشته باشد این بیمار نیاز به توجهات ویژه دارد:</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درد و </a:t>
            </a:r>
            <a:r>
              <a:rPr lang="fa-IR" sz="2000" b="1" dirty="0" err="1">
                <a:cs typeface="B Nazanin" panose="00000400000000000000" pitchFamily="2" charset="-78"/>
              </a:rPr>
              <a:t>تندرنس</a:t>
            </a:r>
            <a:r>
              <a:rPr lang="fa-IR" sz="2000" b="1" dirty="0">
                <a:cs typeface="B Nazanin" panose="00000400000000000000" pitchFamily="2" charset="-78"/>
              </a:rPr>
              <a:t> شدید و مداوم شکمی</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استفراغ پایدار (3 بار یا بیشتر در عرض یک ساعت، یا 4بار در طی 6 ساعت)</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تجمع مایع (به صورت </a:t>
            </a:r>
            <a:r>
              <a:rPr lang="fa-IR" sz="2000" b="1" dirty="0" err="1">
                <a:cs typeface="B Nazanin" panose="00000400000000000000" pitchFamily="2" charset="-78"/>
              </a:rPr>
              <a:t>آسیت</a:t>
            </a:r>
            <a:r>
              <a:rPr lang="fa-IR" sz="2000" b="1" dirty="0">
                <a:cs typeface="B Nazanin" panose="00000400000000000000" pitchFamily="2" charset="-78"/>
              </a:rPr>
              <a:t>، پلورال </a:t>
            </a:r>
            <a:r>
              <a:rPr lang="fa-IR" sz="2000" b="1" dirty="0" err="1">
                <a:cs typeface="B Nazanin" panose="00000400000000000000" pitchFamily="2" charset="-78"/>
              </a:rPr>
              <a:t>افیوژن</a:t>
            </a:r>
            <a:r>
              <a:rPr lang="fa-IR" sz="2000" b="1" dirty="0">
                <a:cs typeface="B Nazanin" panose="00000400000000000000" pitchFamily="2" charset="-78"/>
              </a:rPr>
              <a:t> یا </a:t>
            </a:r>
            <a:r>
              <a:rPr lang="fa-IR" sz="2000" b="1" dirty="0" err="1">
                <a:cs typeface="B Nazanin" panose="00000400000000000000" pitchFamily="2" charset="-78"/>
              </a:rPr>
              <a:t>پریکاردیال</a:t>
            </a:r>
            <a:r>
              <a:rPr lang="fa-IR" sz="2000" b="1" dirty="0">
                <a:cs typeface="B Nazanin" panose="00000400000000000000" pitchFamily="2" charset="-78"/>
              </a:rPr>
              <a:t> </a:t>
            </a:r>
            <a:r>
              <a:rPr lang="fa-IR" sz="2000" b="1" dirty="0" err="1">
                <a:cs typeface="B Nazanin" panose="00000400000000000000" pitchFamily="2" charset="-78"/>
              </a:rPr>
              <a:t>افیوژن</a:t>
            </a:r>
            <a:r>
              <a:rPr lang="fa-IR" sz="2000" b="1" dirty="0">
                <a:cs typeface="B Nazanin" panose="00000400000000000000" pitchFamily="2" charset="-78"/>
              </a:rPr>
              <a:t>)</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خونریزی مخاطی فعال</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بی حالی شدید/ بی قراری</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افت فشار وضعیتی </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بزرگی کبد (بیشتر از 2 سانتی متر)</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افزایش پیشرونده در </a:t>
            </a:r>
            <a:r>
              <a:rPr lang="fa-IR" sz="2000" b="1" dirty="0" err="1">
                <a:cs typeface="B Nazanin" panose="00000400000000000000" pitchFamily="2" charset="-78"/>
              </a:rPr>
              <a:t>هماتوکریت</a:t>
            </a:r>
            <a:endParaRPr lang="en-US" sz="2000" b="1" dirty="0">
              <a:cs typeface="B Nazanin" panose="00000400000000000000" pitchFamily="2" charset="-78"/>
            </a:endParaRPr>
          </a:p>
          <a:p>
            <a:pPr algn="just"/>
            <a:endParaRPr lang="en-US" sz="2000" dirty="0">
              <a:cs typeface="B Nazanin" panose="00000400000000000000" pitchFamily="2" charset="-78"/>
            </a:endParaRPr>
          </a:p>
        </p:txBody>
      </p:sp>
    </p:spTree>
    <p:extLst>
      <p:ext uri="{BB962C8B-B14F-4D97-AF65-F5344CB8AC3E}">
        <p14:creationId xmlns:p14="http://schemas.microsoft.com/office/powerpoint/2010/main" val="4228858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7469"/>
          </a:xfrm>
        </p:spPr>
        <p:txBody>
          <a:bodyPr>
            <a:normAutofit/>
          </a:bodyPr>
          <a:lstStyle/>
          <a:p>
            <a:pPr algn="r" rtl="1"/>
            <a:r>
              <a:rPr lang="fa-IR" sz="2400" b="1" dirty="0">
                <a:solidFill>
                  <a:schemeClr val="tx2"/>
                </a:solidFill>
                <a:cs typeface="B Titr" panose="00000700000000000000" pitchFamily="2" charset="-78"/>
              </a:rPr>
              <a:t>گروه </a:t>
            </a:r>
            <a:r>
              <a:rPr lang="en-US" sz="2400" b="1" dirty="0">
                <a:solidFill>
                  <a:schemeClr val="tx2"/>
                </a:solidFill>
                <a:cs typeface="B Titr" panose="00000700000000000000" pitchFamily="2" charset="-78"/>
              </a:rPr>
              <a:t>C</a:t>
            </a:r>
            <a:r>
              <a:rPr lang="fa-IR" sz="2400" b="1" dirty="0">
                <a:solidFill>
                  <a:schemeClr val="tx2"/>
                </a:solidFill>
                <a:cs typeface="B Titr" panose="00000700000000000000" pitchFamily="2" charset="-78"/>
              </a:rPr>
              <a:t>: بیماران تب دنگی شدید که نیاز به درمان و ارجاع فوری دارند</a:t>
            </a:r>
            <a:endParaRPr lang="en-US" sz="2400" dirty="0">
              <a:solidFill>
                <a:schemeClr val="tx2"/>
              </a:solidFill>
              <a:cs typeface="B Titr" panose="00000700000000000000" pitchFamily="2" charset="-78"/>
            </a:endParaRPr>
          </a:p>
        </p:txBody>
      </p:sp>
      <p:sp>
        <p:nvSpPr>
          <p:cNvPr id="3" name="Content Placeholder 2"/>
          <p:cNvSpPr>
            <a:spLocks noGrp="1"/>
          </p:cNvSpPr>
          <p:nvPr>
            <p:ph idx="1"/>
          </p:nvPr>
        </p:nvSpPr>
        <p:spPr>
          <a:xfrm>
            <a:off x="838200" y="1267097"/>
            <a:ext cx="10515600" cy="5303520"/>
          </a:xfrm>
        </p:spPr>
        <p:txBody>
          <a:bodyPr>
            <a:normAutofit/>
          </a:bodyPr>
          <a:lstStyle/>
          <a:p>
            <a:pPr marL="0" indent="0" algn="just" rtl="1">
              <a:lnSpc>
                <a:spcPct val="150000"/>
              </a:lnSpc>
              <a:buNone/>
            </a:pPr>
            <a:r>
              <a:rPr lang="fa-IR" sz="2000" b="1" dirty="0">
                <a:cs typeface="B Nazanin" panose="00000400000000000000" pitchFamily="2" charset="-78"/>
              </a:rPr>
              <a:t>بیماری دنگی شدید در این گروه قرار می گیرند</a:t>
            </a:r>
            <a:endParaRPr lang="en-US" sz="2000" b="1" dirty="0">
              <a:cs typeface="B Nazanin" panose="00000400000000000000" pitchFamily="2" charset="-78"/>
            </a:endParaRPr>
          </a:p>
          <a:p>
            <a:pPr marL="0" lvl="0" indent="0" algn="just" rtl="1">
              <a:lnSpc>
                <a:spcPct val="150000"/>
              </a:lnSpc>
              <a:buNone/>
            </a:pPr>
            <a:r>
              <a:rPr lang="fa-IR" sz="2200" dirty="0">
                <a:solidFill>
                  <a:srgbClr val="C00000"/>
                </a:solidFill>
                <a:cs typeface="B Titr" panose="00000700000000000000" pitchFamily="2" charset="-78"/>
              </a:rPr>
              <a:t>معیارها</a:t>
            </a:r>
            <a:r>
              <a:rPr lang="en-US" sz="2200" dirty="0">
                <a:solidFill>
                  <a:srgbClr val="C00000"/>
                </a:solidFill>
                <a:cs typeface="B Titr" panose="00000700000000000000" pitchFamily="2" charset="-78"/>
              </a:rPr>
              <a:t>:</a:t>
            </a:r>
          </a:p>
          <a:p>
            <a:pPr marL="0" indent="0" algn="just" rtl="1">
              <a:lnSpc>
                <a:spcPct val="150000"/>
              </a:lnSpc>
              <a:buNone/>
            </a:pPr>
            <a:r>
              <a:rPr lang="fa-IR" sz="2000" b="1" dirty="0">
                <a:cs typeface="B Nazanin" panose="00000400000000000000" pitchFamily="2" charset="-78"/>
              </a:rPr>
              <a:t>هر بیمار مبتلا به بیماری تب دنگی که یک یا بیشتر از علائم ذیل را دارا باشد</a:t>
            </a:r>
            <a:r>
              <a:rPr lang="en-US" sz="2000" b="1" dirty="0">
                <a:cs typeface="B Nazanin" panose="00000400000000000000" pitchFamily="2" charset="-78"/>
              </a:rPr>
              <a:t>:</a:t>
            </a:r>
          </a:p>
          <a:p>
            <a:pPr lvl="1" algn="just" rtl="1">
              <a:lnSpc>
                <a:spcPct val="150000"/>
              </a:lnSpc>
            </a:pPr>
            <a:r>
              <a:rPr lang="fa-IR" sz="2000" b="1" dirty="0">
                <a:cs typeface="B Nazanin" panose="00000400000000000000" pitchFamily="2" charset="-78"/>
              </a:rPr>
              <a:t>شوک یا دشواری در تنفس ناشی از نشت شدید پلاسما</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شوک با نبض ضعیف یا غیرقابل لمس،</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سرعت بالای ضربان قلب،</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اندام های سرد،</a:t>
            </a:r>
            <a:endParaRPr lang="en-US" sz="2000" b="1" dirty="0">
              <a:cs typeface="B Nazanin" panose="00000400000000000000" pitchFamily="2" charset="-78"/>
            </a:endParaRPr>
          </a:p>
          <a:p>
            <a:pPr lvl="1" algn="just" rtl="1">
              <a:lnSpc>
                <a:spcPct val="150000"/>
              </a:lnSpc>
            </a:pPr>
            <a:r>
              <a:rPr lang="fa-IR" sz="2000" b="1" dirty="0" err="1">
                <a:cs typeface="B Nazanin" panose="00000400000000000000" pitchFamily="2" charset="-78"/>
              </a:rPr>
              <a:t>پرفیوژن</a:t>
            </a:r>
            <a:r>
              <a:rPr lang="fa-IR" sz="2000" b="1" dirty="0">
                <a:cs typeface="B Nazanin" panose="00000400000000000000" pitchFamily="2" charset="-78"/>
              </a:rPr>
              <a:t> مویرگی بیشتر از</a:t>
            </a:r>
            <a:r>
              <a:rPr lang="en-US" sz="2000" b="1" dirty="0">
                <a:cs typeface="B Nazanin" panose="00000400000000000000" pitchFamily="2" charset="-78"/>
              </a:rPr>
              <a:t> 2</a:t>
            </a:r>
            <a:r>
              <a:rPr lang="fa-IR" sz="2000" b="1" dirty="0">
                <a:cs typeface="B Nazanin" panose="00000400000000000000" pitchFamily="2" charset="-78"/>
              </a:rPr>
              <a:t>ثانیه، </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فشار نبض کمتر از</a:t>
            </a:r>
            <a:r>
              <a:rPr lang="en-US" sz="2000" b="1" dirty="0">
                <a:cs typeface="B Nazanin" panose="00000400000000000000" pitchFamily="2" charset="-78"/>
              </a:rPr>
              <a:t> 20 </a:t>
            </a:r>
            <a:r>
              <a:rPr lang="fa-IR" sz="2000" b="1" dirty="0">
                <a:cs typeface="B Nazanin" panose="00000400000000000000" pitchFamily="2" charset="-78"/>
              </a:rPr>
              <a:t>میلی متر جیوه که نشان دهنده مراحل انتهایی کاهش فشار خون است</a:t>
            </a:r>
            <a:r>
              <a:rPr lang="en-US" sz="2000" b="1" dirty="0">
                <a:cs typeface="B Nazanin" panose="00000400000000000000" pitchFamily="2" charset="-78"/>
              </a:rPr>
              <a:t>.</a:t>
            </a:r>
          </a:p>
          <a:p>
            <a:pPr algn="just"/>
            <a:endParaRPr lang="en-US" sz="2000" dirty="0">
              <a:cs typeface="B Nazanin" panose="00000400000000000000" pitchFamily="2" charset="-78"/>
            </a:endParaRPr>
          </a:p>
        </p:txBody>
      </p:sp>
    </p:spTree>
    <p:extLst>
      <p:ext uri="{BB962C8B-B14F-4D97-AF65-F5344CB8AC3E}">
        <p14:creationId xmlns:p14="http://schemas.microsoft.com/office/powerpoint/2010/main" val="11022481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a:solidFill>
                  <a:schemeClr val="tx2"/>
                </a:solidFill>
                <a:cs typeface="B Titr" panose="00000700000000000000" pitchFamily="2" charset="-78"/>
              </a:rPr>
              <a:t>گروه </a:t>
            </a:r>
            <a:r>
              <a:rPr lang="en-US" sz="2400" b="1" dirty="0">
                <a:solidFill>
                  <a:schemeClr val="tx2"/>
                </a:solidFill>
                <a:cs typeface="B Titr" panose="00000700000000000000" pitchFamily="2" charset="-78"/>
              </a:rPr>
              <a:t>C</a:t>
            </a:r>
            <a:r>
              <a:rPr lang="fa-IR" sz="2400" b="1" dirty="0">
                <a:solidFill>
                  <a:schemeClr val="tx2"/>
                </a:solidFill>
                <a:cs typeface="B Titr" panose="00000700000000000000" pitchFamily="2" charset="-78"/>
              </a:rPr>
              <a:t>: بیماران تب دنگی شدید که نیاز به درمان و ارجاع فوری دارند</a:t>
            </a:r>
            <a:endParaRPr lang="en-US" sz="2400" dirty="0"/>
          </a:p>
        </p:txBody>
      </p:sp>
      <p:sp>
        <p:nvSpPr>
          <p:cNvPr id="3" name="Content Placeholder 2"/>
          <p:cNvSpPr>
            <a:spLocks noGrp="1"/>
          </p:cNvSpPr>
          <p:nvPr>
            <p:ph idx="1"/>
          </p:nvPr>
        </p:nvSpPr>
        <p:spPr/>
        <p:txBody>
          <a:bodyPr>
            <a:normAutofit/>
          </a:bodyPr>
          <a:lstStyle/>
          <a:p>
            <a:pPr lvl="0" algn="just" rtl="1">
              <a:lnSpc>
                <a:spcPct val="150000"/>
              </a:lnSpc>
            </a:pPr>
            <a:r>
              <a:rPr lang="fa-IR" sz="2000" b="1" dirty="0">
                <a:cs typeface="B Nazanin" panose="00000400000000000000" pitchFamily="2" charset="-78"/>
              </a:rPr>
              <a:t>خونریزی شدید: بر اساس مشاهدات و قضاوت پزشک مسئول بیمار که می تواند شامل </a:t>
            </a:r>
            <a:r>
              <a:rPr lang="fa-IR" sz="2000" b="1" dirty="0" err="1">
                <a:cs typeface="B Nazanin" panose="00000400000000000000" pitchFamily="2" charset="-78"/>
              </a:rPr>
              <a:t>هماتمز</a:t>
            </a:r>
            <a:r>
              <a:rPr lang="fa-IR" sz="2000" b="1" dirty="0">
                <a:cs typeface="B Nazanin" panose="00000400000000000000" pitchFamily="2" charset="-78"/>
              </a:rPr>
              <a:t>، ملنا، خونریزی زنانه شدید یا خونریزی مغزی باشد</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نارسایی شدید ارگان مانند نارسایی کبدی (آنزیم های کبدی بیشتر از 1000) ،</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نارسایی مغزی</a:t>
            </a:r>
            <a:r>
              <a:rPr lang="en-US" sz="2000" b="1" dirty="0">
                <a:cs typeface="B Nazanin" panose="00000400000000000000" pitchFamily="2" charset="-78"/>
              </a:rPr>
              <a:t> )</a:t>
            </a:r>
            <a:r>
              <a:rPr lang="fa-IR" sz="2000" b="1" dirty="0">
                <a:cs typeface="B Nazanin" panose="00000400000000000000" pitchFamily="2" charset="-78"/>
              </a:rPr>
              <a:t>اختلال هوشیاری</a:t>
            </a:r>
            <a:r>
              <a:rPr lang="en-US" sz="2000" b="1" dirty="0">
                <a:cs typeface="B Nazanin" panose="00000400000000000000" pitchFamily="2" charset="-78"/>
              </a:rPr>
              <a:t>(</a:t>
            </a:r>
            <a:r>
              <a:rPr lang="fa-IR" sz="2000" b="1" dirty="0">
                <a:cs typeface="B Nazanin" panose="00000400000000000000" pitchFamily="2" charset="-78"/>
              </a:rPr>
              <a:t>،</a:t>
            </a:r>
            <a:endParaRPr lang="en-US" sz="2000" b="1" dirty="0">
              <a:cs typeface="B Nazanin" panose="00000400000000000000" pitchFamily="2" charset="-78"/>
            </a:endParaRPr>
          </a:p>
          <a:p>
            <a:pPr lvl="0" algn="just" rtl="1">
              <a:lnSpc>
                <a:spcPct val="150000"/>
              </a:lnSpc>
            </a:pPr>
            <a:r>
              <a:rPr lang="fa-IR" sz="2000" b="1" dirty="0">
                <a:cs typeface="B Nazanin" panose="00000400000000000000" pitchFamily="2" charset="-78"/>
              </a:rPr>
              <a:t>نارسایی قلبی</a:t>
            </a:r>
            <a:r>
              <a:rPr lang="en-US" sz="2000" b="1" dirty="0">
                <a:cs typeface="B Nazanin" panose="00000400000000000000" pitchFamily="2" charset="-78"/>
              </a:rPr>
              <a:t> )</a:t>
            </a:r>
            <a:r>
              <a:rPr lang="fa-IR" sz="2000" b="1" dirty="0" err="1">
                <a:cs typeface="B Nazanin" panose="00000400000000000000" pitchFamily="2" charset="-78"/>
              </a:rPr>
              <a:t>میوکاردیت</a:t>
            </a:r>
            <a:r>
              <a:rPr lang="en-US" sz="2000" b="1" dirty="0">
                <a:cs typeface="B Nazanin" panose="00000400000000000000" pitchFamily="2" charset="-78"/>
              </a:rPr>
              <a:t>(</a:t>
            </a:r>
            <a:r>
              <a:rPr lang="fa-IR" sz="2000" b="1" dirty="0">
                <a:cs typeface="B Nazanin" panose="00000400000000000000" pitchFamily="2" charset="-78"/>
              </a:rPr>
              <a:t>، و یا سایر ارگان های بدن</a:t>
            </a:r>
            <a:endParaRPr lang="en-US" sz="2000" b="1" dirty="0">
              <a:cs typeface="B Nazanin" panose="00000400000000000000" pitchFamily="2" charset="-78"/>
            </a:endParaRPr>
          </a:p>
          <a:p>
            <a:pPr algn="just">
              <a:lnSpc>
                <a:spcPct val="150000"/>
              </a:lnSpc>
            </a:pPr>
            <a:endParaRPr lang="en-US" sz="2000" dirty="0">
              <a:cs typeface="B Nazanin" panose="00000400000000000000" pitchFamily="2" charset="-78"/>
            </a:endParaRPr>
          </a:p>
        </p:txBody>
      </p:sp>
    </p:spTree>
    <p:extLst>
      <p:ext uri="{BB962C8B-B14F-4D97-AF65-F5344CB8AC3E}">
        <p14:creationId xmlns:p14="http://schemas.microsoft.com/office/powerpoint/2010/main" val="1786875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18" y="1669038"/>
            <a:ext cx="11617693" cy="5188962"/>
          </a:xfrm>
          <a:noFill/>
        </p:spPr>
        <p:txBody>
          <a:bodyPr rtlCol="0">
            <a:noAutofit/>
          </a:bodyPr>
          <a:lstStyle/>
          <a:p>
            <a:pPr marL="404813" indent="-404813" algn="r" rtl="1">
              <a:lnSpc>
                <a:spcPct val="150000"/>
              </a:lnSpc>
              <a:buClr>
                <a:srgbClr val="C34949"/>
              </a:buClr>
              <a:buFont typeface="Wingdings" panose="05000000000000000000" pitchFamily="2" charset="2"/>
              <a:buChar char="ü"/>
              <a:defRPr/>
            </a:pPr>
            <a:r>
              <a:rPr lang="fa-IR" sz="2000" b="1" dirty="0">
                <a:cs typeface="B Nazanin" panose="00000400000000000000" pitchFamily="2" charset="-78"/>
              </a:rPr>
              <a:t>انتقال سه بیماری، دانگ، چیکونگونیا و زیکا که هیچ کدام </a:t>
            </a:r>
            <a:r>
              <a:rPr lang="fa-IR" sz="2000" b="1" dirty="0">
                <a:solidFill>
                  <a:srgbClr val="FF0000"/>
                </a:solidFill>
                <a:cs typeface="B Nazanin" panose="00000400000000000000" pitchFamily="2" charset="-78"/>
              </a:rPr>
              <a:t>واکسن موثر</a:t>
            </a:r>
            <a:r>
              <a:rPr lang="en-US" sz="2000" b="1" dirty="0">
                <a:solidFill>
                  <a:srgbClr val="FF0000"/>
                </a:solidFill>
                <a:cs typeface="B Nazanin" panose="00000400000000000000" pitchFamily="2" charset="-78"/>
              </a:rPr>
              <a:t> </a:t>
            </a:r>
            <a:r>
              <a:rPr lang="fa-IR" sz="2000" b="1" dirty="0">
                <a:solidFill>
                  <a:srgbClr val="FF0000"/>
                </a:solidFill>
                <a:cs typeface="B Nazanin" panose="00000400000000000000" pitchFamily="2" charset="-78"/>
              </a:rPr>
              <a:t> و درمان قطعی ندارند.</a:t>
            </a:r>
          </a:p>
          <a:p>
            <a:pPr marL="404813" indent="-404813" algn="r" rtl="1">
              <a:lnSpc>
                <a:spcPct val="150000"/>
              </a:lnSpc>
              <a:buClr>
                <a:srgbClr val="C34949"/>
              </a:buClr>
              <a:buFont typeface="Wingdings" panose="05000000000000000000" pitchFamily="2" charset="2"/>
              <a:buChar char="ü"/>
              <a:defRPr/>
            </a:pPr>
            <a:r>
              <a:rPr lang="fa-IR" sz="2000" b="1" dirty="0">
                <a:solidFill>
                  <a:srgbClr val="FF0000"/>
                </a:solidFill>
                <a:cs typeface="B Nazanin" panose="00000400000000000000" pitchFamily="2" charset="-78"/>
              </a:rPr>
              <a:t> بیش از 50 % </a:t>
            </a:r>
            <a:r>
              <a:rPr lang="fa-IR" sz="2000" b="1" dirty="0">
                <a:solidFill>
                  <a:schemeClr val="tx1">
                    <a:lumMod val="75000"/>
                    <a:lumOff val="25000"/>
                  </a:schemeClr>
                </a:solidFill>
                <a:cs typeface="B Nazanin" panose="00000400000000000000" pitchFamily="2" charset="-78"/>
              </a:rPr>
              <a:t>جمعیت دنیا در معرض ابتلا به این بیماریها هستند.</a:t>
            </a:r>
          </a:p>
          <a:p>
            <a:pPr marL="404813" indent="-404813" algn="r" rtl="1">
              <a:lnSpc>
                <a:spcPct val="150000"/>
              </a:lnSpc>
              <a:buClr>
                <a:srgbClr val="C34949"/>
              </a:buClr>
              <a:buFont typeface="Wingdings" panose="05000000000000000000" pitchFamily="2" charset="2"/>
              <a:buChar char="ü"/>
              <a:defRPr/>
            </a:pPr>
            <a:r>
              <a:rPr lang="fa-IR" sz="2000" b="1" dirty="0">
                <a:solidFill>
                  <a:schemeClr val="tx1">
                    <a:lumMod val="75000"/>
                    <a:lumOff val="25000"/>
                  </a:schemeClr>
                </a:solidFill>
                <a:cs typeface="B Nazanin" panose="00000400000000000000" pitchFamily="2" charset="-78"/>
              </a:rPr>
              <a:t> ایجاد </a:t>
            </a:r>
            <a:r>
              <a:rPr lang="fa-IR" sz="2000" b="1" dirty="0" err="1">
                <a:solidFill>
                  <a:srgbClr val="FF0000"/>
                </a:solidFill>
                <a:cs typeface="B Nazanin" panose="00000400000000000000" pitchFamily="2" charset="-78"/>
              </a:rPr>
              <a:t>اپیدمیهای</a:t>
            </a:r>
            <a:r>
              <a:rPr lang="fa-IR" sz="2000" b="1" dirty="0">
                <a:solidFill>
                  <a:srgbClr val="FF0000"/>
                </a:solidFill>
                <a:cs typeface="B Nazanin" panose="00000400000000000000" pitchFamily="2" charset="-78"/>
              </a:rPr>
              <a:t> انفجاری </a:t>
            </a:r>
            <a:r>
              <a:rPr lang="fa-IR" sz="2000" b="1" dirty="0">
                <a:cs typeface="B Nazanin" panose="00000400000000000000" pitchFamily="2" charset="-78"/>
              </a:rPr>
              <a:t>(ناقل </a:t>
            </a:r>
            <a:r>
              <a:rPr lang="fa-IR" sz="2000" b="1" dirty="0" err="1">
                <a:cs typeface="B Nazanin" panose="00000400000000000000" pitchFamily="2" charset="-78"/>
              </a:rPr>
              <a:t>آئدس</a:t>
            </a:r>
            <a:r>
              <a:rPr lang="fa-IR" sz="2000" b="1" dirty="0">
                <a:cs typeface="B Nazanin" panose="00000400000000000000" pitchFamily="2" charset="-78"/>
              </a:rPr>
              <a:t> </a:t>
            </a:r>
            <a:r>
              <a:rPr lang="fa-IR" sz="2000" b="1" dirty="0" err="1">
                <a:cs typeface="B Nazanin" panose="00000400000000000000" pitchFamily="2" charset="-78"/>
              </a:rPr>
              <a:t>اجیپتی</a:t>
            </a:r>
            <a:r>
              <a:rPr lang="fa-IR" sz="2000" b="1" dirty="0">
                <a:cs typeface="B Nazanin" panose="00000400000000000000" pitchFamily="2" charset="-78"/>
              </a:rPr>
              <a:t>) و بروز بیماریهای با بار بالا</a:t>
            </a:r>
          </a:p>
          <a:p>
            <a:pPr marL="404813" indent="-404813" algn="r" rtl="1">
              <a:lnSpc>
                <a:spcPct val="150000"/>
              </a:lnSpc>
              <a:buClr>
                <a:srgbClr val="C34949"/>
              </a:buClr>
              <a:buFont typeface="Wingdings" panose="05000000000000000000" pitchFamily="2" charset="2"/>
              <a:buChar char="ü"/>
              <a:defRPr/>
            </a:pPr>
            <a:r>
              <a:rPr lang="fa-IR" sz="2000" b="1" dirty="0">
                <a:solidFill>
                  <a:schemeClr val="tx1">
                    <a:lumMod val="75000"/>
                    <a:lumOff val="25000"/>
                  </a:schemeClr>
                </a:solidFill>
                <a:cs typeface="B Nazanin" panose="00000400000000000000" pitchFamily="2" charset="-78"/>
              </a:rPr>
              <a:t>کشندگی بالای برخی از این بیماریها تا </a:t>
            </a:r>
            <a:r>
              <a:rPr lang="fa-IR" sz="2000" b="1" dirty="0">
                <a:solidFill>
                  <a:srgbClr val="FF0000"/>
                </a:solidFill>
                <a:cs typeface="B Nazanin" panose="00000400000000000000" pitchFamily="2" charset="-78"/>
              </a:rPr>
              <a:t>10 درصد </a:t>
            </a:r>
            <a:r>
              <a:rPr lang="fa-IR" sz="2000" b="1" dirty="0">
                <a:solidFill>
                  <a:prstClr val="black"/>
                </a:solidFill>
                <a:cs typeface="B Nazanin" panose="00000400000000000000" pitchFamily="2" charset="-78"/>
              </a:rPr>
              <a:t>در میان آربوویروس ها</a:t>
            </a:r>
            <a:r>
              <a:rPr lang="fa-IR" sz="2000" b="1" dirty="0">
                <a:solidFill>
                  <a:srgbClr val="FF0000"/>
                </a:solidFill>
                <a:cs typeface="B Nazanin" panose="00000400000000000000" pitchFamily="2" charset="-78"/>
              </a:rPr>
              <a:t> </a:t>
            </a:r>
            <a:r>
              <a:rPr lang="fa-IR" sz="2000" b="1" dirty="0">
                <a:cs typeface="B Nazanin" panose="00000400000000000000" pitchFamily="2" charset="-78"/>
              </a:rPr>
              <a:t>(بیماری دانگ)</a:t>
            </a:r>
          </a:p>
          <a:p>
            <a:pPr marL="404813" indent="-404813" algn="r" rtl="1">
              <a:lnSpc>
                <a:spcPct val="150000"/>
              </a:lnSpc>
              <a:buClr>
                <a:srgbClr val="C34949"/>
              </a:buClr>
              <a:buFont typeface="Wingdings" panose="05000000000000000000" pitchFamily="2" charset="2"/>
              <a:buChar char="ü"/>
              <a:defRPr/>
            </a:pPr>
            <a:r>
              <a:rPr lang="fa-IR" sz="2000" b="1" dirty="0">
                <a:solidFill>
                  <a:srgbClr val="FF0000"/>
                </a:solidFill>
                <a:cs typeface="B Nazanin" panose="00000400000000000000" pitchFamily="2" charset="-78"/>
              </a:rPr>
              <a:t>ناتوانی و از کار افتادگی </a:t>
            </a:r>
            <a:r>
              <a:rPr lang="fa-IR" sz="2000" b="1" dirty="0">
                <a:cs typeface="B Nazanin" panose="00000400000000000000" pitchFamily="2" charset="-78"/>
              </a:rPr>
              <a:t>قابل توجه مبتلایان </a:t>
            </a:r>
            <a:r>
              <a:rPr lang="fa-IR" sz="2000" b="1" dirty="0">
                <a:solidFill>
                  <a:schemeClr val="tx1">
                    <a:lumMod val="75000"/>
                    <a:lumOff val="25000"/>
                  </a:schemeClr>
                </a:solidFill>
                <a:cs typeface="B Nazanin" panose="00000400000000000000" pitchFamily="2" charset="-78"/>
              </a:rPr>
              <a:t>این بیماریها </a:t>
            </a:r>
            <a:r>
              <a:rPr lang="fa-IR" sz="2000" b="1" dirty="0">
                <a:cs typeface="B Nazanin" panose="00000400000000000000" pitchFamily="2" charset="-78"/>
              </a:rPr>
              <a:t>(بیماری چیکونگونیا)</a:t>
            </a:r>
          </a:p>
          <a:p>
            <a:pPr marL="404813" indent="-404813" algn="r" rtl="1">
              <a:lnSpc>
                <a:spcPct val="150000"/>
              </a:lnSpc>
              <a:buClr>
                <a:srgbClr val="C0504D">
                  <a:lumMod val="75000"/>
                </a:srgbClr>
              </a:buClr>
              <a:buFont typeface="Wingdings" pitchFamily="2" charset="2"/>
              <a:buChar char="ü"/>
              <a:defRPr/>
            </a:pPr>
            <a:r>
              <a:rPr lang="fa-IR" sz="2000" b="1" dirty="0">
                <a:solidFill>
                  <a:prstClr val="black">
                    <a:lumMod val="75000"/>
                    <a:lumOff val="25000"/>
                  </a:prstClr>
                </a:solidFill>
                <a:cs typeface="B Nazanin" panose="00000400000000000000" pitchFamily="2" charset="-78"/>
              </a:rPr>
              <a:t>تولد نوزادان با </a:t>
            </a:r>
            <a:r>
              <a:rPr lang="fa-IR" sz="2000" b="1" dirty="0">
                <a:solidFill>
                  <a:srgbClr val="FF0000"/>
                </a:solidFill>
                <a:cs typeface="B Nazanin" panose="00000400000000000000" pitchFamily="2" charset="-78"/>
              </a:rPr>
              <a:t>عقب ماندگی ذهنی </a:t>
            </a:r>
            <a:r>
              <a:rPr lang="fa-IR" sz="2000" b="1" dirty="0">
                <a:cs typeface="B Nazanin" panose="00000400000000000000" pitchFamily="2" charset="-78"/>
              </a:rPr>
              <a:t>(بیماری زیکا)</a:t>
            </a:r>
          </a:p>
          <a:p>
            <a:pPr marL="404813" indent="-404813" algn="r" rtl="1">
              <a:lnSpc>
                <a:spcPct val="150000"/>
              </a:lnSpc>
              <a:buClr>
                <a:srgbClr val="C0504D">
                  <a:lumMod val="75000"/>
                </a:srgbClr>
              </a:buClr>
              <a:buFont typeface="Wingdings" pitchFamily="2" charset="2"/>
              <a:buChar char="ü"/>
              <a:defRPr/>
            </a:pPr>
            <a:r>
              <a:rPr lang="fa-IR" sz="2000" b="1" dirty="0">
                <a:solidFill>
                  <a:prstClr val="black">
                    <a:lumMod val="75000"/>
                    <a:lumOff val="25000"/>
                  </a:prstClr>
                </a:solidFill>
                <a:cs typeface="B Nazanin" panose="00000400000000000000" pitchFamily="2" charset="-78"/>
              </a:rPr>
              <a:t> هدررفت منابع اقتصادی </a:t>
            </a:r>
            <a:r>
              <a:rPr lang="fa-IR" sz="2000" b="1" dirty="0">
                <a:solidFill>
                  <a:srgbClr val="FF0000"/>
                </a:solidFill>
                <a:cs typeface="B Nazanin" panose="00000400000000000000" pitchFamily="2" charset="-78"/>
              </a:rPr>
              <a:t>(بیش از 8 برابر برنامه کنترل مالاریا)</a:t>
            </a:r>
          </a:p>
          <a:p>
            <a:pPr marL="404813" indent="-404813" algn="r" rtl="1">
              <a:lnSpc>
                <a:spcPct val="150000"/>
              </a:lnSpc>
              <a:buClr>
                <a:srgbClr val="C0504D">
                  <a:lumMod val="75000"/>
                </a:srgbClr>
              </a:buClr>
              <a:buFont typeface="Wingdings" pitchFamily="2" charset="2"/>
              <a:buChar char="ü"/>
              <a:defRPr/>
            </a:pPr>
            <a:r>
              <a:rPr lang="fa-IR" sz="2000" b="1" dirty="0">
                <a:solidFill>
                  <a:prstClr val="black">
                    <a:lumMod val="75000"/>
                    <a:lumOff val="25000"/>
                  </a:prstClr>
                </a:solidFill>
                <a:cs typeface="B Nazanin" panose="00000400000000000000" pitchFamily="2" charset="-78"/>
              </a:rPr>
              <a:t>عوامل بالقوه قابل استفاده در </a:t>
            </a:r>
            <a:r>
              <a:rPr lang="fa-IR" sz="2000" b="1" dirty="0">
                <a:solidFill>
                  <a:srgbClr val="FF0000"/>
                </a:solidFill>
                <a:cs typeface="B Nazanin" panose="00000400000000000000" pitchFamily="2" charset="-78"/>
              </a:rPr>
              <a:t>بیوتروریسم</a:t>
            </a:r>
          </a:p>
          <a:p>
            <a:pPr marL="404813" indent="-404813" algn="r" rtl="1">
              <a:lnSpc>
                <a:spcPct val="150000"/>
              </a:lnSpc>
              <a:buClr>
                <a:srgbClr val="C0504D">
                  <a:lumMod val="75000"/>
                </a:srgbClr>
              </a:buClr>
              <a:buFont typeface="Wingdings" pitchFamily="2" charset="2"/>
              <a:buChar char="ü"/>
              <a:defRPr/>
            </a:pPr>
            <a:r>
              <a:rPr lang="fa-IR" sz="2000" b="1" dirty="0">
                <a:solidFill>
                  <a:prstClr val="black"/>
                </a:solidFill>
                <a:cs typeface="B Nazanin" panose="00000400000000000000" pitchFamily="2" charset="-78"/>
              </a:rPr>
              <a:t>آسیب جدی به </a:t>
            </a:r>
            <a:r>
              <a:rPr lang="fa-IR" sz="2000" b="1" dirty="0">
                <a:solidFill>
                  <a:srgbClr val="FF0000"/>
                </a:solidFill>
                <a:cs typeface="B Nazanin" panose="00000400000000000000" pitchFamily="2" charset="-78"/>
              </a:rPr>
              <a:t>توسعه</a:t>
            </a:r>
            <a:r>
              <a:rPr lang="fa-IR" sz="2000" b="1" dirty="0">
                <a:solidFill>
                  <a:prstClr val="black"/>
                </a:solidFill>
                <a:cs typeface="B Nazanin" panose="00000400000000000000" pitchFamily="2" charset="-78"/>
              </a:rPr>
              <a:t> </a:t>
            </a:r>
            <a:r>
              <a:rPr lang="fa-IR" sz="2000" b="1" dirty="0">
                <a:solidFill>
                  <a:srgbClr val="FF0000"/>
                </a:solidFill>
                <a:cs typeface="B Nazanin" panose="00000400000000000000" pitchFamily="2" charset="-78"/>
              </a:rPr>
              <a:t>پایدار</a:t>
            </a:r>
            <a:r>
              <a:rPr lang="fa-IR" sz="2000" b="1" dirty="0">
                <a:solidFill>
                  <a:prstClr val="black"/>
                </a:solidFill>
                <a:cs typeface="B Nazanin" panose="00000400000000000000" pitchFamily="2" charset="-78"/>
              </a:rPr>
              <a:t>کشورها</a:t>
            </a:r>
            <a:r>
              <a:rPr lang="fa-IR" sz="1600" b="1" dirty="0">
                <a:solidFill>
                  <a:prstClr val="black"/>
                </a:solidFill>
                <a:cs typeface="B Nazanin" panose="00000400000000000000" pitchFamily="2" charset="-78"/>
              </a:rPr>
              <a:t>.</a:t>
            </a:r>
          </a:p>
          <a:p>
            <a:pPr marL="461963" indent="-404813" algn="r" rtl="1">
              <a:lnSpc>
                <a:spcPct val="150000"/>
              </a:lnSpc>
              <a:buClr>
                <a:srgbClr val="C34949"/>
              </a:buClr>
              <a:buFont typeface="Wingdings" panose="05000000000000000000" pitchFamily="2" charset="2"/>
              <a:buChar char="ü"/>
              <a:defRPr/>
            </a:pPr>
            <a:endParaRPr lang="fa-IR" sz="1600" b="1" dirty="0">
              <a:solidFill>
                <a:srgbClr val="00B050"/>
              </a:solidFill>
              <a:cs typeface="B Nazanin" panose="00000400000000000000" pitchFamily="2" charset="-78"/>
            </a:endParaRPr>
          </a:p>
          <a:p>
            <a:pPr marL="461963" indent="-404813" algn="just" rtl="1">
              <a:buClr>
                <a:srgbClr val="C34949"/>
              </a:buClr>
              <a:buFont typeface="Wingdings" panose="05000000000000000000" pitchFamily="2" charset="2"/>
              <a:buChar char="ü"/>
              <a:defRPr/>
            </a:pPr>
            <a:endParaRPr lang="fa-IR" sz="1400" b="1" dirty="0">
              <a:solidFill>
                <a:prstClr val="black"/>
              </a:solidFill>
              <a:cs typeface="B Nazanin" panose="00000400000000000000" pitchFamily="2" charset="-78"/>
            </a:endParaRPr>
          </a:p>
          <a:p>
            <a:pPr marL="0" indent="0" algn="r" rtl="1">
              <a:lnSpc>
                <a:spcPct val="150000"/>
              </a:lnSpc>
              <a:buClr>
                <a:schemeClr val="accent2">
                  <a:lumMod val="75000"/>
                </a:schemeClr>
              </a:buClr>
              <a:buFont typeface="Wingdings" pitchFamily="2" charset="2"/>
              <a:buChar char="ü"/>
              <a:defRPr/>
            </a:pPr>
            <a:endParaRPr lang="fa-IR" sz="1400" b="1" dirty="0">
              <a:solidFill>
                <a:schemeClr val="tx1">
                  <a:lumMod val="75000"/>
                  <a:lumOff val="25000"/>
                </a:schemeClr>
              </a:solidFill>
              <a:cs typeface="B Nazanin" panose="00000400000000000000" pitchFamily="2" charset="-78"/>
            </a:endParaRPr>
          </a:p>
          <a:p>
            <a:pPr marL="0" indent="0" algn="r" rtl="1">
              <a:buNone/>
              <a:defRPr/>
            </a:pPr>
            <a:endParaRPr lang="fa-IR" sz="1400" b="1" dirty="0">
              <a:solidFill>
                <a:schemeClr val="tx1">
                  <a:lumMod val="75000"/>
                  <a:lumOff val="25000"/>
                </a:schemeClr>
              </a:solidFill>
              <a:cs typeface="B Nazanin" panose="00000400000000000000" pitchFamily="2" charset="-78"/>
            </a:endParaRPr>
          </a:p>
          <a:p>
            <a:pPr marL="0" indent="0" algn="r" rtl="1">
              <a:buNone/>
              <a:defRPr/>
            </a:pPr>
            <a:endParaRPr lang="fa-IR" sz="1400" b="1" dirty="0">
              <a:solidFill>
                <a:schemeClr val="tx1">
                  <a:lumMod val="75000"/>
                  <a:lumOff val="25000"/>
                </a:schemeClr>
              </a:solidFill>
              <a:cs typeface="B Nazanin" panose="00000400000000000000" pitchFamily="2" charset="-78"/>
            </a:endParaRPr>
          </a:p>
          <a:p>
            <a:pPr algn="r" rtl="1">
              <a:buFont typeface="Wingdings 3" charset="2"/>
              <a:buChar char=""/>
              <a:defRPr/>
            </a:pPr>
            <a:endParaRPr lang="en-US" sz="1400" b="1" dirty="0">
              <a:solidFill>
                <a:schemeClr val="tx1">
                  <a:lumMod val="75000"/>
                  <a:lumOff val="25000"/>
                </a:schemeClr>
              </a:solidFill>
              <a:cs typeface="B Nazanin" panose="00000400000000000000" pitchFamily="2" charset="-78"/>
            </a:endParaRPr>
          </a:p>
        </p:txBody>
      </p:sp>
      <p:sp>
        <p:nvSpPr>
          <p:cNvPr id="5" name="Title 1"/>
          <p:cNvSpPr>
            <a:spLocks noGrp="1"/>
          </p:cNvSpPr>
          <p:nvPr>
            <p:ph type="title"/>
          </p:nvPr>
        </p:nvSpPr>
        <p:spPr>
          <a:xfrm>
            <a:off x="1802674" y="433824"/>
            <a:ext cx="10043537" cy="963901"/>
          </a:xfrm>
          <a:solidFill>
            <a:schemeClr val="bg1"/>
          </a:solidFill>
        </p:spPr>
        <p:txBody>
          <a:bodyPr>
            <a:normAutofit/>
          </a:bodyPr>
          <a:lstStyle/>
          <a:p>
            <a:pPr algn="r" rtl="1"/>
            <a:r>
              <a:rPr lang="fa-IR" altLang="en-US" sz="2400" dirty="0">
                <a:cs typeface="B Titr" panose="00000700000000000000" pitchFamily="2" charset="-78"/>
              </a:rPr>
              <a:t>اهمیت موضوع</a:t>
            </a:r>
            <a:r>
              <a:rPr lang="en-US" altLang="en-US" sz="2400" dirty="0">
                <a:cs typeface="B Titr" panose="00000700000000000000" pitchFamily="2" charset="-78"/>
              </a:rPr>
              <a:t> </a:t>
            </a:r>
            <a:r>
              <a:rPr lang="fa-IR" altLang="en-US" sz="2400" dirty="0">
                <a:cs typeface="B Titr" panose="00000700000000000000" pitchFamily="2" charset="-78"/>
              </a:rPr>
              <a:t>بیماری</a:t>
            </a:r>
            <a:r>
              <a:rPr lang="en-US" altLang="en-US" sz="2400" dirty="0">
                <a:cs typeface="B Titr" panose="00000700000000000000" pitchFamily="2" charset="-78"/>
              </a:rPr>
              <a:t> </a:t>
            </a:r>
            <a:r>
              <a:rPr lang="fa-IR" altLang="en-US" sz="2400" dirty="0">
                <a:cs typeface="B Titr" panose="00000700000000000000" pitchFamily="2" charset="-78"/>
              </a:rPr>
              <a:t> های منتقله توسط آئدس مهاجم: تب دانگ، چیکونگونیا و زیکا</a:t>
            </a:r>
            <a:endParaRPr lang="en-US" sz="2400" b="1" dirty="0">
              <a:cs typeface="B Titr" panose="00000700000000000000" pitchFamily="2" charset="-78"/>
            </a:endParaRPr>
          </a:p>
        </p:txBody>
      </p:sp>
    </p:spTree>
    <p:extLst>
      <p:ext uri="{BB962C8B-B14F-4D97-AF65-F5344CB8AC3E}">
        <p14:creationId xmlns:p14="http://schemas.microsoft.com/office/powerpoint/2010/main" val="35223996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a:solidFill>
                  <a:schemeClr val="tx2"/>
                </a:solidFill>
                <a:cs typeface="B Titr" panose="00000700000000000000" pitchFamily="2" charset="-78"/>
              </a:rPr>
              <a:t>گروه </a:t>
            </a:r>
            <a:r>
              <a:rPr lang="en-US" sz="2400" b="1" dirty="0">
                <a:solidFill>
                  <a:schemeClr val="tx2"/>
                </a:solidFill>
                <a:cs typeface="B Titr" panose="00000700000000000000" pitchFamily="2" charset="-78"/>
              </a:rPr>
              <a:t>C</a:t>
            </a:r>
            <a:r>
              <a:rPr lang="fa-IR" sz="2400" b="1" dirty="0">
                <a:solidFill>
                  <a:schemeClr val="tx2"/>
                </a:solidFill>
                <a:cs typeface="B Titr" panose="00000700000000000000" pitchFamily="2" charset="-78"/>
              </a:rPr>
              <a:t>: بیماران تب دنگی شدید که نیاز به درمان و ارجاع فوری دارند</a:t>
            </a:r>
            <a:endParaRPr lang="en-US" sz="2400" dirty="0"/>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000" b="1" dirty="0">
                <a:cs typeface="B Nazanin" panose="00000400000000000000" pitchFamily="2" charset="-78"/>
              </a:rPr>
              <a:t>تست های آزمایشگاهی و تصویربرداری های تشخیصی</a:t>
            </a:r>
            <a:endParaRPr lang="en-US" sz="2000" dirty="0">
              <a:cs typeface="B Nazanin" panose="00000400000000000000" pitchFamily="2" charset="-78"/>
            </a:endParaRPr>
          </a:p>
          <a:p>
            <a:pPr lvl="1" algn="just" rtl="1">
              <a:lnSpc>
                <a:spcPct val="150000"/>
              </a:lnSpc>
            </a:pPr>
            <a:r>
              <a:rPr lang="fa-IR" sz="2000" b="1" dirty="0">
                <a:cs typeface="B Nazanin" panose="00000400000000000000" pitchFamily="2" charset="-78"/>
              </a:rPr>
              <a:t>شمارش خون کامل</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تست های تشخیصی </a:t>
            </a:r>
            <a:r>
              <a:rPr lang="fa-IR" sz="2000" b="1" dirty="0" err="1">
                <a:cs typeface="B Nazanin" panose="00000400000000000000" pitchFamily="2" charset="-78"/>
              </a:rPr>
              <a:t>سرولوژیک</a:t>
            </a:r>
            <a:r>
              <a:rPr lang="fa-IR" sz="2000" b="1" dirty="0">
                <a:cs typeface="B Nazanin" panose="00000400000000000000" pitchFamily="2" charset="-78"/>
              </a:rPr>
              <a:t> یا </a:t>
            </a:r>
            <a:r>
              <a:rPr lang="fa-IR" sz="2000" b="1" dirty="0" err="1">
                <a:cs typeface="B Nazanin" panose="00000400000000000000" pitchFamily="2" charset="-78"/>
              </a:rPr>
              <a:t>مولکولی</a:t>
            </a:r>
            <a:r>
              <a:rPr lang="fa-IR" sz="2000" b="1" dirty="0">
                <a:cs typeface="B Nazanin" panose="00000400000000000000" pitchFamily="2" charset="-78"/>
              </a:rPr>
              <a:t> اگر انجام نشده باشد</a:t>
            </a:r>
            <a:endParaRPr lang="en-US" sz="2000" b="1" dirty="0">
              <a:cs typeface="B Nazanin" panose="00000400000000000000" pitchFamily="2" charset="-78"/>
            </a:endParaRPr>
          </a:p>
          <a:p>
            <a:pPr lvl="1" algn="just" rtl="1">
              <a:lnSpc>
                <a:spcPct val="150000"/>
              </a:lnSpc>
            </a:pPr>
            <a:r>
              <a:rPr lang="fa-IR" sz="2000" b="1" dirty="0">
                <a:cs typeface="B Nazanin" panose="00000400000000000000" pitchFamily="2" charset="-78"/>
              </a:rPr>
              <a:t>تست های دیگر مانند گازهای خون، آنزیم های کبدی، قند خون، اوره و </a:t>
            </a:r>
            <a:r>
              <a:rPr lang="fa-IR" sz="2000" b="1" dirty="0" err="1">
                <a:cs typeface="B Nazanin" panose="00000400000000000000" pitchFamily="2" charset="-78"/>
              </a:rPr>
              <a:t>کراتینین</a:t>
            </a:r>
            <a:r>
              <a:rPr lang="fa-IR" sz="2000" b="1" dirty="0">
                <a:cs typeface="B Nazanin" panose="00000400000000000000" pitchFamily="2" charset="-78"/>
              </a:rPr>
              <a:t> خون، </a:t>
            </a:r>
            <a:r>
              <a:rPr lang="fa-IR" sz="2000" b="1" dirty="0" err="1">
                <a:cs typeface="B Nazanin" panose="00000400000000000000" pitchFamily="2" charset="-78"/>
              </a:rPr>
              <a:t>الکترولیت</a:t>
            </a:r>
            <a:r>
              <a:rPr lang="fa-IR" sz="2000" b="1" dirty="0">
                <a:cs typeface="B Nazanin" panose="00000400000000000000" pitchFamily="2" charset="-78"/>
              </a:rPr>
              <a:t> ها، آنزیم های قلبی، کشت، تصویربرداری قفسه صدری، سونوگرافی شکم یا قفسه صدری، </a:t>
            </a:r>
            <a:r>
              <a:rPr lang="fa-IR" sz="2000" b="1" dirty="0" err="1">
                <a:cs typeface="B Nazanin" panose="00000400000000000000" pitchFamily="2" charset="-78"/>
              </a:rPr>
              <a:t>اکوکاردیوگرام</a:t>
            </a:r>
            <a:r>
              <a:rPr lang="fa-IR" sz="2000" b="1" dirty="0">
                <a:cs typeface="B Nazanin" panose="00000400000000000000" pitchFamily="2" charset="-78"/>
              </a:rPr>
              <a:t>، و </a:t>
            </a:r>
            <a:r>
              <a:rPr lang="fa-IR" sz="2000" b="1" dirty="0" err="1">
                <a:cs typeface="B Nazanin" panose="00000400000000000000" pitchFamily="2" charset="-78"/>
              </a:rPr>
              <a:t>الکتروکاردیوگرام</a:t>
            </a:r>
            <a:r>
              <a:rPr lang="fa-IR" sz="2000" b="1" dirty="0">
                <a:cs typeface="B Nazanin" panose="00000400000000000000" pitchFamily="2" charset="-78"/>
              </a:rPr>
              <a:t> بر اساس شرایط همراه و درگیری ارگان های مبتلا درخواست خواهد شد</a:t>
            </a:r>
            <a:endParaRPr lang="en-US" sz="2000" b="1" dirty="0">
              <a:cs typeface="B Nazanin" panose="00000400000000000000" pitchFamily="2" charset="-78"/>
            </a:endParaRPr>
          </a:p>
          <a:p>
            <a:pPr algn="just">
              <a:lnSpc>
                <a:spcPct val="150000"/>
              </a:lnSpc>
            </a:pPr>
            <a:endParaRPr lang="en-US" sz="2000" dirty="0">
              <a:cs typeface="B Nazanin" panose="00000400000000000000" pitchFamily="2" charset="-78"/>
            </a:endParaRPr>
          </a:p>
        </p:txBody>
      </p:sp>
    </p:spTree>
    <p:extLst>
      <p:ext uri="{BB962C8B-B14F-4D97-AF65-F5344CB8AC3E}">
        <p14:creationId xmlns:p14="http://schemas.microsoft.com/office/powerpoint/2010/main" val="804073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fa-IR" dirty="0">
              <a:solidFill>
                <a:srgbClr val="002060"/>
              </a:solidFill>
              <a:cs typeface="B Titr" panose="00000700000000000000" pitchFamily="2" charset="-78"/>
            </a:endParaRPr>
          </a:p>
          <a:p>
            <a:pPr marL="0" indent="0" algn="ctr">
              <a:buNone/>
            </a:pPr>
            <a:endParaRPr lang="fa-IR" dirty="0">
              <a:solidFill>
                <a:srgbClr val="002060"/>
              </a:solidFill>
              <a:cs typeface="B Titr" panose="00000700000000000000" pitchFamily="2" charset="-78"/>
            </a:endParaRPr>
          </a:p>
          <a:p>
            <a:pPr marL="0" indent="0" algn="ctr">
              <a:buNone/>
            </a:pPr>
            <a:r>
              <a:rPr lang="fa-IR" dirty="0">
                <a:solidFill>
                  <a:srgbClr val="002060"/>
                </a:solidFill>
                <a:cs typeface="B Titr" panose="00000700000000000000" pitchFamily="2" charset="-78"/>
              </a:rPr>
              <a:t>از توجه شما سپاسگزارم</a:t>
            </a:r>
          </a:p>
          <a:p>
            <a:pPr marL="0" indent="0" algn="ctr">
              <a:buNone/>
            </a:pPr>
            <a:endParaRPr lang="fa-IR" dirty="0">
              <a:solidFill>
                <a:srgbClr val="002060"/>
              </a:solidFill>
              <a:cs typeface="B Titr" panose="00000700000000000000" pitchFamily="2" charset="-78"/>
            </a:endParaRPr>
          </a:p>
          <a:p>
            <a:pPr marL="0" indent="0" algn="ctr">
              <a:buNone/>
            </a:pPr>
            <a:endParaRPr lang="fa-IR" dirty="0">
              <a:solidFill>
                <a:srgbClr val="002060"/>
              </a:solidFill>
              <a:cs typeface="B Titr" panose="00000700000000000000" pitchFamily="2" charset="-78"/>
            </a:endParaRPr>
          </a:p>
          <a:p>
            <a:pPr marL="0" indent="0" algn="ctr">
              <a:buNone/>
            </a:pPr>
            <a:endParaRPr lang="en-US" dirty="0">
              <a:solidFill>
                <a:srgbClr val="002060"/>
              </a:solidFill>
              <a:cs typeface="B Titr" panose="00000700000000000000" pitchFamily="2" charset="-78"/>
            </a:endParaRPr>
          </a:p>
        </p:txBody>
      </p:sp>
    </p:spTree>
    <p:extLst>
      <p:ext uri="{BB962C8B-B14F-4D97-AF65-F5344CB8AC3E}">
        <p14:creationId xmlns:p14="http://schemas.microsoft.com/office/powerpoint/2010/main" val="53704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5" y="124925"/>
            <a:ext cx="9922806" cy="1325563"/>
          </a:xfr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p>
            <a:pPr algn="ctr" rtl="1"/>
            <a:r>
              <a:rPr lang="fa-IR" sz="2400" dirty="0">
                <a:solidFill>
                  <a:schemeClr val="tx1"/>
                </a:solidFill>
                <a:cs typeface="B Titr" panose="00000700000000000000" pitchFamily="2" charset="-78"/>
              </a:rPr>
              <a:t>وضعیت فراوانی بیماریهای منتقله از پشه آئدس در کشور:</a:t>
            </a:r>
            <a:br>
              <a:rPr lang="fa-IR" sz="2400" dirty="0">
                <a:solidFill>
                  <a:schemeClr val="tx1"/>
                </a:solidFill>
                <a:cs typeface="B Titr" panose="00000700000000000000" pitchFamily="2" charset="-78"/>
              </a:rPr>
            </a:br>
            <a:br>
              <a:rPr lang="fa-IR" sz="2400" dirty="0">
                <a:solidFill>
                  <a:schemeClr val="tx1"/>
                </a:solidFill>
                <a:cs typeface="B Titr" panose="00000700000000000000" pitchFamily="2" charset="-78"/>
              </a:rPr>
            </a:br>
            <a:r>
              <a:rPr lang="fa-IR" sz="2000" dirty="0">
                <a:solidFill>
                  <a:schemeClr val="tx1"/>
                </a:solidFill>
                <a:latin typeface="Calibri" panose="020F0502020204030204"/>
                <a:cs typeface="B Titr" panose="00000700000000000000" pitchFamily="2" charset="-78"/>
              </a:rPr>
              <a:t>فعال بودن نظام تشخیص و درمان در سراسر کشور در چارچوب نظام مراقبت سندرمیک بیماریها</a:t>
            </a:r>
            <a:br>
              <a:rPr lang="en-US" sz="2400" dirty="0">
                <a:solidFill>
                  <a:srgbClr val="00B050"/>
                </a:solidFill>
                <a:latin typeface="Calibri" panose="020F0502020204030204"/>
                <a:cs typeface="B Titr" panose="00000700000000000000" pitchFamily="2" charset="-78"/>
              </a:rPr>
            </a:br>
            <a:endParaRPr lang="en-US" sz="2400" dirty="0">
              <a:cs typeface="B Titr" panose="00000700000000000000" pitchFamily="2" charset="-78"/>
            </a:endParaRPr>
          </a:p>
        </p:txBody>
      </p:sp>
      <p:sp>
        <p:nvSpPr>
          <p:cNvPr id="5" name="Title 1"/>
          <p:cNvSpPr txBox="1"/>
          <p:nvPr/>
        </p:nvSpPr>
        <p:spPr>
          <a:xfrm>
            <a:off x="6621134" y="1558493"/>
            <a:ext cx="5476859" cy="1578602"/>
          </a:xfrm>
          <a:prstGeom prst="round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1" eaLnBrk="1" latinLnBrk="0" hangingPunct="1">
              <a:lnSpc>
                <a:spcPct val="90000"/>
              </a:lnSpc>
              <a:spcBef>
                <a:spcPct val="0"/>
              </a:spcBef>
              <a:buNone/>
              <a:defRPr sz="4400" b="1" kern="1200">
                <a:solidFill>
                  <a:schemeClr val="bg1"/>
                </a:solidFill>
                <a:effectLst/>
                <a:latin typeface="+mj-lt"/>
                <a:ea typeface="+mj-ea"/>
                <a:cs typeface="B Nazanin" panose="00000400000000000000" pitchFamily="2" charset="-78"/>
              </a:defRPr>
            </a:lvl1pPr>
          </a:lstStyle>
          <a:p>
            <a:pPr marL="0" marR="0" lvl="0" indent="0" algn="ctr" defTabSz="914400" rtl="1" eaLnBrk="1" fontAlgn="auto" latinLnBrk="0" hangingPunct="1">
              <a:lnSpc>
                <a:spcPts val="1500"/>
              </a:lnSpc>
              <a:spcBef>
                <a:spcPct val="0"/>
              </a:spcBef>
              <a:spcAft>
                <a:spcPts val="0"/>
              </a:spcAft>
              <a:buClrTx/>
              <a:buSzTx/>
              <a:buFontTx/>
              <a:buNone/>
            </a:pPr>
            <a:r>
              <a:rPr kumimoji="0" lang="fa-IR" sz="2000" b="1" i="0" u="none" strike="noStrike" kern="1200" cap="none" spc="0" normalizeH="0" baseline="0" noProof="0" dirty="0">
                <a:ln>
                  <a:noFill/>
                </a:ln>
                <a:solidFill>
                  <a:schemeClr val="tx1"/>
                </a:solidFill>
                <a:effectLst/>
                <a:uLnTx/>
                <a:uFillTx/>
                <a:latin typeface="Calibri Light"/>
              </a:rPr>
              <a:t>تعداد موارد مثبت </a:t>
            </a:r>
            <a:r>
              <a:rPr kumimoji="0" lang="fa-IR" sz="2000" b="1" i="0" u="none" strike="noStrike" kern="1200" cap="none" spc="0" normalizeH="0" noProof="0" dirty="0">
                <a:ln>
                  <a:noFill/>
                </a:ln>
                <a:solidFill>
                  <a:schemeClr val="tx1"/>
                </a:solidFill>
                <a:effectLst/>
                <a:uLnTx/>
                <a:uFillTx/>
                <a:latin typeface="Calibri Light"/>
              </a:rPr>
              <a:t>(</a:t>
            </a:r>
            <a:r>
              <a:rPr kumimoji="0" lang="fa-IR" sz="2000" b="1" i="0" u="none" strike="noStrike" kern="1200" cap="none" spc="0" normalizeH="0" baseline="0" noProof="0" dirty="0">
                <a:ln>
                  <a:noFill/>
                </a:ln>
                <a:solidFill>
                  <a:schemeClr val="tx1"/>
                </a:solidFill>
                <a:effectLst/>
                <a:uLnTx/>
                <a:uFillTx/>
                <a:latin typeface="Calibri Light"/>
              </a:rPr>
              <a:t>وارده از خارج کشور)</a:t>
            </a:r>
          </a:p>
          <a:p>
            <a:pPr marL="0" marR="0" lvl="0" indent="0" algn="ctr" defTabSz="914400" rtl="1" eaLnBrk="1" fontAlgn="auto" latinLnBrk="0" hangingPunct="1">
              <a:lnSpc>
                <a:spcPts val="1500"/>
              </a:lnSpc>
              <a:spcBef>
                <a:spcPct val="0"/>
              </a:spcBef>
              <a:spcAft>
                <a:spcPts val="0"/>
              </a:spcAft>
              <a:buClrTx/>
              <a:buSzTx/>
              <a:buFontTx/>
              <a:buNone/>
            </a:pPr>
            <a:endParaRPr kumimoji="0" lang="fa-IR" sz="2000" b="1" i="0" u="none" strike="noStrike" kern="1200" cap="none" spc="0" normalizeH="0" baseline="0" noProof="0" dirty="0">
              <a:ln>
                <a:noFill/>
              </a:ln>
              <a:solidFill>
                <a:schemeClr val="tx1"/>
              </a:solidFill>
              <a:effectLst/>
              <a:uLnTx/>
              <a:uFillTx/>
              <a:latin typeface="Calibri Light"/>
            </a:endParaRPr>
          </a:p>
          <a:p>
            <a:pPr marL="0" marR="0" lvl="0" indent="0" algn="ctr" defTabSz="914400" rtl="1" eaLnBrk="1" fontAlgn="auto" latinLnBrk="0" hangingPunct="1">
              <a:lnSpc>
                <a:spcPts val="1500"/>
              </a:lnSpc>
              <a:spcBef>
                <a:spcPct val="0"/>
              </a:spcBef>
              <a:spcAft>
                <a:spcPts val="0"/>
              </a:spcAft>
              <a:buClrTx/>
              <a:buSzTx/>
              <a:buFontTx/>
              <a:buNone/>
            </a:pPr>
            <a:r>
              <a:rPr kumimoji="0" lang="fa-IR" sz="2000" b="1" i="0" u="none" strike="noStrike" kern="1200" cap="none" spc="0" normalizeH="0" baseline="0" noProof="0" dirty="0">
                <a:ln>
                  <a:noFill/>
                </a:ln>
                <a:solidFill>
                  <a:schemeClr val="tx1"/>
                </a:solidFill>
                <a:effectLst/>
                <a:uLnTx/>
                <a:uFillTx/>
                <a:latin typeface="Calibri Light"/>
              </a:rPr>
              <a:t>از سال 1395 تا</a:t>
            </a:r>
            <a:r>
              <a:rPr kumimoji="0" lang="fa-IR" sz="2000" b="1" i="0" u="none" strike="noStrike" kern="1200" cap="none" spc="0" normalizeH="0" noProof="0" dirty="0">
                <a:ln>
                  <a:noFill/>
                </a:ln>
                <a:solidFill>
                  <a:schemeClr val="tx1"/>
                </a:solidFill>
                <a:effectLst/>
                <a:uLnTx/>
                <a:uFillTx/>
                <a:latin typeface="Calibri Light"/>
              </a:rPr>
              <a:t> </a:t>
            </a:r>
            <a:r>
              <a:rPr kumimoji="0" lang="fa-IR" sz="2000" b="1" i="0" u="none" strike="noStrike" kern="1200" cap="none" spc="0" normalizeH="0" baseline="0" noProof="0" dirty="0">
                <a:ln>
                  <a:noFill/>
                </a:ln>
                <a:solidFill>
                  <a:schemeClr val="tx1"/>
                </a:solidFill>
                <a:effectLst/>
                <a:uLnTx/>
                <a:uFillTx/>
                <a:latin typeface="Calibri Light"/>
              </a:rPr>
              <a:t>پایان</a:t>
            </a:r>
            <a:r>
              <a:rPr kumimoji="0" lang="fa-IR" sz="2000" b="1" i="0" u="none" strike="noStrike" kern="1200" cap="none" spc="0" normalizeH="0" noProof="0" dirty="0">
                <a:ln>
                  <a:noFill/>
                </a:ln>
                <a:solidFill>
                  <a:schemeClr val="tx1"/>
                </a:solidFill>
                <a:effectLst/>
                <a:uLnTx/>
                <a:uFillTx/>
                <a:latin typeface="Calibri Light"/>
              </a:rPr>
              <a:t> سال 1402</a:t>
            </a:r>
            <a:r>
              <a:rPr kumimoji="0" lang="en-US" sz="2000" b="1" i="0" u="none" strike="noStrike" kern="1200" cap="none" spc="0" normalizeH="0" baseline="0" noProof="0" dirty="0">
                <a:ln>
                  <a:noFill/>
                </a:ln>
                <a:solidFill>
                  <a:schemeClr val="tx1"/>
                </a:solidFill>
                <a:effectLst/>
                <a:uLnTx/>
                <a:uFillTx/>
                <a:latin typeface="Calibri Light"/>
              </a:rPr>
              <a:t>:</a:t>
            </a:r>
            <a:endParaRPr kumimoji="0" lang="fa-IR" sz="2000" b="1" i="0" u="none" strike="noStrike" kern="1200" cap="none" spc="0" normalizeH="0" baseline="0" noProof="0" dirty="0">
              <a:ln>
                <a:noFill/>
              </a:ln>
              <a:solidFill>
                <a:schemeClr val="tx1"/>
              </a:solidFill>
              <a:effectLst/>
              <a:uLnTx/>
              <a:uFillTx/>
              <a:latin typeface="Calibri Light"/>
            </a:endParaRPr>
          </a:p>
          <a:p>
            <a:pPr marL="0" marR="0" lvl="0" indent="0" algn="ctr" defTabSz="914400" rtl="1" eaLnBrk="1" fontAlgn="auto" latinLnBrk="0" hangingPunct="1">
              <a:lnSpc>
                <a:spcPts val="1500"/>
              </a:lnSpc>
              <a:spcBef>
                <a:spcPct val="0"/>
              </a:spcBef>
              <a:spcAft>
                <a:spcPts val="0"/>
              </a:spcAft>
              <a:buClrTx/>
              <a:buSzTx/>
              <a:buFontTx/>
              <a:buNone/>
            </a:pPr>
            <a:endParaRPr kumimoji="0" lang="fa-IR" sz="2000" b="1" i="0" u="none" strike="noStrike" kern="1200" cap="none" spc="0" normalizeH="0" baseline="0" noProof="0" dirty="0">
              <a:ln>
                <a:noFill/>
              </a:ln>
              <a:solidFill>
                <a:srgbClr val="FF0000"/>
              </a:solidFill>
              <a:effectLst/>
              <a:uLnTx/>
              <a:uFillTx/>
              <a:latin typeface="Calibri Light"/>
            </a:endParaRPr>
          </a:p>
          <a:p>
            <a:pPr marL="0" marR="0" lvl="0" indent="0" algn="ctr" defTabSz="914400" rtl="1" eaLnBrk="1" fontAlgn="auto" latinLnBrk="0" hangingPunct="1">
              <a:lnSpc>
                <a:spcPts val="1500"/>
              </a:lnSpc>
              <a:spcBef>
                <a:spcPct val="0"/>
              </a:spcBef>
              <a:spcAft>
                <a:spcPts val="0"/>
              </a:spcAft>
              <a:buClrTx/>
              <a:buSzTx/>
              <a:buFontTx/>
              <a:buNone/>
            </a:pPr>
            <a:r>
              <a:rPr kumimoji="0" lang="fa-IR" sz="2000" b="1" i="0" u="none" strike="noStrike" kern="1200" cap="none" spc="0" normalizeH="0" baseline="0" noProof="0" dirty="0">
                <a:ln>
                  <a:noFill/>
                </a:ln>
                <a:solidFill>
                  <a:srgbClr val="FF0000"/>
                </a:solidFill>
                <a:effectLst/>
                <a:uLnTx/>
                <a:uFillTx/>
                <a:latin typeface="Calibri Light"/>
              </a:rPr>
              <a:t>بیماری دانگ: </a:t>
            </a:r>
            <a:r>
              <a:rPr kumimoji="0" lang="fa-IR" sz="2000" b="1" i="0" u="none" strike="noStrike" kern="1200" cap="none" spc="0" normalizeH="0" baseline="0" noProof="0" dirty="0">
                <a:ln>
                  <a:noFill/>
                </a:ln>
                <a:solidFill>
                  <a:srgbClr val="000000"/>
                </a:solidFill>
                <a:effectLst/>
                <a:uLnTx/>
                <a:uFillTx/>
                <a:latin typeface="Calibri Light"/>
              </a:rPr>
              <a:t>74 مورد</a:t>
            </a:r>
            <a:r>
              <a:rPr kumimoji="0" lang="fa-IR" sz="2000" b="1" i="0" u="none" strike="noStrike" kern="1200" cap="none" spc="0" normalizeH="0" baseline="0" noProof="0" dirty="0">
                <a:ln>
                  <a:noFill/>
                </a:ln>
                <a:solidFill>
                  <a:srgbClr val="FF0000"/>
                </a:solidFill>
                <a:effectLst/>
                <a:uLnTx/>
                <a:uFillTx/>
                <a:latin typeface="Calibri Light" panose="020F0302020204030204"/>
              </a:rPr>
              <a:t>، چیکونگونیا:</a:t>
            </a:r>
            <a:r>
              <a:rPr kumimoji="0" lang="fa-IR" sz="2400" b="1" i="0" u="none" strike="noStrike" kern="1200" cap="none" spc="0" normalizeH="0" baseline="0" noProof="0" dirty="0">
                <a:ln>
                  <a:noFill/>
                </a:ln>
                <a:solidFill>
                  <a:srgbClr val="FF0000"/>
                </a:solidFill>
                <a:effectLst/>
                <a:uLnTx/>
                <a:uFillTx/>
                <a:latin typeface="Calibri Light" panose="020F0302020204030204"/>
              </a:rPr>
              <a:t> </a:t>
            </a:r>
            <a:r>
              <a:rPr kumimoji="0" lang="fa-IR" sz="2000" b="1" i="0" u="none" strike="noStrike" kern="1200" cap="none" spc="0" normalizeH="0" baseline="0" noProof="0" dirty="0">
                <a:ln>
                  <a:noFill/>
                </a:ln>
                <a:solidFill>
                  <a:srgbClr val="000000"/>
                </a:solidFill>
                <a:effectLst/>
                <a:uLnTx/>
                <a:uFillTx/>
                <a:latin typeface="Calibri Light"/>
              </a:rPr>
              <a:t>54 مورد</a:t>
            </a:r>
            <a:r>
              <a:rPr kumimoji="0" lang="fa-IR" sz="2000" b="1" i="0" u="none" strike="noStrike" kern="1200" cap="none" spc="0" normalizeH="0" baseline="0" noProof="0" dirty="0">
                <a:ln>
                  <a:noFill/>
                </a:ln>
                <a:solidFill>
                  <a:srgbClr val="FF0000"/>
                </a:solidFill>
                <a:effectLst/>
                <a:uLnTx/>
                <a:uFillTx/>
                <a:latin typeface="Calibri Light" panose="020F0302020204030204"/>
              </a:rPr>
              <a:t>، زیکا: </a:t>
            </a:r>
            <a:r>
              <a:rPr kumimoji="0" lang="fa-IR" sz="2000" b="1" i="0" u="none" strike="noStrike" kern="1200" cap="none" spc="0" normalizeH="0" baseline="0" noProof="0" dirty="0">
                <a:ln>
                  <a:noFill/>
                </a:ln>
                <a:solidFill>
                  <a:srgbClr val="000000"/>
                </a:solidFill>
                <a:effectLst/>
                <a:uLnTx/>
                <a:uFillTx/>
                <a:latin typeface="Calibri Light"/>
              </a:rPr>
              <a:t>صفر</a:t>
            </a:r>
            <a:r>
              <a:rPr kumimoji="0" lang="fa-IR" sz="2400" b="1" i="0" u="none" strike="noStrike" kern="1200" cap="none" spc="0" normalizeH="0" baseline="0" noProof="0" dirty="0">
                <a:ln>
                  <a:noFill/>
                </a:ln>
                <a:solidFill>
                  <a:srgbClr val="FF0000"/>
                </a:solidFill>
                <a:effectLst/>
                <a:uLnTx/>
                <a:uFillTx/>
                <a:latin typeface="Calibri Light" panose="020F0302020204030204"/>
              </a:rPr>
              <a:t> </a:t>
            </a:r>
            <a:endParaRPr kumimoji="0" lang="en-US" sz="2400" b="1" i="0" u="none" strike="noStrike" kern="1200" cap="none" spc="0" normalizeH="0" baseline="0" noProof="0" dirty="0">
              <a:ln>
                <a:noFill/>
              </a:ln>
              <a:solidFill>
                <a:srgbClr val="FF0000"/>
              </a:solidFill>
              <a:effectLst/>
              <a:uLnTx/>
              <a:uFillTx/>
              <a:latin typeface="Calibri Light"/>
            </a:endParaRPr>
          </a:p>
        </p:txBody>
      </p:sp>
      <p:graphicFrame>
        <p:nvGraphicFramePr>
          <p:cNvPr id="8" name="Content Placeholder 8"/>
          <p:cNvGraphicFramePr>
            <a:graphicFrameLocks noGrp="1"/>
          </p:cNvGraphicFramePr>
          <p:nvPr>
            <p:ph idx="1"/>
            <p:extLst>
              <p:ext uri="{D42A27DB-BD31-4B8C-83A1-F6EECF244321}">
                <p14:modId xmlns:p14="http://schemas.microsoft.com/office/powerpoint/2010/main" val="1219335239"/>
              </p:ext>
            </p:extLst>
          </p:nvPr>
        </p:nvGraphicFramePr>
        <p:xfrm>
          <a:off x="154237" y="1558492"/>
          <a:ext cx="6323682" cy="456095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txBox="1"/>
          <p:nvPr/>
        </p:nvSpPr>
        <p:spPr>
          <a:xfrm>
            <a:off x="6621133" y="3245100"/>
            <a:ext cx="5476859" cy="1604302"/>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1" eaLnBrk="1" latinLnBrk="0" hangingPunct="1">
              <a:lnSpc>
                <a:spcPct val="90000"/>
              </a:lnSpc>
              <a:spcBef>
                <a:spcPct val="0"/>
              </a:spcBef>
              <a:buNone/>
              <a:defRPr sz="4400" b="1" kern="1200">
                <a:solidFill>
                  <a:schemeClr val="bg1"/>
                </a:solidFill>
                <a:effectLst/>
                <a:latin typeface="+mj-lt"/>
                <a:ea typeface="+mj-ea"/>
                <a:cs typeface="B Nazanin" panose="00000400000000000000" pitchFamily="2" charset="-78"/>
              </a:defRPr>
            </a:lvl1pPr>
          </a:lstStyle>
          <a:p>
            <a:pPr marL="0" marR="0" lvl="0" indent="0" algn="ctr" defTabSz="914400" rtl="1" eaLnBrk="1" fontAlgn="auto" latinLnBrk="0" hangingPunct="1">
              <a:lnSpc>
                <a:spcPct val="150000"/>
              </a:lnSpc>
              <a:spcBef>
                <a:spcPct val="0"/>
              </a:spcBef>
              <a:spcAft>
                <a:spcPts val="0"/>
              </a:spcAft>
              <a:buClrTx/>
              <a:buSzTx/>
              <a:buFontTx/>
              <a:buNone/>
            </a:pPr>
            <a:r>
              <a:rPr kumimoji="0" lang="fa-IR" sz="2000" b="1" i="0" u="none" strike="noStrike" kern="1200" cap="none" spc="0" normalizeH="0" baseline="0" noProof="0" dirty="0">
                <a:ln>
                  <a:noFill/>
                </a:ln>
                <a:solidFill>
                  <a:schemeClr val="tx1"/>
                </a:solidFill>
                <a:effectLst/>
                <a:uLnTx/>
                <a:uFillTx/>
                <a:latin typeface="Calibri Light"/>
              </a:rPr>
              <a:t>سال </a:t>
            </a:r>
            <a:r>
              <a:rPr lang="fa-IR" sz="2000" noProof="0" dirty="0">
                <a:solidFill>
                  <a:schemeClr val="tx1"/>
                </a:solidFill>
                <a:latin typeface="Calibri Light"/>
              </a:rPr>
              <a:t>1403</a:t>
            </a:r>
            <a:r>
              <a:rPr lang="fa-IR" sz="2000" dirty="0">
                <a:solidFill>
                  <a:schemeClr val="tx1"/>
                </a:solidFill>
                <a:latin typeface="Calibri Light"/>
              </a:rPr>
              <a:t>:</a:t>
            </a:r>
            <a:r>
              <a:rPr kumimoji="0" lang="fa-IR" sz="2000" b="1" i="0" u="none" strike="noStrike" kern="1200" cap="none" spc="0" normalizeH="0" baseline="0" noProof="0" dirty="0">
                <a:ln>
                  <a:noFill/>
                </a:ln>
                <a:solidFill>
                  <a:schemeClr val="tx1"/>
                </a:solidFill>
                <a:effectLst/>
                <a:uLnTx/>
                <a:uFillTx/>
                <a:latin typeface="Calibri Light"/>
              </a:rPr>
              <a:t> </a:t>
            </a:r>
          </a:p>
          <a:p>
            <a:pPr marL="0" marR="0" lvl="0" indent="0" algn="ctr" defTabSz="914400" rtl="1" eaLnBrk="1" fontAlgn="auto" latinLnBrk="0" hangingPunct="1">
              <a:lnSpc>
                <a:spcPct val="150000"/>
              </a:lnSpc>
              <a:spcBef>
                <a:spcPct val="0"/>
              </a:spcBef>
              <a:spcAft>
                <a:spcPts val="0"/>
              </a:spcAft>
              <a:buClrTx/>
              <a:buSzTx/>
              <a:buFontTx/>
              <a:buNone/>
            </a:pPr>
            <a:r>
              <a:rPr lang="fa-IR" sz="2400" dirty="0">
                <a:solidFill>
                  <a:srgbClr val="C00000"/>
                </a:solidFill>
                <a:latin typeface="Calibri Light"/>
              </a:rPr>
              <a:t>644 </a:t>
            </a:r>
            <a:r>
              <a:rPr kumimoji="0" lang="fa-IR" sz="2400" b="1" i="0" u="none" strike="noStrike" kern="1200" cap="none" spc="0" normalizeH="0" baseline="0" noProof="0" dirty="0">
                <a:ln>
                  <a:noFill/>
                </a:ln>
                <a:solidFill>
                  <a:srgbClr val="C00000"/>
                </a:solidFill>
                <a:effectLst/>
                <a:uLnTx/>
                <a:uFillTx/>
                <a:latin typeface="Calibri Light"/>
              </a:rPr>
              <a:t>مورد تایید شده تب دانگ </a:t>
            </a:r>
          </a:p>
          <a:p>
            <a:pPr marL="0" marR="0" lvl="0" indent="0" algn="ctr" defTabSz="914400" rtl="1" eaLnBrk="1" fontAlgn="auto" latinLnBrk="0" hangingPunct="1">
              <a:lnSpc>
                <a:spcPct val="150000"/>
              </a:lnSpc>
              <a:spcBef>
                <a:spcPct val="0"/>
              </a:spcBef>
              <a:spcAft>
                <a:spcPts val="0"/>
              </a:spcAft>
              <a:buClrTx/>
              <a:buSzTx/>
              <a:buFontTx/>
              <a:buNone/>
            </a:pPr>
            <a:r>
              <a:rPr kumimoji="0" lang="fa-IR" sz="2000" b="1" i="0" u="none" strike="noStrike" kern="1200" cap="none" spc="0" normalizeH="0" baseline="0" noProof="0" dirty="0">
                <a:ln>
                  <a:noFill/>
                </a:ln>
                <a:solidFill>
                  <a:schemeClr val="tx1"/>
                </a:solidFill>
                <a:effectLst/>
                <a:uLnTx/>
                <a:uFillTx/>
                <a:latin typeface="Calibri Light"/>
              </a:rPr>
              <a:t>(184 مورد سابقه سفر عمدتا به</a:t>
            </a:r>
            <a:r>
              <a:rPr kumimoji="0" lang="fa-IR" sz="2000" b="1" i="0" u="none" strike="noStrike" kern="1200" cap="none" spc="0" normalizeH="0" noProof="0" dirty="0">
                <a:ln>
                  <a:noFill/>
                </a:ln>
                <a:solidFill>
                  <a:schemeClr val="tx1"/>
                </a:solidFill>
                <a:effectLst/>
                <a:uLnTx/>
                <a:uFillTx/>
                <a:latin typeface="Calibri Light"/>
              </a:rPr>
              <a:t> </a:t>
            </a:r>
            <a:r>
              <a:rPr kumimoji="0" lang="fa-IR" sz="2000" b="1" i="0" u="none" strike="noStrike" kern="1200" cap="none" spc="0" normalizeH="0" noProof="0" dirty="0" err="1">
                <a:ln>
                  <a:noFill/>
                </a:ln>
                <a:solidFill>
                  <a:schemeClr val="tx1"/>
                </a:solidFill>
                <a:effectLst/>
                <a:uLnTx/>
                <a:uFillTx/>
                <a:latin typeface="Calibri Light"/>
              </a:rPr>
              <a:t>امارات</a:t>
            </a:r>
            <a:r>
              <a:rPr kumimoji="0" lang="fa-IR" sz="2000" b="1" i="0" u="none" strike="noStrike" kern="1200" cap="none" spc="0" normalizeH="0" noProof="0" dirty="0">
                <a:ln>
                  <a:noFill/>
                </a:ln>
                <a:solidFill>
                  <a:schemeClr val="tx1"/>
                </a:solidFill>
                <a:effectLst/>
                <a:uLnTx/>
                <a:uFillTx/>
                <a:latin typeface="Calibri Light"/>
              </a:rPr>
              <a:t> و پاکستان</a:t>
            </a:r>
            <a:r>
              <a:rPr kumimoji="0" lang="fa-IR" sz="2000" b="1" i="0" u="none" strike="noStrike" kern="1200" cap="none" spc="0" normalizeH="0" baseline="0" noProof="0" dirty="0">
                <a:ln>
                  <a:noFill/>
                </a:ln>
                <a:solidFill>
                  <a:schemeClr val="tx1"/>
                </a:solidFill>
                <a:effectLst/>
                <a:uLnTx/>
                <a:uFillTx/>
                <a:latin typeface="Calibri Light"/>
              </a:rPr>
              <a:t>)</a:t>
            </a:r>
            <a:endParaRPr kumimoji="0" lang="en-US" sz="2000" b="1" i="0" u="none" strike="noStrike" kern="1200" cap="none" spc="0" normalizeH="0" baseline="0" noProof="0" dirty="0">
              <a:ln>
                <a:noFill/>
              </a:ln>
              <a:solidFill>
                <a:schemeClr val="tx1"/>
              </a:solidFill>
              <a:effectLst/>
              <a:uLnTx/>
              <a:uFillTx/>
              <a:latin typeface="Calibri Light"/>
            </a:endParaRPr>
          </a:p>
        </p:txBody>
      </p:sp>
      <p:sp>
        <p:nvSpPr>
          <p:cNvPr id="7" name="Title 1"/>
          <p:cNvSpPr txBox="1"/>
          <p:nvPr/>
        </p:nvSpPr>
        <p:spPr>
          <a:xfrm>
            <a:off x="6621133" y="4937696"/>
            <a:ext cx="5476859" cy="1345537"/>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1" eaLnBrk="1" latinLnBrk="0" hangingPunct="1">
              <a:lnSpc>
                <a:spcPct val="90000"/>
              </a:lnSpc>
              <a:spcBef>
                <a:spcPct val="0"/>
              </a:spcBef>
              <a:buNone/>
              <a:defRPr sz="4400" b="1" kern="1200">
                <a:solidFill>
                  <a:schemeClr val="bg1"/>
                </a:solidFill>
                <a:effectLst/>
                <a:latin typeface="+mj-lt"/>
                <a:ea typeface="+mj-ea"/>
                <a:cs typeface="B Nazanin" panose="00000400000000000000" pitchFamily="2" charset="-78"/>
              </a:defRPr>
            </a:lvl1pPr>
          </a:lstStyle>
          <a:p>
            <a:pPr marL="0" marR="0" lvl="0" indent="0" algn="just" defTabSz="914400" rtl="1" eaLnBrk="1" fontAlgn="auto" latinLnBrk="0" hangingPunct="1">
              <a:lnSpc>
                <a:spcPct val="90000"/>
              </a:lnSpc>
              <a:spcBef>
                <a:spcPct val="0"/>
              </a:spcBef>
              <a:spcAft>
                <a:spcPts val="0"/>
              </a:spcAft>
              <a:buClrTx/>
              <a:buSzTx/>
              <a:buFontTx/>
              <a:buNone/>
            </a:pPr>
            <a:r>
              <a:rPr lang="fa-IR" sz="2000" dirty="0">
                <a:solidFill>
                  <a:srgbClr val="FF0000"/>
                </a:solidFill>
                <a:latin typeface="Calibri Light"/>
              </a:rPr>
              <a:t>کشف 460 مورد تب دانگ بدون سابقه سفر(انتقال محلی):</a:t>
            </a:r>
          </a:p>
          <a:p>
            <a:pPr marL="342900" marR="0" lvl="0" indent="-342900" algn="just" defTabSz="914400" rtl="1" eaLnBrk="1" fontAlgn="auto" latinLnBrk="0" hangingPunct="1">
              <a:lnSpc>
                <a:spcPct val="90000"/>
              </a:lnSpc>
              <a:spcBef>
                <a:spcPct val="0"/>
              </a:spcBef>
              <a:spcAft>
                <a:spcPts val="0"/>
              </a:spcAft>
              <a:buClrTx/>
              <a:buSzTx/>
              <a:buFont typeface="Arial" panose="020B0604020202020204" pitchFamily="34" charset="0"/>
              <a:buChar char="•"/>
            </a:pPr>
            <a:r>
              <a:rPr lang="fa-IR" sz="1800" dirty="0">
                <a:solidFill>
                  <a:srgbClr val="FF0000"/>
                </a:solidFill>
                <a:latin typeface="Calibri Light"/>
              </a:rPr>
              <a:t>11 مورد در بندرلنگه استان </a:t>
            </a:r>
            <a:r>
              <a:rPr lang="fa-IR" sz="1800" dirty="0" err="1">
                <a:solidFill>
                  <a:srgbClr val="FF0000"/>
                </a:solidFill>
                <a:latin typeface="Calibri Light"/>
              </a:rPr>
              <a:t>هرمزگان</a:t>
            </a:r>
            <a:endParaRPr lang="en-US" sz="1800" dirty="0">
              <a:solidFill>
                <a:srgbClr val="FF0000"/>
              </a:solidFill>
              <a:latin typeface="Calibri Light"/>
            </a:endParaRPr>
          </a:p>
          <a:p>
            <a:pPr marL="342900" marR="0" lvl="0" indent="-342900" algn="just" defTabSz="914400" rtl="1" eaLnBrk="1" fontAlgn="auto" latinLnBrk="0" hangingPunct="1">
              <a:lnSpc>
                <a:spcPct val="90000"/>
              </a:lnSpc>
              <a:spcBef>
                <a:spcPct val="0"/>
              </a:spcBef>
              <a:spcAft>
                <a:spcPts val="0"/>
              </a:spcAft>
              <a:buClrTx/>
              <a:buSzTx/>
              <a:buFont typeface="Arial" panose="020B0604020202020204" pitchFamily="34" charset="0"/>
              <a:buChar char="•"/>
            </a:pPr>
            <a:r>
              <a:rPr lang="fa-IR" sz="1800" dirty="0">
                <a:solidFill>
                  <a:srgbClr val="FF0000"/>
                </a:solidFill>
                <a:latin typeface="Calibri Light"/>
              </a:rPr>
              <a:t>449 مورد در شهرستان چابهار استان سیستان و بلوچستان</a:t>
            </a:r>
          </a:p>
          <a:p>
            <a:pPr marL="0" marR="0" lvl="0" indent="0" algn="just" defTabSz="914400" rtl="1" eaLnBrk="1" fontAlgn="auto" latinLnBrk="0" hangingPunct="1">
              <a:lnSpc>
                <a:spcPct val="90000"/>
              </a:lnSpc>
              <a:spcBef>
                <a:spcPct val="0"/>
              </a:spcBef>
              <a:spcAft>
                <a:spcPts val="0"/>
              </a:spcAft>
              <a:buClrTx/>
              <a:buSzTx/>
              <a:buFontTx/>
              <a:buNone/>
            </a:pPr>
            <a:r>
              <a:rPr kumimoji="0" lang="fa-IR" sz="1800" b="1" i="0" u="none" strike="noStrike" kern="1200" cap="none" spc="0" normalizeH="0" baseline="0" noProof="0" dirty="0">
                <a:ln>
                  <a:noFill/>
                </a:ln>
                <a:solidFill>
                  <a:srgbClr val="FF0000"/>
                </a:solidFill>
                <a:effectLst/>
                <a:uLnTx/>
                <a:uFillTx/>
                <a:latin typeface="Calibri Light"/>
              </a:rPr>
              <a:t>تایید انتقال محلی</a:t>
            </a:r>
            <a:r>
              <a:rPr kumimoji="0" lang="fa-IR" sz="1800" b="1" i="0" u="none" strike="noStrike" kern="1200" cap="none" spc="0" normalizeH="0" noProof="0" dirty="0">
                <a:ln>
                  <a:noFill/>
                </a:ln>
                <a:solidFill>
                  <a:srgbClr val="FF0000"/>
                </a:solidFill>
                <a:effectLst/>
                <a:uLnTx/>
                <a:uFillTx/>
                <a:latin typeface="Calibri Light"/>
              </a:rPr>
              <a:t> بیماری در کشور</a:t>
            </a:r>
            <a:endParaRPr kumimoji="0" lang="en-US" sz="1800" b="1" i="0" u="none" strike="noStrike" kern="1200" cap="none" spc="0" normalizeH="0" baseline="0" noProof="0" dirty="0">
              <a:ln>
                <a:noFill/>
              </a:ln>
              <a:solidFill>
                <a:srgbClr val="FF0000"/>
              </a:solidFill>
              <a:effectLst/>
              <a:uLnTx/>
              <a:uFillTx/>
              <a:latin typeface="Calibri Light"/>
            </a:endParaRPr>
          </a:p>
        </p:txBody>
      </p:sp>
    </p:spTree>
    <p:extLst>
      <p:ext uri="{BB962C8B-B14F-4D97-AF65-F5344CB8AC3E}">
        <p14:creationId xmlns:p14="http://schemas.microsoft.com/office/powerpoint/2010/main" val="143650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40677" y="464234"/>
          <a:ext cx="11915335" cy="63937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113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2400" b="1" dirty="0">
                <a:solidFill>
                  <a:schemeClr val="tx2"/>
                </a:solidFill>
                <a:cs typeface="B Titr" panose="00000700000000000000" pitchFamily="2" charset="-78"/>
              </a:rPr>
              <a:t>عامل بیماری</a:t>
            </a:r>
            <a:endParaRPr lang="en-US" dirty="0">
              <a:solidFill>
                <a:schemeClr val="tx2"/>
              </a:solidFill>
            </a:endParaRPr>
          </a:p>
        </p:txBody>
      </p:sp>
      <p:sp>
        <p:nvSpPr>
          <p:cNvPr id="3" name="Content Placeholder 2"/>
          <p:cNvSpPr>
            <a:spLocks noGrp="1"/>
          </p:cNvSpPr>
          <p:nvPr>
            <p:ph idx="1"/>
          </p:nvPr>
        </p:nvSpPr>
        <p:spPr>
          <a:xfrm>
            <a:off x="838200" y="1825624"/>
            <a:ext cx="10515600" cy="3869781"/>
          </a:xfrm>
        </p:spPr>
        <p:txBody>
          <a:bodyPr>
            <a:normAutofit/>
          </a:bodyPr>
          <a:lstStyle/>
          <a:p>
            <a:pPr algn="just" rtl="1">
              <a:lnSpc>
                <a:spcPct val="150000"/>
              </a:lnSpc>
            </a:pPr>
            <a:r>
              <a:rPr lang="ar-SA" sz="2000" b="1" dirty="0">
                <a:cs typeface="B Nazanin" panose="00000400000000000000" pitchFamily="2" charset="-78"/>
              </a:rPr>
              <a:t>ویروس دنگ</a:t>
            </a:r>
            <a:r>
              <a:rPr lang="fa-IR" sz="2000" b="1" dirty="0">
                <a:cs typeface="B Nazanin" panose="00000400000000000000" pitchFamily="2" charset="-78"/>
              </a:rPr>
              <a:t>ی</a:t>
            </a:r>
            <a:r>
              <a:rPr lang="ar-SA" sz="2000" b="1" dirty="0">
                <a:cs typeface="B Nazanin" panose="00000400000000000000" pitchFamily="2" charset="-78"/>
              </a:rPr>
              <a:t> که جزء فلاوی ویروس ها هستند،</a:t>
            </a:r>
            <a:endParaRPr lang="fa-IR" sz="2000" b="1" dirty="0">
              <a:cs typeface="B Nazanin" panose="00000400000000000000" pitchFamily="2" charset="-78"/>
            </a:endParaRPr>
          </a:p>
          <a:p>
            <a:pPr algn="just" rtl="1">
              <a:lnSpc>
                <a:spcPct val="150000"/>
              </a:lnSpc>
            </a:pPr>
            <a:r>
              <a:rPr lang="ar-SA" sz="2000" b="1" dirty="0">
                <a:cs typeface="B Nazanin" panose="00000400000000000000" pitchFamily="2" charset="-78"/>
              </a:rPr>
              <a:t> چهار نوع سروتایپ دارد و این بدان معنا  است که امکان دارد فردی 4 بار به ویروس آلوده شود. </a:t>
            </a:r>
            <a:endParaRPr lang="fa-IR" sz="2000" b="1" dirty="0">
              <a:cs typeface="B Nazanin" panose="00000400000000000000" pitchFamily="2" charset="-78"/>
            </a:endParaRPr>
          </a:p>
          <a:p>
            <a:pPr algn="just" rtl="1">
              <a:lnSpc>
                <a:spcPct val="150000"/>
              </a:lnSpc>
            </a:pPr>
            <a:r>
              <a:rPr lang="ar-SA" sz="2000" b="1" dirty="0">
                <a:cs typeface="B Nazanin" panose="00000400000000000000" pitchFamily="2" charset="-78"/>
              </a:rPr>
              <a:t>سروتایپ نوع دوم، سروتایپ غالب است. </a:t>
            </a:r>
            <a:endParaRPr lang="fa-IR" sz="2000" b="1" dirty="0">
              <a:cs typeface="B Nazanin" panose="00000400000000000000" pitchFamily="2" charset="-78"/>
            </a:endParaRPr>
          </a:p>
          <a:p>
            <a:pPr algn="just" rtl="1">
              <a:lnSpc>
                <a:spcPct val="150000"/>
              </a:lnSpc>
            </a:pPr>
            <a:r>
              <a:rPr lang="ar-SA" sz="2000" b="1" dirty="0">
                <a:cs typeface="B Nazanin" panose="00000400000000000000" pitchFamily="2" charset="-78"/>
              </a:rPr>
              <a:t>ویروس دانگ از طریق گزش پشه آئدس اجیپتی و آئدس آلبوپیکتوس انتقال می یابد. این پشه ها ویروس زیکا و چیکونگونیا را نیز انتقال می دهند.</a:t>
            </a:r>
            <a:endParaRPr lang="en-US" sz="2000" b="1" dirty="0">
              <a:cs typeface="B Nazanin" panose="00000400000000000000" pitchFamily="2" charset="-78"/>
            </a:endParaRPr>
          </a:p>
          <a:p>
            <a:pPr algn="r" rtl="1">
              <a:lnSpc>
                <a:spcPct val="150000"/>
              </a:lnSpc>
            </a:pPr>
            <a:r>
              <a:rPr lang="ar-SA" sz="2000" b="1" dirty="0">
                <a:cs typeface="B Nazanin" panose="00000400000000000000" pitchFamily="2" charset="-78"/>
              </a:rPr>
              <a:t>عفونت ثانویه با سروتایپ نوع دوم یا عفونت چندگانه با سروتایپ های مختلف شانس رخداد انواع شدید بیماری را تقویت می کند.</a:t>
            </a:r>
            <a:endParaRPr lang="en-US" sz="2000" b="1" dirty="0">
              <a:cs typeface="B Nazanin" panose="00000400000000000000" pitchFamily="2" charset="-78"/>
            </a:endParaRPr>
          </a:p>
        </p:txBody>
      </p:sp>
    </p:spTree>
    <p:extLst>
      <p:ext uri="{BB962C8B-B14F-4D97-AF65-F5344CB8AC3E}">
        <p14:creationId xmlns:p14="http://schemas.microsoft.com/office/powerpoint/2010/main" val="542258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5525</Words>
  <Application>Microsoft Office PowerPoint</Application>
  <PresentationFormat>Widescreen</PresentationFormat>
  <Paragraphs>540</Paragraphs>
  <Slides>61</Slides>
  <Notes>0</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Arial</vt:lpstr>
      <vt:lpstr>B Nazanin</vt:lpstr>
      <vt:lpstr>Calibri</vt:lpstr>
      <vt:lpstr>Calibri Light</vt:lpstr>
      <vt:lpstr>Cambria</vt:lpstr>
      <vt:lpstr>IranNastaliq</vt:lpstr>
      <vt:lpstr>Times New Roman</vt:lpstr>
      <vt:lpstr>Titr</vt:lpstr>
      <vt:lpstr>Verdana</vt:lpstr>
      <vt:lpstr>Wingdings</vt:lpstr>
      <vt:lpstr>Wingdings 3</vt:lpstr>
      <vt:lpstr>Office Theme</vt:lpstr>
      <vt:lpstr>مراقبت انسانی تب دنگی</vt:lpstr>
      <vt:lpstr>PowerPoint Presentation</vt:lpstr>
      <vt:lpstr>پراکندگی جهانی بیماری های تب دانگ، چیکونگونیا و زیکا</vt:lpstr>
      <vt:lpstr>نقشه انتشار پشه ناقل آئدس</vt:lpstr>
      <vt:lpstr>پیش بینی مهیا بودن شرایط جهت حضور پشه آئدس اجیپتی و آلبوپیکتوس با توجه به اطلاعات زیست اقلیمی در ایران</vt:lpstr>
      <vt:lpstr>اهمیت موضوع بیماری  های منتقله توسط آئدس مهاجم: تب دانگ، چیکونگونیا و زیکا</vt:lpstr>
      <vt:lpstr>وضعیت فراوانی بیماریهای منتقله از پشه آئدس در کشور:  فعال بودن نظام تشخیص و درمان در سراسر کشور در چارچوب نظام مراقبت سندرمیک بیماریها </vt:lpstr>
      <vt:lpstr>PowerPoint Presentation</vt:lpstr>
      <vt:lpstr>عامل بیماری</vt:lpstr>
      <vt:lpstr>PowerPoint Presentation</vt:lpstr>
      <vt:lpstr>روش های انتقال بیماری </vt:lpstr>
      <vt:lpstr>روش های انتقال بیماری</vt:lpstr>
      <vt:lpstr>تعریف مواجهه با عامل بیماری </vt:lpstr>
      <vt:lpstr>طبقه بندی بالینی موارد دنگی و سطح بندی شدت بیماری </vt:lpstr>
      <vt:lpstr>طبقه بندی بالینی موارد دنگی و سطح بندی شدت بیماری </vt:lpstr>
      <vt:lpstr>طبقه بندی بالینی موارد دنگی و سطح بندی شدت بیماری </vt:lpstr>
      <vt:lpstr>طبقه بندی بالینی موارد دنگی و سطح بندی شدت بیماری </vt:lpstr>
      <vt:lpstr>تعاریف اپیدمیولوژیک:  </vt:lpstr>
      <vt:lpstr>سابقه اپیدمیولوژیک مثبت </vt:lpstr>
      <vt:lpstr>تعاریف اپیدمیولوژیک:</vt:lpstr>
      <vt:lpstr>شرط اخذ نمونه برای تشخیص تب دنگی:</vt:lpstr>
      <vt:lpstr>PowerPoint Presentation</vt:lpstr>
      <vt:lpstr>فازهای عفونت دانگ</vt:lpstr>
      <vt:lpstr>فازهای عفونت دانگ</vt:lpstr>
      <vt:lpstr>فازهای عفونت دانگ</vt:lpstr>
      <vt:lpstr>نکته:</vt:lpstr>
      <vt:lpstr>نظام مراقبت سندرمیک</vt:lpstr>
      <vt:lpstr>علائم هشدار دهنده در بیماری تب دنگی</vt:lpstr>
      <vt:lpstr>گروه های پرخطر در بیماری دنگی</vt:lpstr>
      <vt:lpstr>تب دنگی در بارداری</vt:lpstr>
      <vt:lpstr>تشخیص آزمایشگاهی</vt:lpstr>
      <vt:lpstr>تشخیص آزمایشگاهی</vt:lpstr>
      <vt:lpstr>تفسیر نتایج آزمایشگاهی</vt:lpstr>
      <vt:lpstr>تفسیر نتایج آزمایشگاهی</vt:lpstr>
      <vt:lpstr>حساسیت و ویژگی:</vt:lpstr>
      <vt:lpstr>PowerPoint Presentation</vt:lpstr>
      <vt:lpstr>فرم لیست خطی موارد محتمل تب دانگ</vt:lpstr>
      <vt:lpstr>فرم لیست خطی موارد محتمل تب دانگ</vt:lpstr>
      <vt:lpstr>فرم لیست خطی موارد محتمل تب دانگ</vt:lpstr>
      <vt:lpstr>فرم لیست خطی موارد محتمل تب دانگ</vt:lpstr>
      <vt:lpstr>فرم لیست خطی موارد محتمل تب دانگ</vt:lpstr>
      <vt:lpstr>فرم لیست خطی موارد محتمل تب دانگ</vt:lpstr>
      <vt:lpstr>فرم لیست خطی موارد محتمل تب دانگ</vt:lpstr>
      <vt:lpstr>فرم لیست خطی موارد محتمل تب دانگ</vt:lpstr>
      <vt:lpstr>موازین پیشگیری و کنترل عفونت</vt:lpstr>
      <vt:lpstr>درمان بیماران بر اساس تظاهرات بالینی و شرایط بیمار (گروه های A، B1، B2، C)</vt:lpstr>
      <vt:lpstr>درمان بیماران بر اساس تظاهرات بالینی و شرایط بیمار (گروه های A، B1، B2، C)</vt:lpstr>
      <vt:lpstr>گروه A: بیماران تب دنگی بدون علائم هشدار</vt:lpstr>
      <vt:lpstr>گروه A: بیماران تب دنگی بدون علائم هشدار</vt:lpstr>
      <vt:lpstr>گروه A: بیماران تب دنگی بدون علائم هشدار</vt:lpstr>
      <vt:lpstr>گروه A: بیماران تب دنگی بدون علائم هشدار</vt:lpstr>
      <vt:lpstr>گروه A: بیماران تب دنگی بدون علائم هشدار</vt:lpstr>
      <vt:lpstr>اطلاعاتی که باید برای مراقبت در منزل به بیماران و خانواده آنها آموزش داده شود </vt:lpstr>
      <vt:lpstr>گروه B1 :  (بیماری تب دنگی بدون علائم هشدار است اما عوامل خطر یا شرایط پرخطر اجتماعی همراه وجود دارد) </vt:lpstr>
      <vt:lpstr>گروه B1 :</vt:lpstr>
      <vt:lpstr>گروه B1 :</vt:lpstr>
      <vt:lpstr>گروه B2 : تب بیماری تب دنگی به همراه علائم هشدار</vt:lpstr>
      <vt:lpstr>گروه C: بیماران تب دنگی شدید که نیاز به درمان و ارجاع فوری دارند</vt:lpstr>
      <vt:lpstr>گروه C: بیماران تب دنگی شدید که نیاز به درمان و ارجاع فوری دارند</vt:lpstr>
      <vt:lpstr>گروه C: بیماران تب دنگی شدید که نیاز به درمان و ارجاع فوری دارند</vt:lpstr>
      <vt:lpstr>PowerPoint Presentation</vt:lpstr>
    </vt:vector>
  </TitlesOfParts>
  <Company>health.gov.ir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مراقبت انسانی تب دنگی</dc:title>
  <dc:creator>سرگلزايي دكتر مريم</dc:creator>
  <cp:lastModifiedBy>حدیث السادات منصوری</cp:lastModifiedBy>
  <cp:revision>142</cp:revision>
  <dcterms:created xsi:type="dcterms:W3CDTF">2024-10-01T09:51:14Z</dcterms:created>
  <dcterms:modified xsi:type="dcterms:W3CDTF">2024-11-26T04:53:34Z</dcterms:modified>
</cp:coreProperties>
</file>