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849" r:id="rId3"/>
    <p:sldId id="851" r:id="rId4"/>
    <p:sldId id="801" r:id="rId5"/>
    <p:sldId id="850" r:id="rId6"/>
    <p:sldId id="747" r:id="rId7"/>
    <p:sldId id="784" r:id="rId8"/>
    <p:sldId id="767" r:id="rId9"/>
    <p:sldId id="748" r:id="rId10"/>
    <p:sldId id="785" r:id="rId11"/>
    <p:sldId id="768" r:id="rId12"/>
    <p:sldId id="749" r:id="rId13"/>
    <p:sldId id="751" r:id="rId14"/>
    <p:sldId id="752" r:id="rId15"/>
    <p:sldId id="753" r:id="rId16"/>
    <p:sldId id="763" r:id="rId17"/>
    <p:sldId id="754" r:id="rId18"/>
    <p:sldId id="750" r:id="rId19"/>
    <p:sldId id="745" r:id="rId20"/>
    <p:sldId id="764" r:id="rId21"/>
    <p:sldId id="765" r:id="rId22"/>
    <p:sldId id="756" r:id="rId23"/>
    <p:sldId id="766" r:id="rId24"/>
    <p:sldId id="755" r:id="rId25"/>
    <p:sldId id="786" r:id="rId26"/>
    <p:sldId id="800" r:id="rId27"/>
    <p:sldId id="771" r:id="rId28"/>
    <p:sldId id="773" r:id="rId29"/>
    <p:sldId id="774" r:id="rId30"/>
    <p:sldId id="775" r:id="rId31"/>
    <p:sldId id="787" r:id="rId32"/>
    <p:sldId id="757" r:id="rId33"/>
    <p:sldId id="758" r:id="rId34"/>
    <p:sldId id="769" r:id="rId35"/>
    <p:sldId id="776" r:id="rId36"/>
    <p:sldId id="777" r:id="rId37"/>
    <p:sldId id="770" r:id="rId38"/>
    <p:sldId id="759" r:id="rId39"/>
    <p:sldId id="760" r:id="rId40"/>
    <p:sldId id="761" r:id="rId41"/>
    <p:sldId id="788" r:id="rId42"/>
    <p:sldId id="852" r:id="rId43"/>
    <p:sldId id="853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93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889" y="2514601"/>
            <a:ext cx="880060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889" y="4777381"/>
            <a:ext cx="880060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42292" y="4321159"/>
            <a:ext cx="1860631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64445" y="4529542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75598"/>
      </p:ext>
    </p:extLst>
  </p:cSld>
  <p:clrMapOvr>
    <a:masterClrMapping/>
  </p:clrMapOvr>
  <p:transition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8" y="609600"/>
            <a:ext cx="8789313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888" y="4354046"/>
            <a:ext cx="8789313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3166528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37" y="3244141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473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7498" y="609600"/>
            <a:ext cx="814611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21296" y="3505200"/>
            <a:ext cx="7538517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888" y="4354046"/>
            <a:ext cx="8789313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78" y="3166528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37" y="3244141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11089" y="648005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2711" y="2905306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573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8" y="2438402"/>
            <a:ext cx="8789313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888" y="5181600"/>
            <a:ext cx="8789313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78" y="4910661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1637" y="4983089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5352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917498" y="609600"/>
            <a:ext cx="814611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887" y="4343400"/>
            <a:ext cx="8917723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887" y="5181600"/>
            <a:ext cx="8917723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78" y="4910661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1637" y="4983089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411089" y="648005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892711" y="2905306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550120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8" y="627407"/>
            <a:ext cx="8789312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888" y="4343400"/>
            <a:ext cx="8789313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888" y="5181600"/>
            <a:ext cx="8789313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4910661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1637" y="4983089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6900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037873"/>
      </p:ext>
    </p:extLst>
  </p:cSld>
  <p:clrMapOvr>
    <a:masterClrMapping/>
  </p:clrMapOvr>
  <p:transition>
    <p:cov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71380" y="627407"/>
            <a:ext cx="2208176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888" y="627407"/>
            <a:ext cx="6288464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006521"/>
      </p:ext>
    </p:extLst>
  </p:cSld>
  <p:clrMapOvr>
    <a:masterClrMapping/>
  </p:clrMapOvr>
  <p:transition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3602" y="624110"/>
            <a:ext cx="8785599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888" y="2133600"/>
            <a:ext cx="8789313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193418"/>
      </p:ext>
    </p:extLst>
  </p:cSld>
  <p:clrMapOvr>
    <a:masterClrMapping/>
  </p:clrMapOvr>
  <p:transition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8" y="2074562"/>
            <a:ext cx="8789313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888" y="3581400"/>
            <a:ext cx="8789313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78" y="3166528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37" y="3244141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40559"/>
      </p:ext>
    </p:extLst>
  </p:cSld>
  <p:clrMapOvr>
    <a:masterClrMapping/>
  </p:clrMapOvr>
  <p:transition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889" y="2136707"/>
            <a:ext cx="4263375" cy="376739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16410" y="2136707"/>
            <a:ext cx="4262791" cy="376739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37" y="787784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722057"/>
      </p:ext>
    </p:extLst>
  </p:cSld>
  <p:clrMapOvr>
    <a:masterClrMapping/>
  </p:clrMapOvr>
  <p:transition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0469" y="2226626"/>
            <a:ext cx="38327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887" y="2802889"/>
            <a:ext cx="4263376" cy="310570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1540" y="2223398"/>
            <a:ext cx="383098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11620" y="2799661"/>
            <a:ext cx="4260907" cy="310570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37" y="787784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012732"/>
      </p:ext>
    </p:extLst>
  </p:cSld>
  <p:clrMapOvr>
    <a:masterClrMapping/>
  </p:clrMapOvr>
  <p:transition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3600" y="624110"/>
            <a:ext cx="8785600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412403"/>
      </p:ext>
    </p:extLst>
  </p:cSld>
  <p:clrMapOvr>
    <a:masterClrMapping/>
  </p:clrMapOvr>
  <p:transition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238449"/>
      </p:ext>
    </p:extLst>
  </p:cSld>
  <p:clrMapOvr>
    <a:masterClrMapping/>
  </p:clrMapOvr>
  <p:transition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7" y="446088"/>
            <a:ext cx="3506112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4659" y="446090"/>
            <a:ext cx="5054541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887" y="1598613"/>
            <a:ext cx="3506112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291371"/>
      </p:ext>
    </p:extLst>
  </p:cSld>
  <p:clrMapOvr>
    <a:masterClrMapping/>
  </p:clrMapOvr>
  <p:transition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8" y="4800600"/>
            <a:ext cx="8789313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888" y="634965"/>
            <a:ext cx="8789313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888" y="5367338"/>
            <a:ext cx="8789313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4910661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1637" y="4983089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728810"/>
      </p:ext>
    </p:extLst>
  </p:cSld>
  <p:clrMapOvr>
    <a:masterClrMapping/>
  </p:clrMapOvr>
  <p:transition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26416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7228" y="285"/>
            <a:ext cx="2603029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24384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3600" y="624110"/>
            <a:ext cx="87856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888" y="2133600"/>
            <a:ext cx="8789313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3200" y="6135090"/>
            <a:ext cx="102184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887" y="6135810"/>
            <a:ext cx="76219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681637" y="787784"/>
            <a:ext cx="7799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022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ransition>
    <p:cover/>
  </p:transition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D0F554-1B86-D431-B9CA-5EBAEC3883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9889" y="2514602"/>
            <a:ext cx="8800601" cy="1063976"/>
          </a:xfrm>
        </p:spPr>
        <p:txBody>
          <a:bodyPr/>
          <a:lstStyle/>
          <a:p>
            <a:pPr algn="ctr"/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بیماریها و ناهنجاریها</a:t>
            </a:r>
            <a:endParaRPr lang="en-US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00098967"/>
      </p:ext>
    </p:extLst>
  </p:cSld>
  <p:clrMapOvr>
    <a:masterClrMapping/>
  </p:clrMapOvr>
  <p:transition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8FFD8F-B5BA-4106-B8D3-AA82FFD7FC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888" y="1079292"/>
            <a:ext cx="8789313" cy="48319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dirty="0"/>
              <a:t>-</a:t>
            </a:r>
            <a:r>
              <a:rPr lang="fa-IR" sz="2400" dirty="0">
                <a:cs typeface="B Nazanin" panose="00000400000000000000" pitchFamily="2" charset="-78"/>
              </a:rPr>
              <a:t>ارجاع غیر فوري به متخصص داخلی (جهت بررسی عملكرد ريه)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ارجاع غیر فوري به متخصص قلب (جهت اكوكارديوگرافی و بررسی فشار خون شريان ريوي)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ارجاع غیر فوري به متخصص چشم (جهت بررسی رتینوپاتی)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مشاوره ژنتیک جهت بررسی همسر از نظر ناقل بیماري بودن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تاكید به دريافت مراقبت هاي منظم و به موقع بارداري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33279569"/>
      </p:ext>
    </p:extLst>
  </p:cSld>
  <p:clrMapOvr>
    <a:masterClrMapping/>
  </p:clrMapOvr>
  <p:transition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88EA77-85D4-4511-8E40-737EF3D9B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اختلالات انعقادی</a:t>
            </a:r>
            <a:endParaRPr lang="en-US" sz="28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780F18-0BE0-4BFA-B7B0-85694B850D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-توصیه اكید به براي مادر انجام زايمان در بیمارستان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ارجاع غیر فوري به متخصص داخلی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05784653"/>
      </p:ext>
    </p:extLst>
  </p:cSld>
  <p:clrMapOvr>
    <a:masterClrMapping/>
  </p:clrMapOvr>
  <p:transition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CA673-283D-40E6-81DB-F91B571C3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بیماری تیروئید</a:t>
            </a:r>
            <a:endParaRPr lang="en-US" sz="28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1D508-0842-4806-90FF-FEA99431B6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400" b="1" dirty="0">
                <a:cs typeface="B Nazanin" panose="00000400000000000000" pitchFamily="2" charset="-78"/>
              </a:rPr>
              <a:t>پرکاری تیروئید : </a:t>
            </a:r>
          </a:p>
          <a:p>
            <a:pPr marL="0" indent="0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  <a:endParaRPr lang="fa-IR" sz="2400" b="1" dirty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 - منع مصرف متی مازول در سه ماه اول و يد راديواكتیو در بارداري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 - ارجاع در اولین فرصت به متخصص داخلی </a:t>
            </a:r>
          </a:p>
          <a:p>
            <a:r>
              <a:rPr lang="fa-IR" sz="2400" b="1" dirty="0">
                <a:cs typeface="B Nazanin" panose="00000400000000000000" pitchFamily="2" charset="-78"/>
              </a:rPr>
              <a:t>کم کاری تیروئید: </a:t>
            </a:r>
          </a:p>
          <a:p>
            <a:pPr marL="0" indent="0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اقدام: </a:t>
            </a:r>
            <a:r>
              <a:rPr lang="fa-IR" sz="2400" dirty="0">
                <a:cs typeface="B Nazanin" panose="00000400000000000000" pitchFamily="2" charset="-78"/>
              </a:rPr>
              <a:t>ارجاع غیر فوري به متخصص داخلی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75273023"/>
      </p:ext>
    </p:extLst>
  </p:cSld>
  <p:clrMapOvr>
    <a:masterClrMapping/>
  </p:clrMapOvr>
  <p:transition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92794-59D4-4D9E-9D64-1B625B042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بیماری مزمن کلیه </a:t>
            </a:r>
            <a:endParaRPr lang="en-US" sz="28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CD8D34-E795-42AA-95E6-B0BBC103E8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</a:p>
          <a:p>
            <a:pPr marL="0" indent="0">
              <a:buNone/>
            </a:pPr>
            <a:r>
              <a:rPr lang="fa-IR" dirty="0"/>
              <a:t>- </a:t>
            </a:r>
            <a:r>
              <a:rPr lang="fa-IR" sz="2400" dirty="0">
                <a:cs typeface="B Nazanin" panose="00000400000000000000" pitchFamily="2" charset="-78"/>
              </a:rPr>
              <a:t>ارجاع غیر فوري به متخصص داخلی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تجويز آسپیرين به میزان 80 میلی گرم روزانه از هفته 12 تا 36 بارداري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ملاقات در فواصل زمانی دو هفته يک بار تا دوم نیمه بارداري براي اندازه گیري فشارخون،   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 پروتئین و باكتري ادرار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 افزايش زمان ديالیز در مادر در حال درمان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- اطلاع به كارشناس رابط سامت مادران و پیگیري وضعیت تا زمان زايمان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54237269"/>
      </p:ext>
    </p:extLst>
  </p:cSld>
  <p:clrMapOvr>
    <a:masterClrMapping/>
  </p:clrMapOvr>
  <p:transition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0B5F7-6DA1-415E-BBE8-B003DD458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پیوند کلیه</a:t>
            </a:r>
            <a:endParaRPr lang="en-US" sz="28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E80F80-4EE9-4CDC-BE9E-7CA583F11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00" y="1633928"/>
            <a:ext cx="9550401" cy="42772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ملاقات در فواصل زمانی هر دو هفته يک بار تا دوم نیمه بارداري براي اندازه گیري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 فشارخون، بررسی پروتتین و كراتینین و باكتري ادرار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تجويز آسپیرين به میزان 80 میلی گرم روزانه از هفته 12 تا 36 بارداري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توجه به بروز عفونت هاي مختلف و درمان مناسب عفونت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ارجاع غیر فوري به متخصص داخلی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ارجاع غیر فوري به متخصص زنان جهت تعیین زمان زايمان (در نیمه دوم بارداري)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2490866"/>
      </p:ext>
    </p:extLst>
  </p:cSld>
  <p:clrMapOvr>
    <a:masterClrMapping/>
  </p:clrMapOvr>
  <p:transition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3DB28-8C56-47D1-AF00-80960CE1C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صرع</a:t>
            </a:r>
            <a:endParaRPr lang="en-US" sz="28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A42A2A-7646-43E2-8EC4-667F96C7C5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662" y="1484784"/>
            <a:ext cx="9340539" cy="44264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</a:p>
          <a:p>
            <a:pPr marL="0" indent="0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-</a:t>
            </a: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ارجاع در اولین فرصت به متخصص مغز و اعصاب براي تنظیم و نوع میزان دارو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تاكید به دريافت منظم مراقبت ها در بارداري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تاكید به مصرف اسید فولیک در سه ماه اول بارداري به میزان 1 میلی گرم در روز (در صورت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مصرف كاربامازپین يا والپرورات 4 میلی گرم) و سپس 400 میكروگرم تا پايان بارداري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تأكید بر تداوم درمان در بارداري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تاكید به انجام سونوگرافی هدفمند در هفته 18 - 16 بارداري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حمله صرع يا تشنج : درمان مانند زمان غیر بارداري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13156469"/>
      </p:ext>
    </p:extLst>
  </p:cSld>
  <p:clrMapOvr>
    <a:masterClrMapping/>
  </p:clrMapOvr>
  <p:transition>
    <p:cov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A4D5D-1AE5-4DE1-A60D-CD4AF641A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میگرن</a:t>
            </a:r>
            <a:r>
              <a:rPr lang="fa-IR" dirty="0">
                <a:solidFill>
                  <a:srgbClr val="C00000"/>
                </a:solidFill>
              </a:rPr>
              <a:t> 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BBE082-F8FE-46D5-BF61-9FC8CFC8D3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8486" y="2133600"/>
            <a:ext cx="9070716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منع  مصرف ارگوتامین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درمان پروفیاكتیک با آمی تريپتیلین يا پروپرانولول يا آتنولول در حمله راجعه میگرن با نظر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متخصص مغز و اعصاب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حمله میگرن : تجويز عضانی آمپول 25 میلی گرمی پرومتازين و قرص يا شیاف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استامینوفن و ارجاع در اولین فرصت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43195996"/>
      </p:ext>
    </p:extLst>
  </p:cSld>
  <p:clrMapOvr>
    <a:masterClrMapping/>
  </p:clrMapOvr>
  <p:transition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93908E-08A8-4891-8AF0-A9F909365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لوپوس</a:t>
            </a:r>
            <a:endParaRPr lang="en-US" sz="28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170495-6495-4789-8EAD-65C409C7B2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7649" y="1543987"/>
            <a:ext cx="8451552" cy="43672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 اقدام :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تجويز آسپیرين به میزان 80 میلی گرم روزانه از هفته 12 تا 36 بارداري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بررسی احتمال بروز ترومبوآمبولی طبق راهنماي ح12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-ارجاع در اولین فرصت به متخصص داخلی يا پريناتالوژيست</a:t>
            </a:r>
          </a:p>
          <a:p>
            <a:pPr marL="0" indent="0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مالتیپل اسکلروزیس </a:t>
            </a:r>
          </a:p>
          <a:p>
            <a:pPr marL="0" indent="0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ارجاع غیر فوري به متخصص مغز و اعصاب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18730823"/>
      </p:ext>
    </p:extLst>
  </p:cSld>
  <p:clrMapOvr>
    <a:masterClrMapping/>
  </p:clrMapOvr>
  <p:transition>
    <p:cov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8173DC-98B3-4855-98FA-9075A6567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بیماری گوارشی </a:t>
            </a:r>
            <a:endParaRPr lang="en-US" sz="28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CEA712-D298-4CF0-AC54-4747B4DF48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93692" y="1905000"/>
            <a:ext cx="9385509" cy="400622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مجاز بودن مصرف آنتی اسید و داروهاي 2</a:t>
            </a:r>
            <a:r>
              <a:rPr lang="en-US" sz="2400" dirty="0">
                <a:cs typeface="B Nazanin" panose="00000400000000000000" pitchFamily="2" charset="-78"/>
              </a:rPr>
              <a:t>H </a:t>
            </a:r>
            <a:r>
              <a:rPr lang="fa-IR" sz="2400" dirty="0">
                <a:cs typeface="B Nazanin" panose="00000400000000000000" pitchFamily="2" charset="-78"/>
              </a:rPr>
              <a:t>بلوكر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تشديد علائم يا بروز عوارض جانبی مانند خونريزي از معده يا ركتوم: ارجاع در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اولین فرصت به متخصص مربوط</a:t>
            </a:r>
          </a:p>
          <a:p>
            <a:pPr>
              <a:buFontTx/>
              <a:buChar char="-"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سابقه یا ابتلا به سرطان پستان </a:t>
            </a:r>
          </a:p>
          <a:p>
            <a:pPr marL="0" indent="0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</a:p>
          <a:p>
            <a:pPr marL="0" indent="0">
              <a:buNone/>
            </a:pPr>
            <a:r>
              <a:rPr lang="fa-IR" sz="2800" dirty="0">
                <a:cs typeface="B Nazanin" panose="00000400000000000000" pitchFamily="2" charset="-78"/>
              </a:rPr>
              <a:t>- ارجاع غیر فوري براي مشاوره با انكولوژيست و يا جراح عمومی</a:t>
            </a:r>
            <a:endParaRPr lang="en-US" sz="2800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sz="28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3755135"/>
      </p:ext>
    </p:extLst>
  </p:cSld>
  <p:clrMapOvr>
    <a:masterClrMapping/>
  </p:clrMapOvr>
  <p:transition>
    <p:cove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E50F77-ADE0-4639-849B-CBD3DFB6A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ایدز</a:t>
            </a:r>
            <a:endParaRPr lang="en-US" sz="28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E96296-A588-4BAF-BF52-BDE370B8C8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3928" y="1700808"/>
            <a:ext cx="9923488" cy="421041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ارجاع غیر فوري به كارشناس /ايدز مركز مشاوره بیماري هاي رفتاري و اطلاع به كارشناس رابط سلامت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 مادران و پیگیري وضعیت تا زمان زايمان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ارجاع در هفته 36 بارداري جهت بررسی بار ويروسی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ارجاع جهت ختم بارداري در هفته 38 : در صورت بار ويروسی كمتر از 1000 </a:t>
            </a:r>
            <a:r>
              <a:rPr lang="en-US" sz="2400" dirty="0">
                <a:cs typeface="B Nazanin" panose="00000400000000000000" pitchFamily="2" charset="-78"/>
              </a:rPr>
              <a:t>ml/copies </a:t>
            </a:r>
            <a:r>
              <a:rPr lang="fa-IR" sz="2400" dirty="0">
                <a:cs typeface="B Nazanin" panose="00000400000000000000" pitchFamily="2" charset="-78"/>
              </a:rPr>
              <a:t>انجام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 زايمان به روش طبیعی در غیر اين صورت به روش سزارين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نتیجه </a:t>
            </a:r>
            <a:r>
              <a:rPr lang="en-US" sz="2400" dirty="0">
                <a:cs typeface="B Nazanin" panose="00000400000000000000" pitchFamily="2" charset="-78"/>
              </a:rPr>
              <a:t>reactive </a:t>
            </a:r>
            <a:r>
              <a:rPr lang="fa-IR" sz="2400" dirty="0">
                <a:cs typeface="B Nazanin" panose="00000400000000000000" pitchFamily="2" charset="-78"/>
              </a:rPr>
              <a:t>تست تشخیص سريع </a:t>
            </a:r>
            <a:r>
              <a:rPr lang="en-US" sz="2400" dirty="0">
                <a:cs typeface="B Nazanin" panose="00000400000000000000" pitchFamily="2" charset="-78"/>
              </a:rPr>
              <a:t>HIV </a:t>
            </a:r>
            <a:r>
              <a:rPr lang="fa-IR" sz="2400" dirty="0">
                <a:cs typeface="B Nazanin" panose="00000400000000000000" pitchFamily="2" charset="-78"/>
              </a:rPr>
              <a:t>و آماده نشدن نتیجه تست تايیدي تا هفته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 38بارد اري: ارجاع جهت ختم بارداري در هفته 38 به روش سزارين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آموزش عدم شیردهی نوزاد پس از زايمان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05633889"/>
      </p:ext>
    </p:extLst>
  </p:cSld>
  <p:clrMapOvr>
    <a:masterClrMapping/>
  </p:clrMapOvr>
  <p:transition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9DDE5-D8C4-40D9-A388-F47EC61BC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400" dirty="0">
                <a:solidFill>
                  <a:srgbClr val="C00000"/>
                </a:solidFill>
                <a:cs typeface="B Nazanin" panose="00000400000000000000" pitchFamily="2" charset="-78"/>
              </a:rPr>
              <a:t>مشخصات درس </a:t>
            </a:r>
            <a:endParaRPr lang="en-US" sz="44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F79336-82B3-4002-8AE2-FD09869F49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9778" y="2133600"/>
            <a:ext cx="9776178" cy="3777622"/>
          </a:xfrm>
        </p:spPr>
        <p:txBody>
          <a:bodyPr>
            <a:normAutofit/>
          </a:bodyPr>
          <a:lstStyle/>
          <a:p>
            <a:pPr algn="r" rtl="1"/>
            <a:r>
              <a:rPr lang="fa-IR" sz="3600" dirty="0">
                <a:cs typeface="B Nazanin" panose="00000400000000000000" pitchFamily="2" charset="-78"/>
              </a:rPr>
              <a:t>حیطه درس :مرور تفصیلی مراقبت های ادغام یافته سلامت مادران </a:t>
            </a:r>
          </a:p>
          <a:p>
            <a:pPr algn="r" rtl="1"/>
            <a:r>
              <a:rPr lang="fa-IR" sz="3600" dirty="0">
                <a:cs typeface="B Nazanin" panose="00000400000000000000" pitchFamily="2" charset="-78"/>
              </a:rPr>
              <a:t>گروه هدف :ماما و مراقب ماما </a:t>
            </a:r>
          </a:p>
          <a:p>
            <a:pPr algn="r" rtl="1"/>
            <a:r>
              <a:rPr lang="fa-IR" sz="3600" dirty="0">
                <a:cs typeface="B Nazanin" panose="00000400000000000000" pitchFamily="2" charset="-78"/>
              </a:rPr>
              <a:t>آخرین بازنگری 1402 </a:t>
            </a:r>
            <a:endParaRPr lang="en-US" sz="3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41451869"/>
      </p:ext>
    </p:extLst>
  </p:cSld>
  <p:clrMapOvr>
    <a:masterClrMapping/>
  </p:clrMapOvr>
  <p:transition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DA410-199D-4423-8983-4BD3BDD93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سل</a:t>
            </a:r>
            <a:endParaRPr lang="en-US" sz="28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799267-4C9D-4B71-9B3A-43CD289A8F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3634" y="1905000"/>
            <a:ext cx="8934136" cy="4006222"/>
          </a:xfrm>
        </p:spPr>
        <p:txBody>
          <a:bodyPr/>
          <a:lstStyle/>
          <a:p>
            <a:pPr marL="0" indent="0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درمان مانند ساير زمان غیر بارداري با توجه به دو نكته زیر :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الف- منع تجويز آمپول استرپتومايسین در بارداري به دلیل عوارض شنوايی براي جنین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ب- تجويز پیريدوكسین (ويتامین </a:t>
            </a:r>
            <a:r>
              <a:rPr lang="en-US" sz="2400" dirty="0">
                <a:cs typeface="B Nazanin" panose="00000400000000000000" pitchFamily="2" charset="-78"/>
              </a:rPr>
              <a:t>B6</a:t>
            </a:r>
            <a:r>
              <a:rPr lang="fa-IR" sz="2400" dirty="0">
                <a:cs typeface="B Nazanin" panose="00000400000000000000" pitchFamily="2" charset="-78"/>
              </a:rPr>
              <a:t>)از ابتداي درمان به منظور پیشگیري از نوروپاتی محیطی ناشی از ايزونیازيد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32573750"/>
      </p:ext>
    </p:extLst>
  </p:cSld>
  <p:clrMapOvr>
    <a:masterClrMapping/>
  </p:clrMapOvr>
  <p:transition>
    <p:cover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7D632-8614-43BB-97AE-3261B82CA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سرخجه</a:t>
            </a:r>
            <a:endParaRPr lang="en-US" sz="28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C24274-97F8-49F3-A723-D96E6A3059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3602" y="2133600"/>
            <a:ext cx="8785599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تماس مادر با فرد مبتلا به سرخجه: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بررسی نتیجه </a:t>
            </a:r>
            <a:r>
              <a:rPr lang="en-US" sz="2400" dirty="0" err="1">
                <a:cs typeface="B Nazanin" panose="00000400000000000000" pitchFamily="2" charset="-78"/>
              </a:rPr>
              <a:t>IGg</a:t>
            </a:r>
            <a:r>
              <a:rPr lang="en-US" sz="2400" dirty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 قبل از بارداري (در صورت انجام تیتر پیش از بارداري) : </a:t>
            </a:r>
          </a:p>
          <a:p>
            <a:pPr marL="0" indent="0">
              <a:buNone/>
            </a:pPr>
            <a:r>
              <a:rPr lang="en-US" sz="2400" dirty="0" err="1">
                <a:cs typeface="B Nazanin" panose="00000400000000000000" pitchFamily="2" charset="-78"/>
              </a:rPr>
              <a:t>IGg</a:t>
            </a:r>
            <a:r>
              <a:rPr lang="fa-IR" sz="2400" dirty="0">
                <a:cs typeface="B Nazanin" panose="00000400000000000000" pitchFamily="2" charset="-78"/>
              </a:rPr>
              <a:t>مثبت: ادامه مراقبت هاي معمول بارداري منفی يا عدم اطاع از نتیجه يا ابتلا به سرخجه به همراه تب و راش ماكولا پاپولر و يكی از علائم آدنوپاتی گردنی يا پس سري يا پشت گوش: ارجاع فوري به متخصص عفونی  یا زنان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17872058"/>
      </p:ext>
    </p:extLst>
  </p:cSld>
  <p:clrMapOvr>
    <a:masterClrMapping/>
  </p:clrMapOvr>
  <p:transition>
    <p:cover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3CC2A-5035-4D72-B5A8-026A6E100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هپاتیت</a:t>
            </a:r>
            <a:endParaRPr lang="en-US" sz="28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2619A5-CEAD-4173-9D1E-96048EB778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888" y="1905000"/>
            <a:ext cx="8789313" cy="40062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- تأكید به مادر در دوران بارداري تهیه براي </a:t>
            </a:r>
            <a:r>
              <a:rPr lang="en-US" sz="2400" dirty="0">
                <a:cs typeface="B Nazanin" panose="00000400000000000000" pitchFamily="2" charset="-78"/>
              </a:rPr>
              <a:t>HBIG </a:t>
            </a:r>
            <a:r>
              <a:rPr lang="fa-IR" sz="2400" dirty="0">
                <a:cs typeface="B Nazanin" panose="00000400000000000000" pitchFamily="2" charset="-78"/>
              </a:rPr>
              <a:t>براي تزريق به نوزاد در 12 ساعت اول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 پس از زايمان و آموزش مادر در مورد بیماري هپاتیت ب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- ارجاع در اولین فرصت به متخصص داخلی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0642248"/>
      </p:ext>
    </p:extLst>
  </p:cSld>
  <p:clrMapOvr>
    <a:masterClrMapping/>
  </p:clrMapOvr>
  <p:transition>
    <p:cover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C53247-9743-43CB-BAB4-FA0EFA787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تورچ </a:t>
            </a:r>
            <a:r>
              <a:rPr lang="en-US" sz="2800" dirty="0">
                <a:solidFill>
                  <a:srgbClr val="FF0000"/>
                </a:solidFill>
                <a:cs typeface="B Nazanin" panose="00000400000000000000" pitchFamily="2" charset="-78"/>
              </a:rPr>
              <a:t>TORCH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B2068F-6E0D-47F8-8F48-BCFCB2BBEA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-در صورت شک به ابتلا مادر : ارجاع غیر فوري به متخصص براي زنان درخواست آزمايش سرولوژي و تصمیم براي ادامه بارداري</a:t>
            </a:r>
          </a:p>
          <a:p>
            <a:pPr marL="400050" lvl="1" indent="0" algn="ctr">
              <a:buNone/>
            </a:pPr>
            <a:endParaRPr lang="fa-IR" sz="2200" dirty="0">
              <a:cs typeface="B Nazanin" panose="00000400000000000000" pitchFamily="2" charset="-78"/>
            </a:endParaRPr>
          </a:p>
          <a:p>
            <a:pPr marL="400050" lvl="1" indent="0" algn="ctr">
              <a:buNone/>
            </a:pPr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پرولاکتینوما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ارجاع غیر فوري به متخصص داخلی غدد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21393841"/>
      </p:ext>
    </p:extLst>
  </p:cSld>
  <p:clrMapOvr>
    <a:masterClrMapping/>
  </p:clrMapOvr>
  <p:transition>
    <p:cover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296FE-DB40-47DC-B876-E375B56C1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ناهنجاري هاي اسکلتی (لگن و ستون فقرات)</a:t>
            </a:r>
            <a:endParaRPr lang="en-US" sz="28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10461-9C1C-4DB7-9CCA-44FBA12B8F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2054" y="1484026"/>
            <a:ext cx="8785599" cy="442719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</a:p>
          <a:p>
            <a:pPr marL="0" indent="0">
              <a:buNone/>
            </a:pPr>
            <a:r>
              <a:rPr lang="fa-IR" sz="2400" b="1" dirty="0">
                <a:cs typeface="B Nazanin" panose="00000400000000000000" pitchFamily="2" charset="-78"/>
              </a:rPr>
              <a:t>- در صورت بروز اختلالات ريوي </a:t>
            </a:r>
            <a:r>
              <a:rPr lang="fa-IR" sz="2400" dirty="0">
                <a:cs typeface="B Nazanin" panose="00000400000000000000" pitchFamily="2" charset="-78"/>
              </a:rPr>
              <a:t>ارجاع غیر فوري به متخصص داخلی </a:t>
            </a:r>
          </a:p>
          <a:p>
            <a:pPr marL="0" indent="0">
              <a:buNone/>
            </a:pPr>
            <a:r>
              <a:rPr lang="fa-IR" sz="2400" b="1" dirty="0">
                <a:cs typeface="B Nazanin" panose="00000400000000000000" pitchFamily="2" charset="-78"/>
              </a:rPr>
              <a:t>- براي تصمیم گیري ادامه يا ختم بارداري </a:t>
            </a:r>
            <a:r>
              <a:rPr lang="fa-IR" sz="2400" dirty="0">
                <a:cs typeface="B Nazanin" panose="00000400000000000000" pitchFamily="2" charset="-78"/>
              </a:rPr>
              <a:t>: ارجاع غیر فوري به زنان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فلج پا يا استفاده از صندلی چرخ دار: ارزيابی احتمال بروز ترومبوآمبولی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ارجاع غیر فوري به متخصص زنان پیش از شروع دردهاي زايمانی براي تعیین محل نوع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 زایمان</a:t>
            </a:r>
          </a:p>
          <a:p>
            <a:pPr>
              <a:buFontTx/>
              <a:buChar char="-"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3000" dirty="0">
                <a:solidFill>
                  <a:srgbClr val="C00000"/>
                </a:solidFill>
                <a:cs typeface="B Nazanin" panose="00000400000000000000" pitchFamily="2" charset="-78"/>
              </a:rPr>
              <a:t>ناهنجاري دستگاه تناسلی (رحم دو شاخ، رحم سپتوم دار)</a:t>
            </a:r>
          </a:p>
          <a:p>
            <a:pPr marL="0" indent="0">
              <a:buNone/>
            </a:pPr>
            <a:r>
              <a:rPr lang="fa-IR" sz="3000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  <a:r>
              <a:rPr lang="fa-IR" sz="2400" dirty="0">
                <a:cs typeface="B Nazanin" panose="00000400000000000000" pitchFamily="2" charset="-78"/>
              </a:rPr>
              <a:t>ارجاع در اولین فرصت به متخصص زنان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65041766"/>
      </p:ext>
    </p:extLst>
  </p:cSld>
  <p:clrMapOvr>
    <a:masterClrMapping/>
  </p:clrMapOvr>
  <p:transition>
    <p:cover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4870C7-B94C-4878-92FB-869FD7BD5F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889" y="2653258"/>
            <a:ext cx="7873246" cy="3257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4000" dirty="0">
                <a:solidFill>
                  <a:srgbClr val="FF0000"/>
                </a:solidFill>
                <a:cs typeface="B Nazanin" panose="00000400000000000000" pitchFamily="2" charset="-78"/>
              </a:rPr>
              <a:t>موارد نیازمند مراقبت ویژه در بارداری فعلی </a:t>
            </a:r>
            <a:endParaRPr lang="en-US" sz="40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33910416"/>
      </p:ext>
    </p:extLst>
  </p:cSld>
  <p:clrMapOvr>
    <a:masterClrMapping/>
  </p:clrMapOvr>
  <p:transition>
    <p:cover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EA0729-35DE-3A08-4325-0F2A9E58C9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83830" y="1933731"/>
            <a:ext cx="9595371" cy="2818151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Nazanin" panose="00000400000000000000" pitchFamily="2" charset="-78"/>
              </a:rPr>
              <a:t>موارد نیازمند مراقبت ویژه در بارداری فعلی : به مواردی اشاره دارد که مادر با این وضعیت باردار شده است و در کل بارداری بایستی به مادر توجه ویژه شود </a:t>
            </a:r>
            <a:endParaRPr lang="en-US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57359259"/>
      </p:ext>
    </p:extLst>
  </p:cSld>
  <p:clrMapOvr>
    <a:masterClrMapping/>
  </p:clrMapOvr>
  <p:transition>
    <p:cover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E36999-F29D-4A6B-801F-CB24ACDE3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بارداري همزمان با </a:t>
            </a:r>
            <a:r>
              <a:rPr lang="en-US" sz="2800" dirty="0">
                <a:solidFill>
                  <a:srgbClr val="FF0000"/>
                </a:solidFill>
                <a:cs typeface="B Nazanin" panose="00000400000000000000" pitchFamily="2" charset="-78"/>
              </a:rPr>
              <a:t>IUD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2D42A3-66BD-4B2F-84C1-CDE7F45980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28407" y="1499016"/>
            <a:ext cx="8679304" cy="4412206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fa-IR" sz="2400" dirty="0">
                <a:cs typeface="B Nazanin" panose="00000400000000000000" pitchFamily="2" charset="-78"/>
              </a:rPr>
              <a:t>معاينه واژينال با اسپكولوم در اولین مراجعه و خارج كردن</a:t>
            </a:r>
            <a:r>
              <a:rPr lang="en-US" sz="2400" dirty="0">
                <a:cs typeface="B Nazanin" panose="00000400000000000000" pitchFamily="2" charset="-78"/>
              </a:rPr>
              <a:t>IUD</a:t>
            </a:r>
          </a:p>
          <a:p>
            <a:pPr>
              <a:buFontTx/>
              <a:buChar char="-"/>
            </a:pPr>
            <a:r>
              <a:rPr lang="fa-IR" sz="2400" dirty="0">
                <a:cs typeface="B Nazanin" panose="00000400000000000000" pitchFamily="2" charset="-78"/>
              </a:rPr>
              <a:t>در صورت خروج نشدن يا عدم مشاهده نخ: عدم دستكاري و ارجاع جهت انجام سونوگرافی از نظر وجود ساك حاملگی در داخل رحم و محل </a:t>
            </a:r>
            <a:r>
              <a:rPr lang="en-US" sz="2400" dirty="0">
                <a:cs typeface="B Nazanin" panose="00000400000000000000" pitchFamily="2" charset="-78"/>
              </a:rPr>
              <a:t>IUD </a:t>
            </a:r>
          </a:p>
          <a:p>
            <a:pPr>
              <a:buFontTx/>
              <a:buChar char="-"/>
            </a:pPr>
            <a:r>
              <a:rPr lang="fa-IR" sz="2400" dirty="0">
                <a:cs typeface="B Nazanin" panose="00000400000000000000" pitchFamily="2" charset="-78"/>
              </a:rPr>
              <a:t>در صورت باقی ماندن </a:t>
            </a:r>
            <a:r>
              <a:rPr lang="en-US" sz="2400" dirty="0">
                <a:cs typeface="B Nazanin" panose="00000400000000000000" pitchFamily="2" charset="-78"/>
              </a:rPr>
              <a:t>IUD، </a:t>
            </a:r>
            <a:r>
              <a:rPr lang="fa-IR" sz="2400" dirty="0">
                <a:cs typeface="B Nazanin" panose="00000400000000000000" pitchFamily="2" charset="-78"/>
              </a:rPr>
              <a:t>آموزش در مورد بروز علائم خونريزي، تب، درد شكم </a:t>
            </a:r>
          </a:p>
          <a:p>
            <a:pPr>
              <a:buFontTx/>
              <a:buChar char="-"/>
            </a:pPr>
            <a:r>
              <a:rPr lang="fa-IR" sz="2400" dirty="0">
                <a:cs typeface="B Nazanin" panose="00000400000000000000" pitchFamily="2" charset="-78"/>
              </a:rPr>
              <a:t>در صورت حاملگی خارج از رحم اقدام طبق 3پ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-  مشاوره انصراف از سقط و بیان ممنوعیت سقط عمدي حتی زير 4 ماهگی (منع شرعی)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65985512"/>
      </p:ext>
    </p:extLst>
  </p:cSld>
  <p:clrMapOvr>
    <a:masterClrMapping/>
  </p:clrMapOvr>
  <p:transition>
    <p:cover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E05DA-3332-411C-938E-384308ECB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بارداري با قرص پروژسترونی قرصها و آمپول هاي تركیبی</a:t>
            </a:r>
            <a:endParaRPr lang="en-US" sz="28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C7DB7E-3D11-4E3E-B8C5-408644A754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888" y="1618938"/>
            <a:ext cx="8789313" cy="42922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درخواست سونوگرافی براي تعیین سن و محل بارداري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قطع مصرف قرص پروژسترونی، قرصها و آمپول هاي تركیبی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مشاوره انصراف از سقط و بیان ممنوعیت سقط عمدي حتی زير 4 ماهگی (منع شرعی)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63757599"/>
      </p:ext>
    </p:extLst>
  </p:cSld>
  <p:clrMapOvr>
    <a:masterClrMapping/>
  </p:clrMapOvr>
  <p:transition>
    <p:cover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F564C-8632-4A80-8B87-9B5D46096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بارداري با </a:t>
            </a:r>
            <a:r>
              <a:rPr lang="en-US" sz="2800" dirty="0">
                <a:solidFill>
                  <a:srgbClr val="FF0000"/>
                </a:solidFill>
                <a:cs typeface="B Nazanin" panose="00000400000000000000" pitchFamily="2" charset="-78"/>
              </a:rPr>
              <a:t>TL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1208-0EA8-4457-9986-E5EF7740ED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888" y="2133600"/>
            <a:ext cx="8789313" cy="26032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درخواست سونوگرافی براي تعیین سن و محل بارداري و در صورت تشخیص بارداري خارج از رحم : ارجاع مادر در اولین فرصت به متخصص زنان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مشاوره انصراف از سقط و بیان ممنوعیت سقط عمدي حتی زير 4 ماهگی(منع شرعی)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652065"/>
      </p:ext>
    </p:extLst>
  </p:cSld>
  <p:clrMapOvr>
    <a:masterClrMapping/>
  </p:clrMapOvr>
  <p:transition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60DBD-C68E-4119-8A6E-6BD74CCF7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3200" dirty="0">
                <a:cs typeface="B Nazanin" panose="00000400000000000000" pitchFamily="2" charset="-78"/>
              </a:rPr>
              <a:t>اهداف آموزشی 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96D753-56E1-4EC3-A7D3-52BC21E3D6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3602" y="1498060"/>
            <a:ext cx="8789313" cy="44131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پس از مطالعه این بخش انتظار می رود که فراگیر بتواند</a:t>
            </a:r>
          </a:p>
          <a:p>
            <a:r>
              <a:rPr lang="fa-IR" sz="2400" dirty="0">
                <a:cs typeface="B Nazanin" panose="00000400000000000000" pitchFamily="2" charset="-78"/>
              </a:rPr>
              <a:t>اقدامات لازم برای در مادرباردار مبتلا به صرع را بگوید</a:t>
            </a:r>
          </a:p>
          <a:p>
            <a:r>
              <a:rPr lang="fa-IR" sz="2400" dirty="0">
                <a:cs typeface="B Nazanin" panose="00000400000000000000" pitchFamily="2" charset="-78"/>
              </a:rPr>
              <a:t>اقدامات لازم برای مادر باردار مبتلا به تیروئید را ذکر نماید </a:t>
            </a:r>
          </a:p>
          <a:p>
            <a:r>
              <a:rPr lang="fa-IR" sz="2400" dirty="0">
                <a:cs typeface="B Nazanin" panose="00000400000000000000" pitchFamily="2" charset="-78"/>
              </a:rPr>
              <a:t>اقدامات انجام شده برای مادباردار مبتلا به میگرن را توضیح دهد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18826886"/>
      </p:ext>
    </p:extLst>
  </p:cSld>
  <p:clrMapOvr>
    <a:masterClrMapping/>
  </p:clrMapOvr>
  <p:transition>
    <p:cover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882198-1B27-4A87-BBD1-F5EB7BD33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بارداري همزمان با شیردهی</a:t>
            </a:r>
            <a:endParaRPr lang="en-US" sz="28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C4985A-41E7-40CC-BE83-5437E16629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1585" y="1412776"/>
            <a:ext cx="8785598" cy="398368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>
                <a:cs typeface="B Nazanin" panose="00000400000000000000" pitchFamily="2" charset="-78"/>
              </a:rPr>
              <a:t> -</a:t>
            </a:r>
            <a:r>
              <a:rPr lang="fa-IR" sz="2400" dirty="0">
                <a:cs typeface="B Nazanin" panose="00000400000000000000" pitchFamily="2" charset="-78"/>
              </a:rPr>
              <a:t>ادامه شیردهی در بارداري حداقل تا پايان هفته 20 بارداري </a:t>
            </a:r>
            <a:r>
              <a:rPr lang="en-US" sz="2400" dirty="0">
                <a:cs typeface="B Nazanin" panose="00000400000000000000" pitchFamily="2" charset="-78"/>
              </a:rPr>
              <a:t>)</a:t>
            </a:r>
            <a:r>
              <a:rPr lang="fa-IR" sz="2400" dirty="0">
                <a:cs typeface="B Nazanin" panose="00000400000000000000" pitchFamily="2" charset="-78"/>
              </a:rPr>
              <a:t>شروع تغذيه تكمیلی براي شیرخوار</a:t>
            </a:r>
            <a:r>
              <a:rPr lang="en-US" sz="2400" dirty="0">
                <a:cs typeface="B Nazanin" panose="00000400000000000000" pitchFamily="2" charset="-78"/>
              </a:rPr>
              <a:t>(</a:t>
            </a:r>
            <a:r>
              <a:rPr lang="fa-IR" sz="2400" dirty="0">
                <a:cs typeface="B Nazanin" panose="00000400000000000000" pitchFamily="2" charset="-78"/>
              </a:rPr>
              <a:t> و قطع شیردهی در صورت انقباضات رحمی </a:t>
            </a:r>
            <a:endParaRPr lang="en-US" sz="2400" dirty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تأكید بر دادن و آغوز اولويت شیردهی با تازه نوزاد متولد شده </a:t>
            </a:r>
            <a:endParaRPr lang="en-US" sz="2400" dirty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</a:t>
            </a:r>
            <a:r>
              <a:rPr lang="fa-IR" sz="2400" b="1" dirty="0">
                <a:cs typeface="B Nazanin" panose="00000400000000000000" pitchFamily="2" charset="-78"/>
              </a:rPr>
              <a:t>در موارد تهديد به سقط : </a:t>
            </a:r>
            <a:r>
              <a:rPr lang="fa-IR" sz="2400" dirty="0">
                <a:cs typeface="B Nazanin" panose="00000400000000000000" pitchFamily="2" charset="-78"/>
              </a:rPr>
              <a:t>قطع موقت شیردهی تا رفع علائم </a:t>
            </a:r>
            <a:endParaRPr lang="en-US" sz="2400" dirty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en-US" sz="2400" dirty="0">
                <a:cs typeface="B Nazanin" panose="00000400000000000000" pitchFamily="2" charset="-78"/>
              </a:rPr>
              <a:t>-</a:t>
            </a:r>
            <a:r>
              <a:rPr lang="fa-IR" sz="2400" dirty="0">
                <a:cs typeface="B Nazanin" panose="00000400000000000000" pitchFamily="2" charset="-78"/>
              </a:rPr>
              <a:t>تأكید بیشتر به مادر در مورد رعايت بهداشت فردي، مراجعه براي دريافت مراقبت ها، استراحت، مصرف قرص آهن </a:t>
            </a:r>
            <a:endParaRPr lang="en-US" sz="2400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94736940"/>
      </p:ext>
    </p:extLst>
  </p:cSld>
  <p:clrMapOvr>
    <a:masterClrMapping/>
  </p:clrMapOvr>
  <p:transition>
    <p:cover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DBABC0-90C9-4063-A325-A21D62547D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3732" y="1844824"/>
            <a:ext cx="9039068" cy="33867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en-US" sz="2400" dirty="0">
                <a:cs typeface="B Nazanin" panose="00000400000000000000" pitchFamily="2" charset="-78"/>
              </a:rPr>
              <a:t>-</a:t>
            </a:r>
            <a:r>
              <a:rPr lang="fa-IR" sz="2400" dirty="0">
                <a:cs typeface="B Nazanin" panose="00000400000000000000" pitchFamily="2" charset="-78"/>
              </a:rPr>
              <a:t> توجه به حالات روحی مادر و حمايت عاطفی توسط خانواده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درخواست سونوگرافی براي تعیین سن بارداري در مادر شیرده و موارد آمنوره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تاكید به انجام سونوگرافی هفته 31 تا 34 بارداري</a:t>
            </a:r>
          </a:p>
          <a:p>
            <a:pPr marL="0" indent="0">
              <a:buNone/>
            </a:pPr>
            <a:r>
              <a:rPr lang="en-US" sz="2400" dirty="0">
                <a:cs typeface="B Nazanin" panose="00000400000000000000" pitchFamily="2" charset="-78"/>
              </a:rPr>
              <a:t>- </a:t>
            </a:r>
            <a:r>
              <a:rPr lang="fa-IR" sz="2400" dirty="0">
                <a:cs typeface="B Nazanin" panose="00000400000000000000" pitchFamily="2" charset="-78"/>
              </a:rPr>
              <a:t> ارايه توصیه هاي تغذيه اي</a:t>
            </a:r>
            <a:endParaRPr lang="en-US" sz="2400" dirty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مشاوره انصراف از سقط و بیان ممنوعیت سقط عمدي حتی زير 4 ماهگی (منع شرعی)</a:t>
            </a:r>
            <a:endParaRPr lang="en-US" sz="2400" dirty="0">
              <a:cs typeface="B Nazanin" panose="00000400000000000000" pitchFamily="2" charset="-78"/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63511644"/>
      </p:ext>
    </p:extLst>
  </p:cSld>
  <p:clrMapOvr>
    <a:masterClrMapping/>
  </p:clrMapOvr>
  <p:transition>
    <p:cover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29934C-C510-4AB6-B3EB-5180506D9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شغل سخت و سنگین </a:t>
            </a:r>
            <a:endParaRPr lang="en-US" sz="28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B64E08-0F8D-4E9E-9E88-CEA0E16F88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3378" y="1648918"/>
            <a:ext cx="8905824" cy="42623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توجه بیشتر به وضعیت سلامت، تغذيه وزن و گیري مادر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پرهیز از انجام كارهاي سخت و سنگین</a:t>
            </a:r>
          </a:p>
          <a:p>
            <a:pPr marL="0" indent="0">
              <a:buNone/>
            </a:pPr>
            <a:r>
              <a:rPr lang="en-US" sz="2400" dirty="0">
                <a:cs typeface="B Nazanin" panose="00000400000000000000" pitchFamily="2" charset="-78"/>
              </a:rPr>
              <a:t>-</a:t>
            </a:r>
            <a:r>
              <a:rPr lang="fa-IR" sz="2400" b="1" dirty="0">
                <a:cs typeface="B Nazanin" panose="00000400000000000000" pitchFamily="2" charset="-78"/>
              </a:rPr>
              <a:t>در صورت سابقه زايمان زودرس و نوزاد كم وزن </a:t>
            </a:r>
            <a:r>
              <a:rPr lang="fa-IR" sz="2400" dirty="0">
                <a:cs typeface="B Nazanin" panose="00000400000000000000" pitchFamily="2" charset="-78"/>
              </a:rPr>
              <a:t>:توصیه به مادر براي كاهش حجم فعالیت و استراحت بیشتر و تغییر وضعیت در فواصل انجام كار</a:t>
            </a:r>
            <a:endParaRPr lang="en-US" sz="2400" dirty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مشاوره انصراف از سقط و بیان ممنوعیت سقط عمدي حتی زير 4 ماهگی </a:t>
            </a:r>
            <a:r>
              <a:rPr lang="en-US" sz="2400" dirty="0">
                <a:cs typeface="B Nazanin" panose="00000400000000000000" pitchFamily="2" charset="-78"/>
              </a:rPr>
              <a:t>)</a:t>
            </a:r>
            <a:r>
              <a:rPr lang="fa-IR" sz="2400" dirty="0">
                <a:cs typeface="B Nazanin" panose="00000400000000000000" pitchFamily="2" charset="-78"/>
              </a:rPr>
              <a:t>منع شرعی</a:t>
            </a:r>
            <a:r>
              <a:rPr lang="en-US" sz="2400" dirty="0"/>
              <a:t>(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41208301"/>
      </p:ext>
    </p:extLst>
  </p:cSld>
  <p:clrMapOvr>
    <a:masterClrMapping/>
  </p:clrMapOvr>
  <p:transition>
    <p:cover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5F3BA-FC1E-4A4D-A9B7-2EDFBE807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سن بارداری نامشخص</a:t>
            </a:r>
            <a:endParaRPr lang="en-US" sz="28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DA7C0D-35E2-4DED-8336-9045692E7C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dirty="0"/>
              <a:t>- </a:t>
            </a:r>
            <a:r>
              <a:rPr lang="fa-IR" sz="2400" dirty="0">
                <a:cs typeface="B Nazanin" panose="00000400000000000000" pitchFamily="2" charset="-78"/>
              </a:rPr>
              <a:t>گرفتن شرح حال دقیق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درخواست سونوگرافی براي تعیین سن بارداري در اولین مراجعه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0243088"/>
      </p:ext>
    </p:extLst>
  </p:cSld>
  <p:clrMapOvr>
    <a:masterClrMapping/>
  </p:clrMapOvr>
  <p:transition>
    <p:cover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4EB0C-5688-4381-99FA-0F107750A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رفتار پرخطر </a:t>
            </a:r>
            <a:endParaRPr lang="en-US" sz="28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1ADCC4-FB1B-4E2E-97F2-CE3B1965DD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انجام نوبت دوم آزمايش </a:t>
            </a:r>
            <a:r>
              <a:rPr lang="en-US" sz="2400" dirty="0">
                <a:cs typeface="B Nazanin" panose="00000400000000000000" pitchFamily="2" charset="-78"/>
              </a:rPr>
              <a:t>HIV </a:t>
            </a:r>
            <a:r>
              <a:rPr lang="fa-IR" sz="2400" dirty="0">
                <a:cs typeface="B Nazanin" panose="00000400000000000000" pitchFamily="2" charset="-78"/>
              </a:rPr>
              <a:t>در هفته 34 - 31 بارداري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ارجاع غيرفوری به مركز مشاوره بیماری ي ها ي رفتار ي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مشاوره انصراف از سقط و بیان ممنوعیت سقط عمدي حتی زير 4 ماهگی (منع شرعی)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04085566"/>
      </p:ext>
    </p:extLst>
  </p:cSld>
  <p:clrMapOvr>
    <a:masterClrMapping/>
  </p:clrMapOvr>
  <p:transition>
    <p:cover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578B1-E986-4DE6-A224-5C3440D3A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ناسازگاريهاي خونی (ارهاش منفی مادر و ارهاش مثبت پدر)</a:t>
            </a:r>
            <a:endParaRPr lang="en-US" sz="28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B2EA4B-EA1F-4430-ADC3-4C261090E3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99657" y="1412776"/>
            <a:ext cx="8379544" cy="449844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پیگیري وضعیت مادر با آزمايش كومبس غیر مستقیم در اولین ملاقات و تكرار در ملاقات هفته 30 -24 بارداري و </a:t>
            </a:r>
            <a:r>
              <a:rPr lang="fa-IR" sz="2400" b="1" dirty="0">
                <a:cs typeface="B Nazanin" panose="00000400000000000000" pitchFamily="2" charset="-78"/>
              </a:rPr>
              <a:t>در صورت مثبت بودن جواب آزمايش</a:t>
            </a:r>
            <a:r>
              <a:rPr lang="fa-IR" sz="2400" dirty="0">
                <a:cs typeface="B Nazanin" panose="00000400000000000000" pitchFamily="2" charset="-78"/>
              </a:rPr>
              <a:t> : ارجاع در اولین فرصت مادر به متخصص زنان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</a:t>
            </a:r>
            <a:r>
              <a:rPr lang="fa-IR" sz="2400" b="1" dirty="0">
                <a:cs typeface="B Nazanin" panose="00000400000000000000" pitchFamily="2" charset="-78"/>
              </a:rPr>
              <a:t>در صورت منفی بودن آزمايش كومبس غیر مستقیم </a:t>
            </a:r>
            <a:r>
              <a:rPr lang="fa-IR" sz="2400" dirty="0">
                <a:cs typeface="B Nazanin" panose="00000400000000000000" pitchFamily="2" charset="-78"/>
              </a:rPr>
              <a:t>: تزريق دوز اول ايمونوگلوبولین ضد دي در هفته 28 تا 34 بارداري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تأكید بر تزريق ايمونوگلوبولین ضد دي (به غیر از هفته 28 تا 34 بارداري) در موارد ختم بارداري پیش از موعد شامل سقط، مول، حاملگی نابجا، خونريزي و بررسی هاي تشخیصی (مانند آمنیوسنتز)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</a:t>
            </a:r>
            <a:r>
              <a:rPr lang="fa-IR" sz="2400" b="1" dirty="0">
                <a:cs typeface="B Nazanin" panose="00000400000000000000" pitchFamily="2" charset="-78"/>
              </a:rPr>
              <a:t>در صورت ارهاش مثبت نوزاد </a:t>
            </a:r>
            <a:r>
              <a:rPr lang="fa-IR" sz="2400" dirty="0">
                <a:cs typeface="B Nazanin" panose="00000400000000000000" pitchFamily="2" charset="-78"/>
              </a:rPr>
              <a:t>: تزريق ايمونوگلوبولین ضد دي در 72 ساعت اول پس از زايمان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05031401"/>
      </p:ext>
    </p:extLst>
  </p:cSld>
  <p:clrMapOvr>
    <a:masterClrMapping/>
  </p:clrMapOvr>
  <p:transition>
    <p:cover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C5882-B5FF-40EF-8979-9E3D32B90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نمايه توده بدنی غیرطبیعی (كمتر از 5/ 18 يا 25 و بالاتر)</a:t>
            </a:r>
            <a:endParaRPr lang="en-US" sz="28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B3627-DAAB-4766-B92C-579F966FD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3731" y="1556792"/>
            <a:ext cx="9445470" cy="43544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ارايه توصیه هاي تغذيه اي طبق راهنماي جامع تغذيه مادران باردار و شیرده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تاكید به مصرف قرص آهن و تغذيه مناسب و اطمینان از طبیعی بودن هموگلوبین مادر در </a:t>
            </a:r>
            <a:r>
              <a:rPr lang="en-US" sz="2400" dirty="0">
                <a:cs typeface="B Nazanin" panose="00000400000000000000" pitchFamily="2" charset="-78"/>
              </a:rPr>
              <a:t>BMI</a:t>
            </a:r>
            <a:endParaRPr lang="fa-IR" sz="2400" dirty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بیشتر از 40 در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صورت نمايه توده بدنی بیش از 30 و بارداري اول يا سابقه زايمان نوزاد كم وزن يا مرده زايی يا سن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 بالاي 35 سال: تجويز آسپیرين به میزان 80 میلی گرم روزانه از هفته 12 تا 36 بارداري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غربالگري كارديومیوپاتی در ملاقات 37 - 35 بارداري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ارزيابی احتمال بروز ترومبوآمبولی در نمايه توده بدنی بیش از 30 وارجاع غیر فوري در صورت نیاز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 به درمان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ارجاع غیر فوري به پزشک جهت انجام بررسی و اقدام پزشكی - ارجاع غیر فوري به كارشناس تغذيه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39651218"/>
      </p:ext>
    </p:extLst>
  </p:cSld>
  <p:clrMapOvr>
    <a:masterClrMapping/>
  </p:clrMapOvr>
  <p:transition>
    <p:cover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5C5FD-1F26-4569-9894-473ED5B78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تروما</a:t>
            </a:r>
            <a:endParaRPr lang="en-US" sz="28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F66F08-146F-473D-9218-507F5E7336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شنیدن صداي قلب جنین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ضربه شديد به شكم، لكه بینی، تنگی نفس و اختلال در شنیدن صداي قلب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جنین: ا رجاع در اولین فرصت به بیمارستان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ارجاع در اولین فرصت به كارشناس سلامت روان و پیگیري مادر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43230668"/>
      </p:ext>
    </p:extLst>
  </p:cSld>
  <p:clrMapOvr>
    <a:masterClrMapping/>
  </p:clrMapOvr>
  <p:transition>
    <p:cover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F9EC5-AAB9-4FF7-81A7-973C903E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اختلالات ژنتیكی در يكی از والدين يا ناهنجاري در يكی از بستگان درجه يک زوجین (پدر، مادر، خواهر، برادر، فرزند)، بیماري تكرار شونده در بستگان</a:t>
            </a:r>
            <a:endParaRPr lang="en-US" sz="28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BA1252-266A-4A8B-9575-E46A8690D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3633" y="1905000"/>
            <a:ext cx="9488774" cy="40062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ارجاع غیر فوري به متخصص ژنتیک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سابقه </a:t>
            </a:r>
            <a:r>
              <a:rPr lang="en-US" sz="2400" dirty="0">
                <a:cs typeface="B Nazanin" panose="00000400000000000000" pitchFamily="2" charset="-78"/>
              </a:rPr>
              <a:t>NTD </a:t>
            </a:r>
            <a:r>
              <a:rPr lang="fa-IR" sz="2400" dirty="0">
                <a:cs typeface="B Nazanin" panose="00000400000000000000" pitchFamily="2" charset="-78"/>
              </a:rPr>
              <a:t>در نوزاد/ نوزادان قبلی: تجويز مصرف روزانه 4 میلی گرم اسید فولیک در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سه ماه اول بارداري و سپس 400 میكرو گرم تا پايان بارداري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سابقه فامیلی </a:t>
            </a:r>
            <a:r>
              <a:rPr lang="en-US" sz="2400" dirty="0">
                <a:cs typeface="B Nazanin" panose="00000400000000000000" pitchFamily="2" charset="-78"/>
              </a:rPr>
              <a:t>NTD </a:t>
            </a:r>
            <a:r>
              <a:rPr lang="fa-IR" sz="2400" dirty="0">
                <a:cs typeface="B Nazanin" panose="00000400000000000000" pitchFamily="2" charset="-78"/>
              </a:rPr>
              <a:t>در نوزاد: تجويز مصرف روزانه 1 میلی گرم اسید فولیک در سه ماه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 اول بارداري و سپس 400 میكرو گرم تا پايان بارداري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- مشاوره انصراف از سقط و بیان ممنوعیت سقط عمدي حتی زير 4 ماهگی (منع شرعی)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8102774"/>
      </p:ext>
    </p:extLst>
  </p:cSld>
  <p:clrMapOvr>
    <a:masterClrMapping/>
  </p:clrMapOvr>
  <p:transition>
    <p:cover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F9763-5767-4808-A76F-4048555EE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4435" y="620688"/>
            <a:ext cx="6589199" cy="1280890"/>
          </a:xfrm>
        </p:spPr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نکات مرتبط با تعداد بارداری</a:t>
            </a:r>
            <a:endParaRPr lang="en-US" sz="28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5B115C-D9C5-40A2-8FEC-21DA2CBC4F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3103" y="1553849"/>
            <a:ext cx="8604356" cy="42824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تبريک به مادر براي بارداري و عدم القاي ترس از بارداري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تأكید به انجام زايمان در بیمارستان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تاكید به مصرف قرص آهن و تغذيه مناسب و اطمینان از طبیعی بودن هموگلوبین مادر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غربالگري كارديومیوپاتی در ملاقات 37 - 35 بارداري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توجه به وضعیت قرار گرفتن جفت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ارزيابی احتمالی بروز ترومبوآمبولی و ارجاع غیر فوري در صورت نیاز به درمان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مشاوره انصراف از سقط و بیان ممنوعیت سقط عمدي حتی زير 4 ماهگی (منع شرعی)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10258403"/>
      </p:ext>
    </p:extLst>
  </p:cSld>
  <p:clrMapOvr>
    <a:masterClrMapping/>
  </p:clrMapOvr>
  <p:transition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BF6A0E-ECD7-4E42-955A-5288625E3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3602" y="946778"/>
            <a:ext cx="8785599" cy="958222"/>
          </a:xfrm>
        </p:spPr>
        <p:txBody>
          <a:bodyPr/>
          <a:lstStyle/>
          <a:p>
            <a:pPr algn="r"/>
            <a:r>
              <a:rPr lang="fa-IR" dirty="0">
                <a:cs typeface="B Nazanin" panose="00000400000000000000" pitchFamily="2" charset="-78"/>
              </a:rPr>
              <a:t>مقدمه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43B0D1-1F1F-40B9-A18A-24F20707E6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400" dirty="0">
                <a:cs typeface="B Nazanin" panose="00000400000000000000" pitchFamily="2" charset="-78"/>
              </a:rPr>
              <a:t>تمامی مادران مبتلا به بیماري بايد براي بررسی بیشتر و احتمالا تعويض دارو به پزشک ارجاع شوند. مطالب اين قسمت فقط براي آگاهی و اقدام اولیه ماما تهیه شده است. فواصل ملاقاتها، درمان هاي دارويی، نوع آزمايش و زمان ملاقات بعدي براساس پسخوراند پزشک است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50916804"/>
      </p:ext>
    </p:extLst>
  </p:cSld>
  <p:clrMapOvr>
    <a:masterClrMapping/>
  </p:clrMapOvr>
  <p:transition>
    <p:cover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20643-463E-48F2-930E-68D7BC200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نکات مرتبط با سن مادر</a:t>
            </a:r>
            <a:endParaRPr lang="en-US" sz="28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505AE-E455-42BB-BF02-A27B62CE5F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78702" y="1484784"/>
            <a:ext cx="9400499" cy="44264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تاكید به دريافت منظم و به موقع مراقبت هاي بارداري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تاكید به انجام زايمان در بیمارستان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تمايل مادر به غربالگري ناهنجاري كروموزومی جنین، اقدام در سطح تخصصی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غربالگري كارديومیوپاتی (در سن بااي 30) در ملاقات 37 - 35 بارداري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سن بالاي 35 سال: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همراه با يكی از موارد بارداري اول يا نمايه توده بدنی بیش از 30 يا سابقه زايمان نوزاد كم وزن يا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مرده زايی: تجويز آسپیرين به میزان 80 میلی گرم روزانه از هفته 12 تا 36 بارداري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ارزيابی احتمالی بروز ترومبوآمبولی و ارجاع غیر فوري در صورت نیاز به درمان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71614089"/>
      </p:ext>
    </p:extLst>
  </p:cSld>
  <p:clrMapOvr>
    <a:masterClrMapping/>
  </p:clrMapOvr>
  <p:transition>
    <p:cover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974431-41BE-4137-938F-4EAEA909C2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3594" y="1484026"/>
            <a:ext cx="9235608" cy="44271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انجام يک بار سونوگرافی در هفته 38 به 39 بارداري جهت بررسی رشد جنین و حجم مايع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آمنیوتیک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ارجاع به بیمارستان جهت ارزيابی سامت جنین (</a:t>
            </a:r>
            <a:r>
              <a:rPr lang="en-US" sz="2400" dirty="0">
                <a:cs typeface="B Nazanin" panose="00000400000000000000" pitchFamily="2" charset="-78"/>
              </a:rPr>
              <a:t>NST </a:t>
            </a:r>
            <a:r>
              <a:rPr lang="fa-IR" sz="2400" dirty="0">
                <a:cs typeface="B Nazanin" panose="00000400000000000000" pitchFamily="2" charset="-78"/>
              </a:rPr>
              <a:t>يا </a:t>
            </a:r>
            <a:r>
              <a:rPr lang="en-US" sz="2400" dirty="0">
                <a:cs typeface="B Nazanin" panose="00000400000000000000" pitchFamily="2" charset="-78"/>
              </a:rPr>
              <a:t>BBP</a:t>
            </a:r>
            <a:r>
              <a:rPr lang="fa-IR" sz="2400" dirty="0">
                <a:cs typeface="B Nazanin" panose="00000400000000000000" pitchFamily="2" charset="-78"/>
              </a:rPr>
              <a:t>)</a:t>
            </a:r>
            <a:r>
              <a:rPr lang="en-US" sz="2400" dirty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دو بار در هفته از هفته 38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بارداري (در صورت دسترسی نامناسب به بیمارستان بهره گیري از طرح اسكان)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شمارش روزانه حركات جنین از هفته 38 بارداري توسط مادر و اعام در صورت كاهش حركت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مشاوره انصراف از سقط و بیان ممنوعیت سقط عمدي حتی زير 4 ماهگی (منع شرعی)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1959620"/>
      </p:ext>
    </p:extLst>
  </p:cSld>
  <p:clrMapOvr>
    <a:masterClrMapping/>
  </p:clrMapOvr>
  <p:transition>
    <p:cover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5C2842-DAA6-4293-83C9-A5D4629D3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3602" y="835378"/>
            <a:ext cx="8785599" cy="1069622"/>
          </a:xfrm>
        </p:spPr>
        <p:txBody>
          <a:bodyPr/>
          <a:lstStyle/>
          <a:p>
            <a:pPr algn="ctr"/>
            <a:r>
              <a:rPr lang="fa-IR" dirty="0">
                <a:cs typeface="B Nazanin" panose="00000400000000000000" pitchFamily="2" charset="-78"/>
              </a:rPr>
              <a:t>نتیجه گیری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D7D8C-3B2D-4E1B-B79D-E7F254DA19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400" dirty="0">
                <a:cs typeface="B Nazanin" panose="00000400000000000000" pitchFamily="2" charset="-78"/>
              </a:rPr>
              <a:t>لازم است که در مراقبت و شرح حال اولیه بارداری وضعیت بیماری مادر باردار مشخص شده و بر اساس آن مراقبت های ویژه انجام گردد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50572069"/>
      </p:ext>
    </p:extLst>
  </p:cSld>
  <p:clrMapOvr>
    <a:masterClrMapping/>
  </p:clrMapOvr>
  <p:transition>
    <p:cover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3B6BA0-D40A-41FE-8FA0-98D88AE749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dirty="0">
                <a:solidFill>
                  <a:srgbClr val="FF0000"/>
                </a:solidFill>
                <a:cs typeface="B Nazanin" panose="00000400000000000000" pitchFamily="2" charset="-78"/>
              </a:rPr>
              <a:t>پرسش وتمرین </a:t>
            </a:r>
            <a:endParaRPr lang="en-US" sz="32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A01FBB-073A-415D-B175-6226C40666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2400" dirty="0">
                <a:cs typeface="B Nazanin" panose="00000400000000000000" pitchFamily="2" charset="-78"/>
              </a:rPr>
              <a:t>اگر در بارداری مادر دچار تروما شود چه اقداماتی برای ایشان انجام می دهید ؟</a:t>
            </a:r>
          </a:p>
          <a:p>
            <a:r>
              <a:rPr lang="fa-IR" sz="2400" dirty="0">
                <a:cs typeface="B Nazanin" panose="00000400000000000000" pitchFamily="2" charset="-78"/>
              </a:rPr>
              <a:t>مادری که باسن بارداری نامشخص مراجعه نماید چه اقدامی برای ایشان انجام می دهید ؟</a:t>
            </a:r>
          </a:p>
          <a:p>
            <a:r>
              <a:rPr lang="fa-IR" sz="2400" dirty="0">
                <a:cs typeface="B Nazanin" panose="00000400000000000000" pitchFamily="2" charset="-78"/>
              </a:rPr>
              <a:t>اقدامات لازم در بارداری برای مادری که مبتلا به سل است را ذکر نمایید ؟</a:t>
            </a:r>
          </a:p>
          <a:p>
            <a:endParaRPr lang="fa-IR" sz="2400" dirty="0">
              <a:cs typeface="B Nazanin" panose="000004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263680"/>
      </p:ext>
    </p:extLst>
  </p:cSld>
  <p:clrMapOvr>
    <a:masterClrMapping/>
  </p:clrMapOvr>
  <p:transition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83D9C5-A98D-4E29-85C1-3269864A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3200" dirty="0">
                <a:cs typeface="B Nazanin" panose="00000400000000000000" pitchFamily="2" charset="-78"/>
              </a:rPr>
              <a:t>فهرست مطالب 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41A945-5774-4C15-847C-60A9AA5C6C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400" dirty="0">
                <a:cs typeface="B Nazanin" panose="00000400000000000000" pitchFamily="2" charset="-78"/>
              </a:rPr>
              <a:t>بیماریها و ناهنجاریها </a:t>
            </a:r>
          </a:p>
          <a:p>
            <a:r>
              <a:rPr lang="fa-IR" sz="2400" dirty="0">
                <a:cs typeface="B Nazanin" panose="00000400000000000000" pitchFamily="2" charset="-78"/>
              </a:rPr>
              <a:t>موارد نیازمند مراقبت ویژه در بارداری فعلی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54693337"/>
      </p:ext>
    </p:extLst>
  </p:cSld>
  <p:clrMapOvr>
    <a:masterClrMapping/>
  </p:clrMapOvr>
  <p:transition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59ED1-6884-488F-B8BC-D032005BA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آنمی فقر آهن</a:t>
            </a:r>
            <a:endParaRPr lang="en-US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2EFFD5-13A7-41AC-AEDF-127C501A1E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13811" y="1484784"/>
            <a:ext cx="9035342" cy="44264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</a:p>
          <a:p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در صورت هموگلوبین كمتر از 7 گرم در دسی لیتر: ارجاع فوري به بیمارستان </a:t>
            </a:r>
          </a:p>
          <a:p>
            <a:r>
              <a:rPr lang="fa-IR" sz="2400" b="1" dirty="0">
                <a:cs typeface="B Nazanin" panose="00000400000000000000" pitchFamily="2" charset="-78"/>
              </a:rPr>
              <a:t>در صورت هموگلوبین 7تا10 گرم در دسی لیتر و طبیعی بودن </a:t>
            </a:r>
            <a:r>
              <a:rPr lang="en-US" sz="2400" b="1" dirty="0">
                <a:cs typeface="B Nazanin" panose="00000400000000000000" pitchFamily="2" charset="-78"/>
              </a:rPr>
              <a:t>WBC </a:t>
            </a:r>
            <a:r>
              <a:rPr lang="fa-IR" sz="2400" b="1" dirty="0">
                <a:cs typeface="B Nazanin" panose="00000400000000000000" pitchFamily="2" charset="-78"/>
              </a:rPr>
              <a:t>و پلاكت: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تجويز عدد 3 قرص آهن در روز</a:t>
            </a:r>
            <a:r>
              <a:rPr lang="en-US" sz="2400" dirty="0">
                <a:cs typeface="B Nazanin" panose="00000400000000000000" pitchFamily="2" charset="-78"/>
              </a:rPr>
              <a:t>)</a:t>
            </a:r>
            <a:r>
              <a:rPr lang="fa-IR" sz="2400" dirty="0">
                <a:cs typeface="B Nazanin" panose="00000400000000000000" pitchFamily="2" charset="-78"/>
              </a:rPr>
              <a:t> 150 - 200 میلی گرم</a:t>
            </a:r>
            <a:r>
              <a:rPr lang="en-US" sz="2400" dirty="0">
                <a:cs typeface="B Nazanin" panose="00000400000000000000" pitchFamily="2" charset="-78"/>
              </a:rPr>
              <a:t>(</a:t>
            </a:r>
            <a:r>
              <a:rPr lang="fa-IR" sz="2400" dirty="0">
                <a:cs typeface="B Nazanin" panose="00000400000000000000" pitchFamily="2" charset="-78"/>
              </a:rPr>
              <a:t> به مدت يک ماه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درخواست آزمايش اندكس رتیكولوسیت بعد از دو هفته از شروع درمان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عدم افزايش اندكس رتیكولوسیت يا عدم دسترسی به آزمايشگاه : ارجاع غیر فوري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به متخصص داخلی و مشاوره با متخصص زنان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ارايه توصیه هاي تغذيه اي طبق راهنماي جامع تغذيه مادران باردار و شیرده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85001035"/>
      </p:ext>
    </p:extLst>
  </p:cSld>
  <p:clrMapOvr>
    <a:masterClrMapping/>
  </p:clrMapOvr>
  <p:transition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1D3017-D10E-4C84-BAE4-61252057C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3397" y="1556792"/>
            <a:ext cx="8784236" cy="4354430"/>
          </a:xfrm>
        </p:spPr>
        <p:txBody>
          <a:bodyPr>
            <a:noAutofit/>
          </a:bodyPr>
          <a:lstStyle/>
          <a:p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در صورت هموگلوبین 10 تا 11 گرم در دسی لیتر: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تجويز عدد 2 قرص آهن (80 تا 120 میلی گرم)در روز به مدت يک ماه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اندازه گیري هموگلوبین يک ماه بعد و ادامه درمان مطابق میزان هموگلوبین. در صورت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عدم پاسخ به درمان بررسی ساير فاكتور ها مانند فريتین سرم و ...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احتمال تااسمی اقدام مطابق تالاسمی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بررسی وضعیت وزن گیري ارايه و مادر توصیه هاي تغذيه اي طبق راهنماي جامع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تغذيه مادران باردار و شیرده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38959963"/>
      </p:ext>
    </p:extLst>
  </p:cSld>
  <p:clrMapOvr>
    <a:masterClrMapping/>
  </p:clrMapOvr>
  <p:transition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D10FC-A58D-4719-A991-6E36BD9B2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تالاسمی (</a:t>
            </a:r>
            <a:r>
              <a:rPr lang="en-US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MCV </a:t>
            </a: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كمتر از 80 يا </a:t>
            </a:r>
            <a:r>
              <a:rPr lang="en-US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MCH </a:t>
            </a: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كمتر از 27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)</a:t>
            </a:r>
            <a:endParaRPr lang="en-US" sz="24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B8FD22-F7BB-4B4F-854F-9AF34F5121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8544" y="1556792"/>
            <a:ext cx="8990647" cy="43544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تصمیم گیري در مورد تجويز معمول مكمل آهن پس از اندازه گیري فريتین سرم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صورتی كه هموگلوبین كمتر از 8 گرم در دسی لیتر در سه دوم ماهه بارداري و كمتر از 9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گرم در دسی لیتر نزديک باشد ترم : ارجاع غیر فوري به متخصص داخلی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بررسی همسر از نظر تالاسمی مینور (در صورتی كه زوجین تحت مراقبت ژنتیک تالاسمی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نیستند)، و در صورت ابتلا همسر: ارجاع در اولین فرصت (سه ماهه اول بارداري) به مركز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مشاوره ژنتیک جهت بررسی ابتلا جنین به تالاسمی ماژور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77925090"/>
      </p:ext>
    </p:extLst>
  </p:cSld>
  <p:clrMapOvr>
    <a:masterClrMapping/>
  </p:clrMapOvr>
  <p:transition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A625C-67D4-4BA7-AAA8-FF5C199BB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آنمی داسی شکل </a:t>
            </a:r>
            <a:endParaRPr lang="en-US" sz="28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982F5B-8305-4CDD-A606-A6E71CD12C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3602" y="1412776"/>
            <a:ext cx="8484129" cy="428242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تاكید به مادر براي عوارض احتمالی بیماري در بارداري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تجويز اسید فولیک به میزان 5 میلی گرم در روز تا پايان بارداري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عدم تجويز مكمل آهن مگر با تشخیص آنمی فقر آهن و فريتین كمتر از 30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نانوگرم/ میلی لیتر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انجام آزمايش هاي تكمیلی عاوه بر آزمايش معمول: اندازه گیري پروتتین در ادرار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  24 ساعته و بررسی عملكرد كلیه، كبد، آنتی بادي اسكرين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تاكید به تزريق واكسن آنفلوانزا </a:t>
            </a:r>
          </a:p>
          <a:p>
            <a:pPr marL="0" indent="0">
              <a:buNone/>
            </a:pP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4713232"/>
      </p:ext>
    </p:extLst>
  </p:cSld>
  <p:clrMapOvr>
    <a:masterClrMapping/>
  </p:clrMapOvr>
  <p:transition>
    <p:cover/>
  </p:transition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314</TotalTime>
  <Words>2755</Words>
  <Application>Microsoft Office PowerPoint</Application>
  <PresentationFormat>Widescreen</PresentationFormat>
  <Paragraphs>246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7" baseType="lpstr">
      <vt:lpstr>Arial</vt:lpstr>
      <vt:lpstr>Century Gothic</vt:lpstr>
      <vt:lpstr>Wingdings 3</vt:lpstr>
      <vt:lpstr>Wisp</vt:lpstr>
      <vt:lpstr>بیماریها و ناهنجاریها</vt:lpstr>
      <vt:lpstr>مشخصات درس </vt:lpstr>
      <vt:lpstr>اهداف آموزشی </vt:lpstr>
      <vt:lpstr>مقدمه</vt:lpstr>
      <vt:lpstr>فهرست مطالب </vt:lpstr>
      <vt:lpstr>آنمی فقر آهن</vt:lpstr>
      <vt:lpstr>PowerPoint Presentation</vt:lpstr>
      <vt:lpstr>تالاسمی (MCV كمتر از 80 يا MCH كمتر از 27)</vt:lpstr>
      <vt:lpstr>آنمی داسی شکل </vt:lpstr>
      <vt:lpstr>PowerPoint Presentation</vt:lpstr>
      <vt:lpstr>اختلالات انعقادی</vt:lpstr>
      <vt:lpstr>بیماری تیروئید</vt:lpstr>
      <vt:lpstr>بیماری مزمن کلیه </vt:lpstr>
      <vt:lpstr>پیوند کلیه</vt:lpstr>
      <vt:lpstr>صرع</vt:lpstr>
      <vt:lpstr>میگرن </vt:lpstr>
      <vt:lpstr>لوپوس</vt:lpstr>
      <vt:lpstr>بیماری گوارشی </vt:lpstr>
      <vt:lpstr>ایدز</vt:lpstr>
      <vt:lpstr>سل</vt:lpstr>
      <vt:lpstr>سرخجه</vt:lpstr>
      <vt:lpstr>هپاتیت</vt:lpstr>
      <vt:lpstr>تورچ TORCH</vt:lpstr>
      <vt:lpstr>ناهنجاري هاي اسکلتی (لگن و ستون فقرات)</vt:lpstr>
      <vt:lpstr>PowerPoint Presentation</vt:lpstr>
      <vt:lpstr>PowerPoint Presentation</vt:lpstr>
      <vt:lpstr>بارداري همزمان با IUD</vt:lpstr>
      <vt:lpstr>بارداري با قرص پروژسترونی قرصها و آمپول هاي تركیبی</vt:lpstr>
      <vt:lpstr>بارداري با TL</vt:lpstr>
      <vt:lpstr>بارداري همزمان با شیردهی</vt:lpstr>
      <vt:lpstr>PowerPoint Presentation</vt:lpstr>
      <vt:lpstr>شغل سخت و سنگین </vt:lpstr>
      <vt:lpstr>سن بارداری نامشخص</vt:lpstr>
      <vt:lpstr>رفتار پرخطر </vt:lpstr>
      <vt:lpstr>ناسازگاريهاي خونی (ارهاش منفی مادر و ارهاش مثبت پدر)</vt:lpstr>
      <vt:lpstr>نمايه توده بدنی غیرطبیعی (كمتر از 5/ 18 يا 25 و بالاتر)</vt:lpstr>
      <vt:lpstr>تروما</vt:lpstr>
      <vt:lpstr>اختلالات ژنتیكی در يكی از والدين يا ناهنجاري در يكی از بستگان درجه يک زوجین (پدر، مادر، خواهر، برادر، فرزند)، بیماري تكرار شونده در بستگان</vt:lpstr>
      <vt:lpstr>نکات مرتبط با تعداد بارداری</vt:lpstr>
      <vt:lpstr>نکات مرتبط با سن مادر</vt:lpstr>
      <vt:lpstr>PowerPoint Presentation</vt:lpstr>
      <vt:lpstr>نتیجه گیری </vt:lpstr>
      <vt:lpstr>پرسش وتمرین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SHR</dc:creator>
  <cp:lastModifiedBy>مرضیه گلستانی</cp:lastModifiedBy>
  <cp:revision>38</cp:revision>
  <dcterms:created xsi:type="dcterms:W3CDTF">2023-08-04T01:28:12Z</dcterms:created>
  <dcterms:modified xsi:type="dcterms:W3CDTF">2023-09-04T06:24:08Z</dcterms:modified>
</cp:coreProperties>
</file>