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849" r:id="rId3"/>
    <p:sldId id="848" r:id="rId4"/>
    <p:sldId id="850" r:id="rId5"/>
    <p:sldId id="576" r:id="rId6"/>
    <p:sldId id="654" r:id="rId7"/>
    <p:sldId id="851" r:id="rId8"/>
    <p:sldId id="577" r:id="rId9"/>
    <p:sldId id="578" r:id="rId10"/>
    <p:sldId id="345" r:id="rId11"/>
    <p:sldId id="658" r:id="rId12"/>
    <p:sldId id="347" r:id="rId13"/>
    <p:sldId id="348" r:id="rId14"/>
    <p:sldId id="580" r:id="rId15"/>
    <p:sldId id="659" r:id="rId16"/>
    <p:sldId id="660" r:id="rId17"/>
    <p:sldId id="806" r:id="rId18"/>
    <p:sldId id="827" r:id="rId19"/>
    <p:sldId id="832" r:id="rId20"/>
    <p:sldId id="833" r:id="rId21"/>
    <p:sldId id="834" r:id="rId22"/>
    <p:sldId id="808" r:id="rId23"/>
    <p:sldId id="809" r:id="rId24"/>
    <p:sldId id="843" r:id="rId25"/>
    <p:sldId id="830" r:id="rId26"/>
    <p:sldId id="829" r:id="rId27"/>
    <p:sldId id="840" r:id="rId28"/>
    <p:sldId id="810" r:id="rId29"/>
    <p:sldId id="811" r:id="rId30"/>
    <p:sldId id="844" r:id="rId31"/>
    <p:sldId id="847" r:id="rId32"/>
    <p:sldId id="807" r:id="rId33"/>
    <p:sldId id="845" r:id="rId34"/>
    <p:sldId id="812" r:id="rId35"/>
    <p:sldId id="813" r:id="rId36"/>
    <p:sldId id="814" r:id="rId37"/>
    <p:sldId id="815" r:id="rId38"/>
    <p:sldId id="689" r:id="rId39"/>
    <p:sldId id="816" r:id="rId40"/>
    <p:sldId id="817" r:id="rId41"/>
    <p:sldId id="824" r:id="rId42"/>
    <p:sldId id="825" r:id="rId43"/>
    <p:sldId id="846" r:id="rId44"/>
    <p:sldId id="826" r:id="rId45"/>
    <p:sldId id="820" r:id="rId46"/>
    <p:sldId id="822" r:id="rId47"/>
    <p:sldId id="823" r:id="rId48"/>
    <p:sldId id="839" r:id="rId49"/>
    <p:sldId id="836" r:id="rId50"/>
    <p:sldId id="837" r:id="rId51"/>
    <p:sldId id="838" r:id="rId52"/>
    <p:sldId id="821" r:id="rId53"/>
    <p:sldId id="852" r:id="rId54"/>
    <p:sldId id="842" r:id="rId55"/>
    <p:sldId id="854" r:id="rId56"/>
    <p:sldId id="853"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67" autoAdjust="0"/>
  </p:normalViewPr>
  <p:slideViewPr>
    <p:cSldViewPr snapToGrid="0">
      <p:cViewPr varScale="1">
        <p:scale>
          <a:sx n="54" d="100"/>
          <a:sy n="54" d="100"/>
        </p:scale>
        <p:origin x="930" y="102"/>
      </p:cViewPr>
      <p:guideLst/>
    </p:cSldViewPr>
  </p:slideViewPr>
  <p:outlineViewPr>
    <p:cViewPr>
      <p:scale>
        <a:sx n="33" d="100"/>
        <a:sy n="33" d="100"/>
      </p:scale>
      <p:origin x="0" y="-4157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889" y="2514601"/>
            <a:ext cx="880060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889" y="4777381"/>
            <a:ext cx="880060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42292" y="4321159"/>
            <a:ext cx="1860631"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564445" y="4529542"/>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87982264"/>
      </p:ext>
    </p:extLst>
  </p:cSld>
  <p:clrMapOvr>
    <a:masterClrMapping/>
  </p:clrMapOvr>
  <p:transition>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609600"/>
            <a:ext cx="8789313"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1022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21296" y="3505200"/>
            <a:ext cx="7538517"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888"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
        <p:nvSpPr>
          <p:cNvPr id="14" name="TextBox 13"/>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9830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888" y="2438402"/>
            <a:ext cx="8789313"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9441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887" y="4343400"/>
            <a:ext cx="891772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887" y="5181600"/>
            <a:ext cx="891772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
        <p:nvSpPr>
          <p:cNvPr id="11" name="TextBox 10"/>
          <p:cNvSpPr txBox="1"/>
          <p:nvPr/>
        </p:nvSpPr>
        <p:spPr>
          <a:xfrm>
            <a:off x="2411089"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32127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888" y="627407"/>
            <a:ext cx="8789312"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888" y="4343400"/>
            <a:ext cx="878931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888"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8264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8766070"/>
      </p:ext>
    </p:extLst>
  </p:cSld>
  <p:clrMapOvr>
    <a:masterClrMapping/>
  </p:clrMapOvr>
  <p:transition>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1380" y="627407"/>
            <a:ext cx="2208176"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888" y="627407"/>
            <a:ext cx="6288464"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37154950"/>
      </p:ext>
    </p:extLst>
  </p:cSld>
  <p:clrMapOvr>
    <a:masterClrMapping/>
  </p:clrMapOvr>
  <p:transition>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3602" y="624110"/>
            <a:ext cx="87855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888" y="2133600"/>
            <a:ext cx="8789313"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15942461"/>
      </p:ext>
    </p:extLst>
  </p:cSld>
  <p:clrMapOvr>
    <a:masterClrMapping/>
  </p:clrMapOvr>
  <p:transition>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888" y="2074562"/>
            <a:ext cx="8789313"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888" y="3581400"/>
            <a:ext cx="8789313"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1"/>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01199199"/>
      </p:ext>
    </p:extLst>
  </p:cSld>
  <p:clrMapOvr>
    <a:masterClrMapping/>
  </p:clrMapOvr>
  <p:transition>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889" y="2136707"/>
            <a:ext cx="4263375"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16410" y="2136707"/>
            <a:ext cx="426279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681637" y="787784"/>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54851613"/>
      </p:ext>
    </p:extLst>
  </p:cSld>
  <p:clrMapOvr>
    <a:masterClrMapping/>
  </p:clrMapOvr>
  <p:transition>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020469" y="2226626"/>
            <a:ext cx="38327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887" y="2802889"/>
            <a:ext cx="4263376"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1540" y="2223398"/>
            <a:ext cx="383098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11620" y="2799661"/>
            <a:ext cx="4260907"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9/4/2023</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681637" y="787784"/>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6553585"/>
      </p:ext>
    </p:extLst>
  </p:cSld>
  <p:clrMapOvr>
    <a:masterClrMapping/>
  </p:clrMapOvr>
  <p:transition>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3600" y="624110"/>
            <a:ext cx="87856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9/4/2023</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08365127"/>
      </p:ext>
    </p:extLst>
  </p:cSld>
  <p:clrMapOvr>
    <a:masterClrMapping/>
  </p:clrMapOvr>
  <p:transition>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9/4/2023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8010517"/>
      </p:ext>
    </p:extLst>
  </p:cSld>
  <p:clrMapOvr>
    <a:masterClrMapping/>
  </p:clrMapOvr>
  <p:transition>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7" y="446088"/>
            <a:ext cx="3506112"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4659" y="446090"/>
            <a:ext cx="5054541"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887" y="1598613"/>
            <a:ext cx="3506112"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87413484"/>
      </p:ext>
    </p:extLst>
  </p:cSld>
  <p:clrMapOvr>
    <a:masterClrMapping/>
  </p:clrMapOvr>
  <p:transition>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8" y="4800600"/>
            <a:ext cx="8789313"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888" y="634965"/>
            <a:ext cx="8789313"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888" y="5367338"/>
            <a:ext cx="8789313"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78" y="4910661"/>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5551583"/>
      </p:ext>
    </p:extLst>
  </p:cSld>
  <p:clrMapOvr>
    <a:masterClrMapping/>
  </p:clrMapOvr>
  <p:transition>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26416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7228" y="285"/>
            <a:ext cx="2603029"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24384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3600" y="624110"/>
            <a:ext cx="87856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888" y="2133600"/>
            <a:ext cx="8789313"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3200" y="6135090"/>
            <a:ext cx="102184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9/4/2023</a:t>
            </a:fld>
            <a:endParaRPr lang="en-US"/>
          </a:p>
        </p:txBody>
      </p:sp>
      <p:sp>
        <p:nvSpPr>
          <p:cNvPr id="5" name="Footer Placeholder 4"/>
          <p:cNvSpPr>
            <a:spLocks noGrp="1"/>
          </p:cNvSpPr>
          <p:nvPr>
            <p:ph type="ftr" sz="quarter" idx="3"/>
          </p:nvPr>
        </p:nvSpPr>
        <p:spPr>
          <a:xfrm>
            <a:off x="2589887" y="6135810"/>
            <a:ext cx="7621984"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681637" y="787784"/>
            <a:ext cx="779971" cy="365125"/>
          </a:xfrm>
          <a:prstGeom prst="rect">
            <a:avLst/>
          </a:prstGeom>
        </p:spPr>
        <p:txBody>
          <a:bodyPr vert="horz" lIns="91440" tIns="45720" rIns="91440" bIns="45720" rtlCol="0" anchor="ctr"/>
          <a:lstStyle>
            <a:lvl1pPr algn="r">
              <a:defRPr sz="2000">
                <a:solidFill>
                  <a:srgbClr val="FEFFFF"/>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6535684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cover/>
  </p:transition>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0CF8F5B-00C1-0C23-C319-F87EA9B36DD7}"/>
              </a:ext>
            </a:extLst>
          </p:cNvPr>
          <p:cNvSpPr>
            <a:spLocks noGrp="1"/>
          </p:cNvSpPr>
          <p:nvPr>
            <p:ph type="subTitle" idx="1"/>
          </p:nvPr>
        </p:nvSpPr>
        <p:spPr>
          <a:xfrm>
            <a:off x="1524000" y="2323475"/>
            <a:ext cx="9144000" cy="2934325"/>
          </a:xfrm>
        </p:spPr>
        <p:txBody>
          <a:bodyPr>
            <a:normAutofit/>
          </a:bodyPr>
          <a:lstStyle/>
          <a:p>
            <a:pPr algn="ctr"/>
            <a:r>
              <a:rPr lang="fa-IR" sz="4000" b="1" dirty="0">
                <a:solidFill>
                  <a:srgbClr val="FF0000"/>
                </a:solidFill>
                <a:cs typeface="B Nazanin" panose="00000400000000000000" pitchFamily="2" charset="-78"/>
              </a:rPr>
              <a:t>مراقبت های معمول بارداری</a:t>
            </a:r>
            <a:endParaRPr lang="en-US" sz="40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2135881629"/>
      </p:ext>
    </p:extLst>
  </p:cSld>
  <p:clrMapOvr>
    <a:masterClrMapping/>
  </p:clrMapOvr>
  <p:transition>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43672" y="620688"/>
            <a:ext cx="6858000" cy="527720"/>
          </a:xfrm>
        </p:spPr>
        <p:txBody>
          <a:bodyPr>
            <a:normAutofit/>
          </a:bodyPr>
          <a:lstStyle/>
          <a:p>
            <a:pPr algn="ctr"/>
            <a:r>
              <a:rPr lang="fa-IR" sz="2800" dirty="0">
                <a:solidFill>
                  <a:srgbClr val="FF0000"/>
                </a:solidFill>
                <a:cs typeface="B Titr" panose="00000700000000000000" pitchFamily="2" charset="-78"/>
              </a:rPr>
              <a:t>در مراقبت هفته 20-16 بارداری</a:t>
            </a:r>
            <a:endParaRPr lang="en-US" sz="2800" dirty="0">
              <a:solidFill>
                <a:srgbClr val="FF0000"/>
              </a:solidFill>
              <a:cs typeface="B Titr" panose="00000700000000000000" pitchFamily="2" charset="-78"/>
            </a:endParaRPr>
          </a:p>
        </p:txBody>
      </p:sp>
      <p:sp>
        <p:nvSpPr>
          <p:cNvPr id="3" name="Subtitle 2"/>
          <p:cNvSpPr>
            <a:spLocks noGrp="1"/>
          </p:cNvSpPr>
          <p:nvPr>
            <p:ph type="subTitle" idx="1"/>
          </p:nvPr>
        </p:nvSpPr>
        <p:spPr>
          <a:xfrm>
            <a:off x="2207568" y="1916832"/>
            <a:ext cx="8975094" cy="4320480"/>
          </a:xfrm>
        </p:spPr>
        <p:txBody>
          <a:bodyPr>
            <a:normAutofit/>
          </a:bodyPr>
          <a:lstStyle/>
          <a:p>
            <a:pPr marL="285750" indent="-285750" algn="r">
              <a:lnSpc>
                <a:spcPct val="150000"/>
              </a:lnSpc>
              <a:buFont typeface="Wingdings" panose="05000000000000000000" pitchFamily="2" charset="2"/>
              <a:buChar char="§"/>
            </a:pPr>
            <a:r>
              <a:rPr lang="fa-IR" sz="1500" b="1" dirty="0">
                <a:solidFill>
                  <a:srgbClr val="FF0000"/>
                </a:solidFill>
                <a:latin typeface="B Yagut,Bold"/>
                <a:cs typeface="B Nazanin" panose="00000400000000000000" pitchFamily="2" charset="-78"/>
              </a:rPr>
              <a:t> </a:t>
            </a:r>
            <a:r>
              <a:rPr lang="fa-IR" sz="2400" dirty="0">
                <a:solidFill>
                  <a:schemeClr val="tx1"/>
                </a:solidFill>
                <a:latin typeface="B Yagut,Bold"/>
                <a:cs typeface="B Nazanin" panose="00000400000000000000" pitchFamily="2" charset="-78"/>
              </a:rPr>
              <a:t>ارزیابی علائم خطرفوری</a:t>
            </a:r>
          </a:p>
          <a:p>
            <a:pPr algn="r">
              <a:lnSpc>
                <a:spcPct val="150000"/>
              </a:lnSpc>
            </a:pPr>
            <a:r>
              <a:rPr lang="fa-IR" sz="2400" u="sng" dirty="0">
                <a:solidFill>
                  <a:schemeClr val="tx1"/>
                </a:solidFill>
                <a:latin typeface="B Yagut,Bold"/>
                <a:cs typeface="B Nazanin" panose="00000400000000000000" pitchFamily="2" charset="-78"/>
              </a:rPr>
              <a:t>درصورت نبود علائم خطرفوری:</a:t>
            </a:r>
          </a:p>
          <a:p>
            <a:pPr marL="285750" indent="-285750" algn="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بررسی پرونده وآشنایی باوضعیت مادر</a:t>
            </a:r>
          </a:p>
          <a:p>
            <a:pPr marL="285750" indent="-285750" algn="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بررسی شکایت های شایع وعلائم خطر</a:t>
            </a:r>
          </a:p>
          <a:p>
            <a:pPr marL="285750" indent="-285750" algn="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غربالگري سلامت روان</a:t>
            </a:r>
          </a:p>
          <a:p>
            <a:pPr marL="285750" indent="-285750" algn="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غربالگری اولیه همسر آزاری</a:t>
            </a:r>
          </a:p>
        </p:txBody>
      </p:sp>
    </p:spTree>
    <p:extLst>
      <p:ext uri="{BB962C8B-B14F-4D97-AF65-F5344CB8AC3E}">
        <p14:creationId xmlns:p14="http://schemas.microsoft.com/office/powerpoint/2010/main" val="298246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66416" y="1340768"/>
            <a:ext cx="7836168" cy="4570454"/>
          </a:xfrm>
        </p:spPr>
        <p:txBody>
          <a:bodyPr>
            <a:normAutofit/>
          </a:bodyPr>
          <a:lstStyle/>
          <a:p>
            <a:pPr marL="285750" indent="-285750">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غربالگري اولیه مصرف دخانیات، الکل و موادمحرک ومخدر</a:t>
            </a:r>
          </a:p>
          <a:p>
            <a:pPr marL="285750" indent="-285750">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معاینه فیزیکی</a:t>
            </a:r>
          </a:p>
          <a:p>
            <a:pPr marL="285750" indent="-285750">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اندازه گیری علائم حیاتی،صدای قلب جنین، ارتفاع رحم</a:t>
            </a:r>
          </a:p>
          <a:p>
            <a:pPr marL="285750" indent="-285750">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سونوگرافی هدفمند در هفته 18-16 بارداری </a:t>
            </a:r>
            <a:r>
              <a:rPr lang="ar-SA" sz="2400" dirty="0">
                <a:solidFill>
                  <a:srgbClr val="0070C0"/>
                </a:solidFill>
                <a:cs typeface="B Nazanin" panose="00000400000000000000" pitchFamily="2" charset="-78"/>
              </a:rPr>
              <a:t>به منظور بررسی تعداد جنین، محل جفت، سن بارداری، اندازه های جنینی و بررسی سلامت ظاهری جنین</a:t>
            </a:r>
            <a:r>
              <a:rPr lang="fa-IR" sz="2400" dirty="0">
                <a:solidFill>
                  <a:srgbClr val="0070C0"/>
                </a:solidFill>
                <a:cs typeface="B Nazanin" panose="00000400000000000000" pitchFamily="2" charset="-78"/>
              </a:rPr>
              <a:t> انجام می شود.</a:t>
            </a:r>
          </a:p>
          <a:p>
            <a:pPr marL="285750" indent="-285750">
              <a:lnSpc>
                <a:spcPct val="150000"/>
              </a:lnSpc>
              <a:buFont typeface="Wingdings" panose="05000000000000000000" pitchFamily="2" charset="2"/>
              <a:buChar char="§"/>
            </a:pPr>
            <a:r>
              <a:rPr lang="ar-SA" sz="2400" dirty="0">
                <a:solidFill>
                  <a:srgbClr val="0070C0"/>
                </a:solidFill>
                <a:cs typeface="B Nazanin" panose="00000400000000000000" pitchFamily="2" charset="-78"/>
              </a:rPr>
              <a:t> </a:t>
            </a:r>
            <a:r>
              <a:rPr lang="fa-IR" sz="2400" dirty="0">
                <a:solidFill>
                  <a:srgbClr val="0070C0"/>
                </a:solidFill>
                <a:latin typeface="B Yagut,Bold"/>
                <a:cs typeface="B Nazanin" panose="00000400000000000000" pitchFamily="2" charset="-78"/>
              </a:rPr>
              <a:t>توصیه به شرکت در کلاس های آمادگی برای زایمان</a:t>
            </a:r>
          </a:p>
          <a:p>
            <a:endParaRPr lang="en-US" dirty="0"/>
          </a:p>
        </p:txBody>
      </p:sp>
    </p:spTree>
    <p:extLst>
      <p:ext uri="{BB962C8B-B14F-4D97-AF65-F5344CB8AC3E}">
        <p14:creationId xmlns:p14="http://schemas.microsoft.com/office/powerpoint/2010/main" val="2082855387"/>
      </p:ext>
    </p:extLst>
  </p:cSld>
  <p:clrMapOvr>
    <a:masterClrMapping/>
  </p:clrMapOvr>
  <p:transition>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99656" y="332657"/>
            <a:ext cx="6858000" cy="630237"/>
          </a:xfrm>
        </p:spPr>
        <p:txBody>
          <a:bodyPr>
            <a:normAutofit/>
          </a:bodyPr>
          <a:lstStyle/>
          <a:p>
            <a:pPr algn="ctr"/>
            <a:r>
              <a:rPr lang="fa-IR" sz="2800" dirty="0">
                <a:solidFill>
                  <a:srgbClr val="FF0000"/>
                </a:solidFill>
                <a:cs typeface="B Titr" panose="00000700000000000000" pitchFamily="2" charset="-78"/>
              </a:rPr>
              <a:t>درمراقبت هفته 30-24 بارداری</a:t>
            </a:r>
            <a:endParaRPr lang="en-US" sz="2800" dirty="0">
              <a:solidFill>
                <a:srgbClr val="FF0000"/>
              </a:solidFill>
              <a:cs typeface="B Titr" panose="00000700000000000000" pitchFamily="2" charset="-78"/>
            </a:endParaRPr>
          </a:p>
        </p:txBody>
      </p:sp>
      <p:sp>
        <p:nvSpPr>
          <p:cNvPr id="3" name="Subtitle 2"/>
          <p:cNvSpPr>
            <a:spLocks noGrp="1"/>
          </p:cNvSpPr>
          <p:nvPr>
            <p:ph type="subTitle" idx="1"/>
          </p:nvPr>
        </p:nvSpPr>
        <p:spPr>
          <a:xfrm>
            <a:off x="2133600" y="1371600"/>
            <a:ext cx="9348866" cy="4953000"/>
          </a:xfrm>
        </p:spPr>
        <p:txBody>
          <a:bodyPr>
            <a:noAutofit/>
          </a:bodyPr>
          <a:lstStyle/>
          <a:p>
            <a:pPr marL="285750" indent="-285750" algn="r">
              <a:lnSpc>
                <a:spcPct val="150000"/>
              </a:lnSpc>
              <a:buFont typeface="Wingdings" panose="05000000000000000000" pitchFamily="2" charset="2"/>
              <a:buChar char="ü"/>
            </a:pPr>
            <a:r>
              <a:rPr lang="fa-IR" sz="2400" dirty="0">
                <a:solidFill>
                  <a:schemeClr val="tx1"/>
                </a:solidFill>
                <a:cs typeface="B Nazanin" panose="00000400000000000000" pitchFamily="2" charset="-78"/>
              </a:rPr>
              <a:t>آزمایشات مرحله دوم درخواست شود :</a:t>
            </a:r>
          </a:p>
          <a:p>
            <a:pPr algn="r">
              <a:lnSpc>
                <a:spcPct val="150000"/>
              </a:lnSpc>
            </a:pPr>
            <a:r>
              <a:rPr lang="fa-IR" sz="2400" dirty="0">
                <a:solidFill>
                  <a:schemeClr val="tx1"/>
                </a:solidFill>
                <a:cs typeface="B Nazanin" panose="00000400000000000000" pitchFamily="2" charset="-78"/>
              </a:rPr>
              <a:t> آزمایش نوبت دوم كومبس غیر مستقیم (در مادر</a:t>
            </a:r>
            <a:r>
              <a:rPr lang="en-US" sz="2400" dirty="0">
                <a:solidFill>
                  <a:schemeClr val="tx1"/>
                </a:solidFill>
                <a:cs typeface="B Nazanin" panose="00000400000000000000" pitchFamily="2" charset="-78"/>
              </a:rPr>
              <a:t>Rh</a:t>
            </a:r>
            <a:r>
              <a:rPr lang="fa-IR" sz="2400" dirty="0">
                <a:solidFill>
                  <a:schemeClr val="tx1"/>
                </a:solidFill>
                <a:cs typeface="B Nazanin" panose="00000400000000000000" pitchFamily="2" charset="-78"/>
              </a:rPr>
              <a:t>منفی با همسر</a:t>
            </a:r>
            <a:r>
              <a:rPr lang="en-US" sz="2400" dirty="0">
                <a:solidFill>
                  <a:schemeClr val="tx1"/>
                </a:solidFill>
                <a:cs typeface="B Nazanin" panose="00000400000000000000" pitchFamily="2" charset="-78"/>
              </a:rPr>
              <a:t> Rh </a:t>
            </a:r>
            <a:r>
              <a:rPr lang="fa-IR" sz="2400" dirty="0">
                <a:solidFill>
                  <a:schemeClr val="tx1"/>
                </a:solidFill>
                <a:cs typeface="B Nazanin" panose="00000400000000000000" pitchFamily="2" charset="-78"/>
              </a:rPr>
              <a:t>مثبت)</a:t>
            </a:r>
          </a:p>
          <a:p>
            <a:pPr algn="r">
              <a:lnSpc>
                <a:spcPct val="150000"/>
              </a:lnSpc>
            </a:pPr>
            <a:r>
              <a:rPr lang="fa-IR" sz="2400" dirty="0">
                <a:solidFill>
                  <a:schemeClr val="tx1"/>
                </a:solidFill>
                <a:cs typeface="B Nazanin" panose="00000400000000000000" pitchFamily="2" charset="-78"/>
              </a:rPr>
              <a:t>آزمایش </a:t>
            </a:r>
            <a:r>
              <a:rPr lang="en-US" sz="2400" dirty="0">
                <a:solidFill>
                  <a:schemeClr val="tx1"/>
                </a:solidFill>
                <a:cs typeface="B Nazanin" panose="00000400000000000000" pitchFamily="2" charset="-78"/>
              </a:rPr>
              <a:t>OGTT</a:t>
            </a:r>
            <a:r>
              <a:rPr lang="fa-IR" sz="2400" dirty="0">
                <a:solidFill>
                  <a:schemeClr val="tx1"/>
                </a:solidFill>
                <a:cs typeface="B Nazanin" panose="00000400000000000000" pitchFamily="2" charset="-78"/>
              </a:rPr>
              <a:t> بهتر است در هفته 28-24 بارداری انجام شود.</a:t>
            </a:r>
          </a:p>
          <a:p>
            <a:pPr algn="r">
              <a:lnSpc>
                <a:spcPct val="150000"/>
              </a:lnSpc>
            </a:pPr>
            <a:r>
              <a:rPr lang="fa-IR" sz="2400" dirty="0">
                <a:solidFill>
                  <a:schemeClr val="tx1"/>
                </a:solidFill>
                <a:cs typeface="B Nazanin" panose="00000400000000000000" pitchFamily="2" charset="-78"/>
              </a:rPr>
              <a:t>جواب آزمایشات یک هفته بعد پیگیری شودو نتیجه آزمایشات در سامانه ثبت گردد.</a:t>
            </a:r>
          </a:p>
          <a:p>
            <a:pPr marL="285750" indent="-285750" algn="r">
              <a:lnSpc>
                <a:spcPct val="150000"/>
              </a:lnSpc>
              <a:buFont typeface="Wingdings" panose="05000000000000000000" pitchFamily="2" charset="2"/>
              <a:buChar char="ü"/>
            </a:pPr>
            <a:r>
              <a:rPr lang="fa-IR" sz="2400" dirty="0">
                <a:solidFill>
                  <a:schemeClr val="tx1"/>
                </a:solidFill>
                <a:cs typeface="B Nazanin" panose="00000400000000000000" pitchFamily="2" charset="-78"/>
              </a:rPr>
              <a:t>توصیه به شرکت در کلاس آمادگی برای زایمان </a:t>
            </a:r>
          </a:p>
          <a:p>
            <a:pPr algn="r" rtl="1">
              <a:lnSpc>
                <a:spcPct val="150000"/>
              </a:lnSpc>
            </a:pPr>
            <a:r>
              <a:rPr lang="fa-IR" sz="2400" dirty="0">
                <a:solidFill>
                  <a:srgbClr val="FF0000"/>
                </a:solidFill>
                <a:cs typeface="B Nazanin" panose="00000400000000000000" pitchFamily="2" charset="-78"/>
              </a:rPr>
              <a:t>نکته:  تمام مواردی که نیازبه پیگیری دارد در قسمت اقدام یا ویزیت در سامانه ثبت شده و تاریخ مراجعه بعدی تعیین گردد.</a:t>
            </a:r>
            <a:endParaRPr lang="en-US" sz="2400" dirty="0">
              <a:cs typeface="B Nazanin" panose="00000400000000000000" pitchFamily="2" charset="-78"/>
            </a:endParaRPr>
          </a:p>
        </p:txBody>
      </p:sp>
    </p:spTree>
    <p:extLst>
      <p:ext uri="{BB962C8B-B14F-4D97-AF65-F5344CB8AC3E}">
        <p14:creationId xmlns:p14="http://schemas.microsoft.com/office/powerpoint/2010/main" val="1751253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5640" y="332657"/>
            <a:ext cx="6858000" cy="698053"/>
          </a:xfrm>
        </p:spPr>
        <p:txBody>
          <a:bodyPr>
            <a:normAutofit/>
          </a:bodyPr>
          <a:lstStyle/>
          <a:p>
            <a:pPr algn="ctr"/>
            <a:r>
              <a:rPr lang="fa-IR" sz="2800" dirty="0">
                <a:solidFill>
                  <a:srgbClr val="C00000"/>
                </a:solidFill>
                <a:cs typeface="B Titr" panose="00000700000000000000" pitchFamily="2" charset="-78"/>
              </a:rPr>
              <a:t>درمراقبت هفته 37-31 بارداری</a:t>
            </a:r>
            <a:endParaRPr lang="en-US" sz="2800" dirty="0">
              <a:solidFill>
                <a:srgbClr val="C00000"/>
              </a:solidFill>
              <a:cs typeface="B Titr" panose="00000700000000000000" pitchFamily="2" charset="-78"/>
            </a:endParaRPr>
          </a:p>
        </p:txBody>
      </p:sp>
      <p:sp>
        <p:nvSpPr>
          <p:cNvPr id="3" name="Subtitle 2"/>
          <p:cNvSpPr>
            <a:spLocks noGrp="1"/>
          </p:cNvSpPr>
          <p:nvPr>
            <p:ph type="subTitle" idx="1"/>
          </p:nvPr>
        </p:nvSpPr>
        <p:spPr>
          <a:xfrm>
            <a:off x="3424991" y="1030710"/>
            <a:ext cx="7848871" cy="4896544"/>
          </a:xfrm>
        </p:spPr>
        <p:txBody>
          <a:bodyPr>
            <a:noAutofit/>
          </a:bodyPr>
          <a:lstStyle/>
          <a:p>
            <a:pPr marL="285750" indent="-285750" algn="r">
              <a:lnSpc>
                <a:spcPct val="150000"/>
              </a:lnSpc>
              <a:buFont typeface="Wingdings" panose="05000000000000000000" pitchFamily="2" charset="2"/>
              <a:buChar char="ü"/>
            </a:pPr>
            <a:r>
              <a:rPr lang="fa-IR" sz="2400" dirty="0">
                <a:solidFill>
                  <a:schemeClr val="tx1"/>
                </a:solidFill>
                <a:latin typeface="B Yagut,Bold"/>
                <a:cs typeface="B Nazanin" panose="00000400000000000000" pitchFamily="2" charset="-78"/>
              </a:rPr>
              <a:t>غربالگری همسرآزاری</a:t>
            </a:r>
          </a:p>
          <a:p>
            <a:pPr marL="285750" indent="-285750" algn="r">
              <a:lnSpc>
                <a:spcPct val="150000"/>
              </a:lnSpc>
              <a:buFont typeface="Wingdings" panose="05000000000000000000" pitchFamily="2" charset="2"/>
              <a:buChar char="ü"/>
            </a:pPr>
            <a:r>
              <a:rPr lang="fa-IR" sz="2400" dirty="0">
                <a:solidFill>
                  <a:schemeClr val="tx1"/>
                </a:solidFill>
                <a:latin typeface="B Yagut,Bold"/>
                <a:cs typeface="B Nazanin" panose="00000400000000000000" pitchFamily="2" charset="-78"/>
              </a:rPr>
              <a:t>غربالگري سلامت روان</a:t>
            </a:r>
          </a:p>
          <a:p>
            <a:pPr marL="285750" indent="-285750" algn="r">
              <a:lnSpc>
                <a:spcPct val="150000"/>
              </a:lnSpc>
              <a:buFont typeface="Wingdings" panose="05000000000000000000" pitchFamily="2" charset="2"/>
              <a:buChar char="ü"/>
            </a:pPr>
            <a:r>
              <a:rPr lang="fa-IR" sz="2400" dirty="0">
                <a:solidFill>
                  <a:schemeClr val="tx1"/>
                </a:solidFill>
                <a:latin typeface="B Yagut,Bold"/>
                <a:cs typeface="B Nazanin" panose="00000400000000000000" pitchFamily="2" charset="-78"/>
              </a:rPr>
              <a:t>غربالگري اولیه مصرف دخانیات، الکل و موادمحرک</a:t>
            </a:r>
          </a:p>
          <a:p>
            <a:pPr marL="285750" indent="-285750" algn="r">
              <a:lnSpc>
                <a:spcPct val="150000"/>
              </a:lnSpc>
              <a:buFont typeface="Wingdings" panose="05000000000000000000" pitchFamily="2" charset="2"/>
              <a:buChar char="ü"/>
            </a:pPr>
            <a:r>
              <a:rPr lang="fa-IR" sz="2400" dirty="0">
                <a:solidFill>
                  <a:schemeClr val="tx1"/>
                </a:solidFill>
                <a:cs typeface="B Nazanin" panose="00000400000000000000" pitchFamily="2" charset="-78"/>
              </a:rPr>
              <a:t>درخواست سونوگرافی هفته 34-31 بارداری و پیگیری نتیجه (سونوگرافي هفته هاي 31 تا 34 بارداري به منظور بررسي وضعیت رشد جنین، میزان مايع آمنیوتیک، نمايش جنین، محل جفت و اختلالات جفتی درخواست مي شود)</a:t>
            </a:r>
          </a:p>
          <a:p>
            <a:pPr marL="285750" indent="-285750" algn="r">
              <a:lnSpc>
                <a:spcPct val="150000"/>
              </a:lnSpc>
              <a:buFont typeface="Wingdings" panose="05000000000000000000" pitchFamily="2" charset="2"/>
              <a:buChar char="ü"/>
            </a:pPr>
            <a:r>
              <a:rPr lang="ar-SA" sz="2400" dirty="0">
                <a:solidFill>
                  <a:schemeClr val="tx1"/>
                </a:solidFill>
                <a:cs typeface="B Nazanin" panose="00000400000000000000" pitchFamily="2" charset="-78"/>
              </a:rPr>
              <a:t>آزمایش </a:t>
            </a:r>
            <a:r>
              <a:rPr lang="en-US" sz="2400" dirty="0">
                <a:solidFill>
                  <a:schemeClr val="tx1"/>
                </a:solidFill>
                <a:cs typeface="B Nazanin" panose="00000400000000000000" pitchFamily="2" charset="-78"/>
              </a:rPr>
              <a:t>HIV</a:t>
            </a:r>
            <a:r>
              <a:rPr lang="fa-IR" sz="2400" dirty="0">
                <a:solidFill>
                  <a:schemeClr val="tx1"/>
                </a:solidFill>
                <a:cs typeface="B Nazanin" panose="00000400000000000000" pitchFamily="2" charset="-78"/>
              </a:rPr>
              <a:t> در افراد پر خطر رفتاری (در هفته 31 تا 34 بارداری)</a:t>
            </a:r>
          </a:p>
          <a:p>
            <a:pPr marL="285750" indent="-285750" algn="r">
              <a:buFont typeface="Wingdings" panose="05000000000000000000" pitchFamily="2" charset="2"/>
              <a:buChar char="ü"/>
            </a:pPr>
            <a:r>
              <a:rPr lang="ar-SA" sz="2400" dirty="0">
                <a:solidFill>
                  <a:schemeClr val="tx1"/>
                </a:solidFill>
                <a:cs typeface="B Nazanin" panose="00000400000000000000" pitchFamily="2" charset="-78"/>
              </a:rPr>
              <a:t>تزریق ایمونوگلوبولین ضد دی</a:t>
            </a:r>
            <a:r>
              <a:rPr lang="fa-IR" sz="2400" dirty="0">
                <a:solidFill>
                  <a:schemeClr val="tx1"/>
                </a:solidFill>
                <a:cs typeface="B Nazanin" panose="00000400000000000000" pitchFamily="2" charset="-78"/>
              </a:rPr>
              <a:t> در صورت نیاز (درهفته 28 تا 34بارداری</a:t>
            </a:r>
            <a:r>
              <a:rPr lang="fa-IR" sz="2400" b="1" dirty="0">
                <a:solidFill>
                  <a:schemeClr val="tx1"/>
                </a:solidFill>
                <a:cs typeface="B Nazanin" panose="00000400000000000000" pitchFamily="2" charset="-78"/>
              </a:rPr>
              <a:t>)</a:t>
            </a:r>
            <a:endParaRPr lang="fa-IR" sz="2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153684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8426" y="404664"/>
            <a:ext cx="6589199" cy="576064"/>
          </a:xfrm>
        </p:spPr>
        <p:txBody>
          <a:bodyPr>
            <a:normAutofit/>
          </a:bodyPr>
          <a:lstStyle/>
          <a:p>
            <a:pPr algn="ctr"/>
            <a:r>
              <a:rPr lang="fa-IR" sz="2800" dirty="0">
                <a:solidFill>
                  <a:srgbClr val="FF0000"/>
                </a:solidFill>
                <a:cs typeface="B Titr" panose="00000700000000000000" pitchFamily="2" charset="-78"/>
              </a:rPr>
              <a:t>درمراقبت هفته  38 تا40 </a:t>
            </a:r>
          </a:p>
        </p:txBody>
      </p:sp>
      <p:sp>
        <p:nvSpPr>
          <p:cNvPr id="3" name="Content Placeholder 2"/>
          <p:cNvSpPr>
            <a:spLocks noGrp="1"/>
          </p:cNvSpPr>
          <p:nvPr>
            <p:ph idx="1"/>
          </p:nvPr>
        </p:nvSpPr>
        <p:spPr>
          <a:xfrm>
            <a:off x="2927648" y="1412776"/>
            <a:ext cx="8629767" cy="4748181"/>
          </a:xfrm>
        </p:spPr>
        <p:txBody>
          <a:bodyPr>
            <a:normAutofit/>
          </a:bodyPr>
          <a:lstStyle/>
          <a:p>
            <a:pP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بررسی پرونده وآشنایی باوضعیت مادر        </a:t>
            </a:r>
          </a:p>
          <a:p>
            <a:pP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بررسی شکایت های شایع وعلائم خطر</a:t>
            </a:r>
          </a:p>
          <a:p>
            <a:pP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مصرف مکمل ها</a:t>
            </a:r>
          </a:p>
          <a:p>
            <a:pP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معاینه فیزیکی</a:t>
            </a:r>
          </a:p>
          <a:p>
            <a:pPr>
              <a:lnSpc>
                <a:spcPct val="150000"/>
              </a:lnSpc>
              <a:buFont typeface="Wingdings" panose="05000000000000000000" pitchFamily="2" charset="2"/>
              <a:buChar char="§"/>
            </a:pPr>
            <a:r>
              <a:rPr lang="fa-IR" sz="2400" dirty="0">
                <a:solidFill>
                  <a:srgbClr val="0070C0"/>
                </a:solidFill>
                <a:latin typeface="B Yagut,Bold"/>
                <a:cs typeface="B Nazanin" panose="00000400000000000000" pitchFamily="2" charset="-78"/>
              </a:rPr>
              <a:t>اندازه گیری علائم حیاتی،صدای قلب جنین،</a:t>
            </a:r>
            <a:r>
              <a:rPr lang="fa-IR" sz="2400" dirty="0">
                <a:solidFill>
                  <a:srgbClr val="0070C0"/>
                </a:solidFill>
                <a:cs typeface="B Nazanin" panose="00000400000000000000" pitchFamily="2" charset="-78"/>
              </a:rPr>
              <a:t> ارتفاع رحم</a:t>
            </a:r>
          </a:p>
          <a:p>
            <a:pPr>
              <a:buFont typeface="Wingdings" panose="05000000000000000000" pitchFamily="2" charset="2"/>
              <a:buChar char="§"/>
            </a:pPr>
            <a:r>
              <a:rPr lang="ar-SA" sz="2400" dirty="0">
                <a:solidFill>
                  <a:srgbClr val="0070C0"/>
                </a:solidFill>
                <a:cs typeface="B Nazanin" panose="00000400000000000000" pitchFamily="2" charset="-78"/>
              </a:rPr>
              <a:t>سلامت روان، جنسي</a:t>
            </a:r>
          </a:p>
        </p:txBody>
      </p:sp>
    </p:spTree>
    <p:extLst>
      <p:ext uri="{BB962C8B-B14F-4D97-AF65-F5344CB8AC3E}">
        <p14:creationId xmlns:p14="http://schemas.microsoft.com/office/powerpoint/2010/main" val="26763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888" y="1903751"/>
            <a:ext cx="8789313" cy="4007471"/>
          </a:xfrm>
        </p:spPr>
        <p:txBody>
          <a:bodyPr/>
          <a:lstStyle/>
          <a:p>
            <a:pPr>
              <a:buFont typeface="Wingdings" panose="05000000000000000000" pitchFamily="2" charset="2"/>
              <a:buChar char="§"/>
            </a:pPr>
            <a:r>
              <a:rPr lang="ar-SA" sz="2400" dirty="0">
                <a:solidFill>
                  <a:srgbClr val="0070C0"/>
                </a:solidFill>
                <a:cs typeface="B Nazanin" panose="00000400000000000000" pitchFamily="2" charset="-78"/>
              </a:rPr>
              <a:t>علائم خطر </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شكايت های شايع </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عوارض مصرف دخانیات، الکل و مواد </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فوايد زايمان طبیعی و ايمن، آمادگي  و محل مناسب زايمان</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شيردهي</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مراقبت از نوزاد، علائم خطر نوزاد </a:t>
            </a:r>
            <a:endParaRPr lang="en-US" sz="2400" dirty="0">
              <a:solidFill>
                <a:srgbClr val="0070C0"/>
              </a:solidFill>
              <a:cs typeface="B Nazanin" panose="00000400000000000000" pitchFamily="2" charset="-78"/>
            </a:endParaRPr>
          </a:p>
          <a:p>
            <a:pPr>
              <a:buFont typeface="Wingdings" panose="05000000000000000000" pitchFamily="2" charset="2"/>
              <a:buChar char="§"/>
            </a:pPr>
            <a:r>
              <a:rPr lang="ar-SA" sz="2400" dirty="0">
                <a:solidFill>
                  <a:srgbClr val="0070C0"/>
                </a:solidFill>
                <a:cs typeface="B Nazanin" panose="00000400000000000000" pitchFamily="2" charset="-78"/>
              </a:rPr>
              <a:t>تاريخ مراجعه بعدي</a:t>
            </a:r>
            <a:endParaRPr lang="fa-IR" sz="2400" dirty="0">
              <a:solidFill>
                <a:srgbClr val="0070C0"/>
              </a:solidFill>
              <a:latin typeface="B Yagut,Bold"/>
              <a:cs typeface="B Nazanin" panose="00000400000000000000" pitchFamily="2" charset="-78"/>
            </a:endParaRPr>
          </a:p>
          <a:p>
            <a:endParaRPr lang="en-US" dirty="0"/>
          </a:p>
        </p:txBody>
      </p:sp>
    </p:spTree>
    <p:extLst>
      <p:ext uri="{BB962C8B-B14F-4D97-AF65-F5344CB8AC3E}">
        <p14:creationId xmlns:p14="http://schemas.microsoft.com/office/powerpoint/2010/main" val="3639787426"/>
      </p:ext>
    </p:extLst>
  </p:cSld>
  <p:clrMapOvr>
    <a:masterClrMapping/>
  </p:clrMapOvr>
  <p:transition>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26D9D3-8CD8-B615-B366-C5A5C452633C}"/>
              </a:ext>
            </a:extLst>
          </p:cNvPr>
          <p:cNvSpPr>
            <a:spLocks noGrp="1"/>
          </p:cNvSpPr>
          <p:nvPr>
            <p:ph idx="1"/>
          </p:nvPr>
        </p:nvSpPr>
        <p:spPr/>
        <p:txBody>
          <a:bodyPr>
            <a:normAutofit/>
          </a:bodyPr>
          <a:lstStyle/>
          <a:p>
            <a:pPr marL="0" indent="0" algn="ctr">
              <a:buNone/>
            </a:pPr>
            <a:r>
              <a:rPr lang="fa-IR" sz="4000" dirty="0">
                <a:solidFill>
                  <a:srgbClr val="FF0000"/>
                </a:solidFill>
                <a:cs typeface="B Nazanin" panose="00000400000000000000" pitchFamily="2" charset="-78"/>
              </a:rPr>
              <a:t>تعاریف مراقبت بارداری </a:t>
            </a:r>
            <a:endParaRPr lang="en-US" sz="40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985671107"/>
      </p:ext>
    </p:extLst>
  </p:cSld>
  <p:clrMapOvr>
    <a:masterClrMapping/>
  </p:clrMapOvr>
  <p:transition>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7C69E3-60B9-9FE1-F14F-0DCA05092D04}"/>
              </a:ext>
            </a:extLst>
          </p:cNvPr>
          <p:cNvSpPr>
            <a:spLocks noGrp="1"/>
          </p:cNvSpPr>
          <p:nvPr>
            <p:ph idx="1"/>
          </p:nvPr>
        </p:nvSpPr>
        <p:spPr>
          <a:xfrm>
            <a:off x="1945532" y="929390"/>
            <a:ext cx="9433670" cy="4981832"/>
          </a:xfrm>
        </p:spPr>
        <p:txBody>
          <a:bodyPr>
            <a:noAutofit/>
          </a:bodyPr>
          <a:lstStyle/>
          <a:p>
            <a:pPr marL="0" indent="0" algn="ctr">
              <a:buNone/>
            </a:pPr>
            <a:r>
              <a:rPr lang="fa-IR" sz="2800" dirty="0">
                <a:solidFill>
                  <a:srgbClr val="FF0000"/>
                </a:solidFill>
                <a:cs typeface="B Nazanin" panose="00000400000000000000" pitchFamily="2" charset="-78"/>
              </a:rPr>
              <a:t>تشکیل پرونده و شرح حال</a:t>
            </a:r>
            <a:endParaRPr lang="en-US" sz="28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در اولین ملاقات، قبل از انجام مراقبت ها، شرح حال و سوابق بارداري و زايمان مادر را تكمیل نمائید . شرح حال شامل:</a:t>
            </a:r>
            <a:endParaRPr lang="en-US" sz="2400" dirty="0">
              <a:cs typeface="B Nazanin" panose="00000400000000000000" pitchFamily="2" charset="-78"/>
            </a:endParaRPr>
          </a:p>
          <a:p>
            <a:pPr marL="0" indent="0">
              <a:buNone/>
            </a:pPr>
            <a:r>
              <a:rPr lang="fa-IR" sz="2400" dirty="0">
                <a:cs typeface="B Nazanin" panose="00000400000000000000" pitchFamily="2" charset="-78"/>
              </a:rPr>
              <a:t>- </a:t>
            </a:r>
            <a:r>
              <a:rPr lang="fa-IR" sz="2400" b="1" dirty="0">
                <a:cs typeface="B Nazanin" panose="00000400000000000000" pitchFamily="2" charset="-78"/>
              </a:rPr>
              <a:t>تاريخچه اجتماعی: </a:t>
            </a:r>
            <a:r>
              <a:rPr lang="fa-IR" sz="2400" dirty="0">
                <a:cs typeface="B Nazanin" panose="00000400000000000000" pitchFamily="2" charset="-78"/>
              </a:rPr>
              <a:t>سن، مصرف دخانیات، الكل و مواد، رفتارهاي پرخطر، شغل سخت و سنگین</a:t>
            </a:r>
            <a:endParaRPr lang="en-US" sz="2400" dirty="0">
              <a:cs typeface="B Nazanin" panose="00000400000000000000" pitchFamily="2" charset="-78"/>
            </a:endParaRPr>
          </a:p>
          <a:p>
            <a:pPr marL="0" indent="0">
              <a:buNone/>
            </a:pPr>
            <a:r>
              <a:rPr lang="fa-IR" sz="2400" dirty="0">
                <a:cs typeface="B Nazanin" panose="00000400000000000000" pitchFamily="2" charset="-78"/>
              </a:rPr>
              <a:t>- تاريخچه بارداري: تعداد بارداري، تعداد زايمان، تعداد سقط، تعداد فرزندان و سوابق بارداري و زايمان قبلی</a:t>
            </a:r>
            <a:endParaRPr lang="en-US" sz="2400" dirty="0">
              <a:cs typeface="B Nazanin" panose="00000400000000000000" pitchFamily="2" charset="-78"/>
            </a:endParaRPr>
          </a:p>
          <a:p>
            <a:pPr marL="0" indent="0">
              <a:buNone/>
            </a:pPr>
            <a:r>
              <a:rPr lang="fa-IR" sz="2400" dirty="0">
                <a:cs typeface="B Nazanin" panose="00000400000000000000" pitchFamily="2" charset="-78"/>
              </a:rPr>
              <a:t> - </a:t>
            </a:r>
            <a:r>
              <a:rPr lang="fa-IR" sz="2400" b="1" dirty="0">
                <a:cs typeface="B Nazanin" panose="00000400000000000000" pitchFamily="2" charset="-78"/>
              </a:rPr>
              <a:t>تاريخچه پزشكی: </a:t>
            </a:r>
            <a:r>
              <a:rPr lang="fa-IR" sz="2400" dirty="0">
                <a:cs typeface="B Nazanin" panose="00000400000000000000" pitchFamily="2" charset="-78"/>
              </a:rPr>
              <a:t>ابتلا فعلی به بیماري اعم از بیماري هاي زمینه اي </a:t>
            </a:r>
            <a:r>
              <a:rPr lang="en-US" sz="2400" dirty="0">
                <a:cs typeface="B Nazanin" panose="00000400000000000000" pitchFamily="2" charset="-78"/>
              </a:rPr>
              <a:t>)</a:t>
            </a:r>
            <a:r>
              <a:rPr lang="fa-IR" sz="2400" dirty="0">
                <a:cs typeface="B Nazanin" panose="00000400000000000000" pitchFamily="2" charset="-78"/>
              </a:rPr>
              <a:t>ديابت، فشارخون باا، صرع، سل، كلیوي، آسم، قلبی و ...</a:t>
            </a:r>
            <a:r>
              <a:rPr lang="en-US" sz="2400" dirty="0">
                <a:cs typeface="B Nazanin" panose="00000400000000000000" pitchFamily="2" charset="-78"/>
              </a:rPr>
              <a:t>(</a:t>
            </a:r>
            <a:r>
              <a:rPr lang="fa-IR" sz="2400" dirty="0">
                <a:cs typeface="B Nazanin" panose="00000400000000000000" pitchFamily="2" charset="-78"/>
              </a:rPr>
              <a:t>، سوء تغذيه، ناهنجاري اسكلتی، عفونت</a:t>
            </a:r>
            <a:r>
              <a:rPr lang="en-US" sz="2400" dirty="0">
                <a:cs typeface="B Nazanin" panose="00000400000000000000" pitchFamily="2" charset="-78"/>
              </a:rPr>
              <a:t>HIV / </a:t>
            </a:r>
            <a:r>
              <a:rPr lang="fa-IR" sz="2400" dirty="0">
                <a:cs typeface="B Nazanin" panose="00000400000000000000" pitchFamily="2" charset="-78"/>
              </a:rPr>
              <a:t>ايدز، هپاتیت، اختلال انعقادي، سابقه سرطان پستان در خانم هاي بااي 30 سال و يا سابقه سرطان پستان در افراد درجه يک خانواده مادر </a:t>
            </a:r>
            <a:r>
              <a:rPr lang="en-US" sz="2400" dirty="0">
                <a:cs typeface="B Nazanin" panose="00000400000000000000" pitchFamily="2" charset="-78"/>
              </a:rPr>
              <a:t>)</a:t>
            </a:r>
            <a:r>
              <a:rPr lang="fa-IR" sz="2400" dirty="0">
                <a:cs typeface="B Nazanin" panose="00000400000000000000" pitchFamily="2" charset="-78"/>
              </a:rPr>
              <a:t>مادر، خواهر، مادر بزرگ</a:t>
            </a:r>
            <a:r>
              <a:rPr lang="en-US" sz="2400" dirty="0">
                <a:cs typeface="B Nazanin" panose="00000400000000000000" pitchFamily="2" charset="-78"/>
              </a:rPr>
              <a:t>(</a:t>
            </a:r>
            <a:r>
              <a:rPr lang="fa-IR" sz="2400" dirty="0">
                <a:cs typeface="B Nazanin" panose="00000400000000000000" pitchFamily="2" charset="-78"/>
              </a:rPr>
              <a:t>، ناهنجاري دستگاه تناسلی، نمايه توده بدنی غیر طبیعی، اختال ژنتیكی در خانم يا همسرش و يا وجود ناهنجاري در يكی از بستگان درجه يک </a:t>
            </a:r>
            <a:r>
              <a:rPr lang="en-US" sz="2400" dirty="0">
                <a:cs typeface="B Nazanin" panose="00000400000000000000" pitchFamily="2" charset="-78"/>
              </a:rPr>
              <a:t>)</a:t>
            </a:r>
            <a:r>
              <a:rPr lang="fa-IR" sz="2400" dirty="0">
                <a:cs typeface="B Nazanin" panose="00000400000000000000" pitchFamily="2" charset="-78"/>
              </a:rPr>
              <a:t> پدر، مادر، خواهر، برادر، فرزند</a:t>
            </a:r>
            <a:r>
              <a:rPr lang="en-US" sz="2400" dirty="0">
                <a:cs typeface="B Nazanin" panose="00000400000000000000" pitchFamily="2" charset="-78"/>
              </a:rPr>
              <a:t>(</a:t>
            </a:r>
          </a:p>
        </p:txBody>
      </p:sp>
    </p:spTree>
    <p:extLst>
      <p:ext uri="{BB962C8B-B14F-4D97-AF65-F5344CB8AC3E}">
        <p14:creationId xmlns:p14="http://schemas.microsoft.com/office/powerpoint/2010/main" val="3927434038"/>
      </p:ext>
    </p:extLst>
  </p:cSld>
  <p:clrMapOvr>
    <a:masterClrMapping/>
  </p:clrMapOvr>
  <p:transition>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D41980-94D6-0AA2-B1A6-91EE24403460}"/>
              </a:ext>
            </a:extLst>
          </p:cNvPr>
          <p:cNvSpPr>
            <a:spLocks noGrp="1"/>
          </p:cNvSpPr>
          <p:nvPr>
            <p:ph idx="1"/>
          </p:nvPr>
        </p:nvSpPr>
        <p:spPr>
          <a:xfrm>
            <a:off x="2589888" y="583661"/>
            <a:ext cx="8789313" cy="5327562"/>
          </a:xfrm>
        </p:spPr>
        <p:txBody>
          <a:bodyPr>
            <a:normAutofit lnSpcReduction="10000"/>
          </a:bodyPr>
          <a:lstStyle/>
          <a:p>
            <a:pPr marL="0" indent="0" algn="ctr">
              <a:buNone/>
            </a:pPr>
            <a:r>
              <a:rPr lang="fa-IR" sz="2800" dirty="0">
                <a:solidFill>
                  <a:srgbClr val="FF0000"/>
                </a:solidFill>
                <a:cs typeface="B Nazanin" panose="00000400000000000000" pitchFamily="2" charset="-78"/>
              </a:rPr>
              <a:t>ارزيابی علائم بالینی نیازمند اقدام فوري</a:t>
            </a:r>
          </a:p>
          <a:p>
            <a:r>
              <a:rPr lang="fa-IR" sz="2400" dirty="0">
                <a:solidFill>
                  <a:srgbClr val="00B050"/>
                </a:solidFill>
                <a:cs typeface="B Nazanin" panose="00000400000000000000" pitchFamily="2" charset="-78"/>
              </a:rPr>
              <a:t> </a:t>
            </a:r>
            <a:r>
              <a:rPr lang="fa-IR" sz="2400" dirty="0">
                <a:solidFill>
                  <a:schemeClr val="tx1"/>
                </a:solidFill>
                <a:cs typeface="B Nazanin" panose="00000400000000000000" pitchFamily="2" charset="-78"/>
              </a:rPr>
              <a:t>در هر ملاقات، ابتدا مادر را از نظر وجود تشنج، اختلال هوشیاري، شوك بررسی كنید.در صورت وجود هر يک ، مطابق دستورالعمل اقدام و قبل از انجام مراقبت هاي معمول، مادر را اعزام كنید.</a:t>
            </a:r>
          </a:p>
          <a:p>
            <a:pPr marL="0" indent="0">
              <a:buNone/>
            </a:pPr>
            <a:r>
              <a:rPr lang="fa-IR" sz="2400" dirty="0">
                <a:solidFill>
                  <a:srgbClr val="00B0F0"/>
                </a:solidFill>
                <a:cs typeface="B Nazanin" panose="00000400000000000000" pitchFamily="2" charset="-78"/>
              </a:rPr>
              <a:t>    - خونريزي</a:t>
            </a:r>
            <a:r>
              <a:rPr lang="fa-IR" sz="2400" dirty="0">
                <a:solidFill>
                  <a:srgbClr val="00B050"/>
                </a:solidFill>
                <a:cs typeface="B Nazanin" panose="00000400000000000000" pitchFamily="2" charset="-78"/>
              </a:rPr>
              <a:t>: </a:t>
            </a:r>
            <a:r>
              <a:rPr lang="fa-IR" sz="2400" dirty="0">
                <a:solidFill>
                  <a:schemeClr val="tx1"/>
                </a:solidFill>
                <a:cs typeface="B Nazanin" panose="00000400000000000000" pitchFamily="2" charset="-78"/>
              </a:rPr>
              <a:t>خروج هر مقدار خون روشن يا تیره از مهبل (بیشتر از لكه بینی)</a:t>
            </a:r>
          </a:p>
          <a:p>
            <a:pPr marL="0" indent="0">
              <a:buNone/>
            </a:pPr>
            <a:r>
              <a:rPr lang="fa-IR" sz="2400" dirty="0">
                <a:solidFill>
                  <a:srgbClr val="00B0F0"/>
                </a:solidFill>
                <a:cs typeface="B Nazanin" panose="00000400000000000000" pitchFamily="2" charset="-78"/>
              </a:rPr>
              <a:t>    - تشنج: </a:t>
            </a:r>
            <a:r>
              <a:rPr lang="fa-IR" sz="2400" dirty="0">
                <a:solidFill>
                  <a:schemeClr val="tx1"/>
                </a:solidFill>
                <a:cs typeface="B Nazanin" panose="00000400000000000000" pitchFamily="2" charset="-78"/>
              </a:rPr>
              <a:t>انقباضات تونیک و كلونیک تمام يا قسمتی از بدن</a:t>
            </a:r>
          </a:p>
          <a:p>
            <a:pPr marL="0" indent="0">
              <a:buNone/>
            </a:pPr>
            <a:r>
              <a:rPr lang="fa-IR" sz="2400" dirty="0">
                <a:solidFill>
                  <a:srgbClr val="00B0F0"/>
                </a:solidFill>
                <a:cs typeface="B Nazanin" panose="00000400000000000000" pitchFamily="2" charset="-78"/>
              </a:rPr>
              <a:t>    - اختلال هوشیاري: </a:t>
            </a:r>
            <a:r>
              <a:rPr lang="fa-IR" sz="2400" dirty="0">
                <a:solidFill>
                  <a:schemeClr val="tx1"/>
                </a:solidFill>
                <a:cs typeface="B Nazanin" panose="00000400000000000000" pitchFamily="2" charset="-78"/>
              </a:rPr>
              <a:t>عدم پاسخگويی مادر به تحريكات وارده (نیشگون، ضربه، نور و...) يا</a:t>
            </a:r>
          </a:p>
          <a:p>
            <a:pPr marL="0" indent="0">
              <a:buNone/>
            </a:pPr>
            <a:r>
              <a:rPr lang="fa-IR" sz="2400" dirty="0">
                <a:solidFill>
                  <a:schemeClr val="tx1"/>
                </a:solidFill>
                <a:cs typeface="B Nazanin" panose="00000400000000000000" pitchFamily="2" charset="-78"/>
              </a:rPr>
              <a:t>      عدم درك زمان و مكان</a:t>
            </a:r>
          </a:p>
          <a:p>
            <a:pPr marL="0" marR="0" lvl="0" indent="0" defTabSz="457200" rtl="1" eaLnBrk="1" fontAlgn="auto" latinLnBrk="0" hangingPunct="1">
              <a:lnSpc>
                <a:spcPct val="100000"/>
              </a:lnSpc>
              <a:spcBef>
                <a:spcPts val="1000"/>
              </a:spcBef>
              <a:spcAft>
                <a:spcPts val="0"/>
              </a:spcAft>
              <a:buClr>
                <a:srgbClr val="A53010"/>
              </a:buClr>
              <a:buSzTx/>
              <a:buFont typeface="Wingdings 3" charset="2"/>
              <a:buNone/>
              <a:tabLst/>
              <a:defRPr/>
            </a:pPr>
            <a:r>
              <a:rPr kumimoji="0" lang="fa-IR" sz="2400" b="0" i="0" u="none" strike="noStrike" kern="1200" cap="none" spc="0" normalizeH="0" baseline="0" noProof="0" dirty="0">
                <a:ln>
                  <a:noFill/>
                </a:ln>
                <a:solidFill>
                  <a:srgbClr val="00B0F0"/>
                </a:solidFill>
                <a:effectLst/>
                <a:uLnTx/>
                <a:uFillTx/>
                <a:latin typeface="Century Gothic" panose="020B0502020202020204"/>
                <a:ea typeface="+mn-ea"/>
                <a:cs typeface="B Nazanin" panose="00000400000000000000" pitchFamily="2" charset="-78"/>
              </a:rPr>
              <a:t>    - شوک : </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اختلالی در گردش خون بدن كه با علائم حیاتی غیر طبیعی مشخص می شود. (</a:t>
            </a:r>
          </a:p>
          <a:p>
            <a:pPr marL="0" indent="0">
              <a:buClr>
                <a:srgbClr val="A53010"/>
              </a:buClr>
              <a:buNone/>
              <a:defRPr/>
            </a:pPr>
            <a:r>
              <a:rPr lang="fa-IR" sz="2400" dirty="0">
                <a:solidFill>
                  <a:prstClr val="black">
                    <a:lumMod val="75000"/>
                    <a:lumOff val="25000"/>
                  </a:prstClr>
                </a:solidFill>
                <a:latin typeface="Century Gothic" panose="020B0502020202020204"/>
                <a:cs typeface="B Nazanin" panose="00000400000000000000" pitchFamily="2" charset="-78"/>
              </a:rPr>
              <a:t>    (</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علائم اصلی شامل نبض تند و ضعیف بیش از 110 بار در دقیقه يا فشارخون سیستولیک </a:t>
            </a:r>
          </a:p>
          <a:p>
            <a:pPr marL="0" indent="0">
              <a:buClr>
                <a:srgbClr val="A53010"/>
              </a:buClr>
              <a:buNone/>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    كمتر از 90 میلیمتر جیوه می باشد كه ممكن است با رنگ پريدگی، عرق سرد و سردي</a:t>
            </a:r>
          </a:p>
          <a:p>
            <a:pPr marL="0" indent="0">
              <a:buClr>
                <a:srgbClr val="A53010"/>
              </a:buClr>
              <a:buNone/>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     پوست، تنفس تند 30 بار در دقیقه يا بیشتر و بی قراري و گیجی همراه باشد.)</a:t>
            </a:r>
          </a:p>
          <a:p>
            <a:pPr marL="0" indent="0">
              <a:buClr>
                <a:srgbClr val="A53010"/>
              </a:buClr>
              <a:buNone/>
              <a:defRPr/>
            </a:pPr>
            <a:endParaRPr lang="en-US" sz="2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4090906433"/>
      </p:ext>
    </p:extLst>
  </p:cSld>
  <p:clrMapOvr>
    <a:masterClrMapping/>
  </p:clrMapOvr>
  <p:transition>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2E55C-79AB-92E8-1F00-7C47BD41AE1A}"/>
              </a:ext>
            </a:extLst>
          </p:cNvPr>
          <p:cNvSpPr>
            <a:spLocks noGrp="1"/>
          </p:cNvSpPr>
          <p:nvPr>
            <p:ph idx="1"/>
          </p:nvPr>
        </p:nvSpPr>
        <p:spPr>
          <a:xfrm>
            <a:off x="1409075" y="1169233"/>
            <a:ext cx="9970127" cy="4741989"/>
          </a:xfrm>
        </p:spPr>
        <p:txBody>
          <a:bodyPr>
            <a:noAutofit/>
          </a:bodyPr>
          <a:lstStyle/>
          <a:p>
            <a:pPr marL="0" indent="0" algn="ctr">
              <a:buNone/>
            </a:pPr>
            <a:r>
              <a:rPr lang="fa-IR" sz="2800" dirty="0">
                <a:solidFill>
                  <a:srgbClr val="FF0000"/>
                </a:solidFill>
                <a:cs typeface="B Nazanin" panose="00000400000000000000" pitchFamily="2" charset="-78"/>
              </a:rPr>
              <a:t>پاره شدن كیسه آب</a:t>
            </a:r>
          </a:p>
          <a:p>
            <a:r>
              <a:rPr lang="fa-IR" sz="2400" dirty="0">
                <a:cs typeface="B Nazanin" panose="00000400000000000000" pitchFamily="2" charset="-78"/>
              </a:rPr>
              <a:t> خروج ناگهانی يا تدريجی مايع آمنیوتیک از مهبل. به منظور اطمینان از سلامت يا پارگی كیسه آب به شرح زير اقدام كنید:</a:t>
            </a:r>
          </a:p>
          <a:p>
            <a:pPr marL="0" indent="0">
              <a:buNone/>
            </a:pPr>
            <a:r>
              <a:rPr lang="fa-IR" sz="2400" b="1" dirty="0">
                <a:cs typeface="B Nazanin" panose="00000400000000000000" pitchFamily="2" charset="-78"/>
              </a:rPr>
              <a:t>      روش اول</a:t>
            </a:r>
            <a:r>
              <a:rPr lang="fa-IR" sz="2400" dirty="0">
                <a:cs typeface="B Nazanin" panose="00000400000000000000" pitchFamily="2" charset="-78"/>
              </a:rPr>
              <a:t>: مادر را در وضعیت لیتوتومی قرار داده، اسپكولوم استريل گذاب ريد. چند دقیقه منتظر</a:t>
            </a:r>
          </a:p>
          <a:p>
            <a:pPr marL="0" indent="0">
              <a:buNone/>
            </a:pPr>
            <a:r>
              <a:rPr lang="fa-IR" sz="2400" dirty="0">
                <a:cs typeface="B Nazanin" panose="00000400000000000000" pitchFamily="2" charset="-78"/>
              </a:rPr>
              <a:t>      بمانید. اگر مايع با يا بدون ورنیكس يا احیاناً مكونیوم مشاهده شد، پارگی كیسه آب مسجل است. اگر</a:t>
            </a:r>
          </a:p>
          <a:p>
            <a:pPr marL="0" indent="0">
              <a:buNone/>
            </a:pPr>
            <a:r>
              <a:rPr lang="fa-IR" sz="2400" dirty="0">
                <a:cs typeface="B Nazanin" panose="00000400000000000000" pitchFamily="2" charset="-78"/>
              </a:rPr>
              <a:t>     خروج مايع واضح نیست، از مادر بخواهید سرفه كند يا كمی زور بزند تا خروج مايع مشاهده شود. </a:t>
            </a:r>
          </a:p>
          <a:p>
            <a:pPr marL="0" indent="0">
              <a:buNone/>
            </a:pPr>
            <a:r>
              <a:rPr lang="fa-IR" sz="2400" b="1" dirty="0">
                <a:cs typeface="B Nazanin" panose="00000400000000000000" pitchFamily="2" charset="-78"/>
              </a:rPr>
              <a:t>      روش دوم: </a:t>
            </a:r>
            <a:r>
              <a:rPr lang="fa-IR" sz="2400" dirty="0">
                <a:cs typeface="B Nazanin" panose="00000400000000000000" pitchFamily="2" charset="-78"/>
              </a:rPr>
              <a:t>درصورت امكان استفاده از نیترازين تست براي تعیین </a:t>
            </a:r>
            <a:r>
              <a:rPr lang="en-US" sz="2400" dirty="0">
                <a:cs typeface="B Nazanin" panose="00000400000000000000" pitchFamily="2" charset="-78"/>
              </a:rPr>
              <a:t>PH </a:t>
            </a:r>
            <a:r>
              <a:rPr lang="fa-IR" sz="2400" dirty="0">
                <a:cs typeface="B Nazanin" panose="00000400000000000000" pitchFamily="2" charset="-78"/>
              </a:rPr>
              <a:t>است. </a:t>
            </a:r>
          </a:p>
          <a:p>
            <a:pPr marL="0" indent="0">
              <a:buNone/>
            </a:pPr>
            <a:r>
              <a:rPr lang="fa-IR" sz="2400" b="1" dirty="0">
                <a:cs typeface="B Nazanin" panose="00000400000000000000" pitchFamily="2" charset="-78"/>
              </a:rPr>
              <a:t>     روش سوم: </a:t>
            </a:r>
            <a:r>
              <a:rPr lang="fa-IR" sz="2400" dirty="0">
                <a:cs typeface="B Nazanin" panose="00000400000000000000" pitchFamily="2" charset="-78"/>
              </a:rPr>
              <a:t>يک نوار بهداشتی در اختیار وي قرار داده و پس از يک ساعت آن را بررسی كنید . (مادر</a:t>
            </a:r>
          </a:p>
          <a:p>
            <a:pPr marL="0" indent="0">
              <a:buNone/>
            </a:pPr>
            <a:r>
              <a:rPr lang="fa-IR" sz="2400" dirty="0">
                <a:cs typeface="B Nazanin" panose="00000400000000000000" pitchFamily="2" charset="-78"/>
              </a:rPr>
              <a:t>     بايد قبل از استفاده از نوار بهداشتی، ادرار كند و خود را كاماً خشک نمايد)</a:t>
            </a:r>
          </a:p>
          <a:p>
            <a:pPr marL="0" indent="0">
              <a:buNone/>
            </a:pPr>
            <a:r>
              <a:rPr lang="fa-IR" sz="2400" dirty="0">
                <a:cs typeface="B Nazanin" panose="00000400000000000000" pitchFamily="2" charset="-78"/>
              </a:rPr>
              <a:t>    - اگر انقباضات زودرس زايمان وجود دارد، مادر را براي تأئید پارگی كیسه آب معطل نكنید.</a:t>
            </a:r>
            <a:endParaRPr lang="en-US" sz="2400" dirty="0">
              <a:cs typeface="B Nazanin" panose="00000400000000000000" pitchFamily="2" charset="-78"/>
            </a:endParaRPr>
          </a:p>
        </p:txBody>
      </p:sp>
    </p:spTree>
    <p:extLst>
      <p:ext uri="{BB962C8B-B14F-4D97-AF65-F5344CB8AC3E}">
        <p14:creationId xmlns:p14="http://schemas.microsoft.com/office/powerpoint/2010/main" val="867401344"/>
      </p:ext>
    </p:extLst>
  </p:cSld>
  <p:clrMapOvr>
    <a:masterClrMapping/>
  </p:clrMapOvr>
  <p:transition>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9DDE5-D8C4-40D9-A388-F47EC61BC84D}"/>
              </a:ext>
            </a:extLst>
          </p:cNvPr>
          <p:cNvSpPr>
            <a:spLocks noGrp="1"/>
          </p:cNvSpPr>
          <p:nvPr>
            <p:ph type="title"/>
          </p:nvPr>
        </p:nvSpPr>
        <p:spPr/>
        <p:txBody>
          <a:bodyPr>
            <a:normAutofit/>
          </a:bodyPr>
          <a:lstStyle/>
          <a:p>
            <a:pPr algn="ctr"/>
            <a:r>
              <a:rPr lang="fa-IR" sz="4400" dirty="0">
                <a:solidFill>
                  <a:srgbClr val="C00000"/>
                </a:solidFill>
                <a:cs typeface="B Nazanin" panose="00000400000000000000" pitchFamily="2" charset="-78"/>
              </a:rPr>
              <a:t>مشخصات درس </a:t>
            </a:r>
            <a:endParaRPr lang="en-US" sz="4400" dirty="0">
              <a:solidFill>
                <a:srgbClr val="C0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7EF79336-82B3-4002-8AE2-FD09869F4902}"/>
              </a:ext>
            </a:extLst>
          </p:cNvPr>
          <p:cNvSpPr>
            <a:spLocks noGrp="1"/>
          </p:cNvSpPr>
          <p:nvPr>
            <p:ph idx="1"/>
          </p:nvPr>
        </p:nvSpPr>
        <p:spPr/>
        <p:txBody>
          <a:bodyPr>
            <a:normAutofit/>
          </a:bodyPr>
          <a:lstStyle/>
          <a:p>
            <a:pPr algn="r" rtl="1"/>
            <a:r>
              <a:rPr lang="fa-IR" sz="3600" dirty="0">
                <a:cs typeface="B Nazanin" panose="00000400000000000000" pitchFamily="2" charset="-78"/>
              </a:rPr>
              <a:t>حیطه درس :مرور تفصیلی مراقبت های ادغام یافته سلامت مادران </a:t>
            </a:r>
          </a:p>
          <a:p>
            <a:pPr algn="r" rtl="1"/>
            <a:r>
              <a:rPr lang="fa-IR" sz="3600" dirty="0">
                <a:cs typeface="B Nazanin" panose="00000400000000000000" pitchFamily="2" charset="-78"/>
              </a:rPr>
              <a:t>گروه هدف :ماما و مراقب ماما </a:t>
            </a:r>
          </a:p>
          <a:p>
            <a:pPr algn="r" rtl="1"/>
            <a:r>
              <a:rPr lang="fa-IR" sz="3600" dirty="0">
                <a:cs typeface="B Nazanin" panose="00000400000000000000" pitchFamily="2" charset="-78"/>
              </a:rPr>
              <a:t>آخرین بازنگری 1402 </a:t>
            </a:r>
            <a:endParaRPr lang="en-US" sz="3600" dirty="0">
              <a:cs typeface="B Nazanin" panose="00000400000000000000" pitchFamily="2" charset="-78"/>
            </a:endParaRPr>
          </a:p>
        </p:txBody>
      </p:sp>
    </p:spTree>
    <p:extLst>
      <p:ext uri="{BB962C8B-B14F-4D97-AF65-F5344CB8AC3E}">
        <p14:creationId xmlns:p14="http://schemas.microsoft.com/office/powerpoint/2010/main" val="3441451869"/>
      </p:ext>
    </p:extLst>
  </p:cSld>
  <p:clrMapOvr>
    <a:masterClrMapping/>
  </p:clrMapOvr>
  <p:transition>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F06924-CBE3-8FD1-12FF-0C156B0EF844}"/>
              </a:ext>
            </a:extLst>
          </p:cNvPr>
          <p:cNvSpPr>
            <a:spLocks noGrp="1"/>
          </p:cNvSpPr>
          <p:nvPr>
            <p:ph idx="1"/>
          </p:nvPr>
        </p:nvSpPr>
        <p:spPr>
          <a:xfrm>
            <a:off x="2589888" y="1303506"/>
            <a:ext cx="8789313" cy="4607716"/>
          </a:xfrm>
        </p:spPr>
        <p:txBody>
          <a:bodyPr>
            <a:normAutofit/>
          </a:bodyPr>
          <a:lstStyle/>
          <a:p>
            <a:pPr marL="0" indent="0" algn="ctr">
              <a:buNone/>
            </a:pPr>
            <a:r>
              <a:rPr lang="fa-IR" sz="2800" dirty="0">
                <a:solidFill>
                  <a:srgbClr val="FF0000"/>
                </a:solidFill>
                <a:cs typeface="B Nazanin" panose="00000400000000000000" pitchFamily="2" charset="-78"/>
              </a:rPr>
              <a:t>تروما</a:t>
            </a:r>
          </a:p>
          <a:p>
            <a:r>
              <a:rPr lang="fa-IR" sz="2400" dirty="0">
                <a:cs typeface="B Nazanin" panose="00000400000000000000" pitchFamily="2" charset="-78"/>
              </a:rPr>
              <a:t>هر نوع ضربه يا صدمه به اعضاي مختلف بدن به ويژه شكم و لگن نیاز به بررسی دارد</a:t>
            </a:r>
          </a:p>
          <a:p>
            <a:pPr marL="0" indent="0">
              <a:buNone/>
            </a:pPr>
            <a:endParaRPr lang="fa-IR" sz="2400" dirty="0">
              <a:cs typeface="B Nazanin" panose="00000400000000000000" pitchFamily="2" charset="-78"/>
            </a:endParaRPr>
          </a:p>
          <a:p>
            <a:pPr marL="0" indent="0" algn="ctr">
              <a:buNone/>
            </a:pPr>
            <a:r>
              <a:rPr lang="fa-IR" sz="2400" dirty="0">
                <a:solidFill>
                  <a:srgbClr val="FF0000"/>
                </a:solidFill>
                <a:cs typeface="B Nazanin" panose="00000400000000000000" pitchFamily="2" charset="-78"/>
              </a:rPr>
              <a:t>درد شکم و يا پهلوها</a:t>
            </a:r>
          </a:p>
          <a:p>
            <a:r>
              <a:rPr lang="fa-IR" sz="2400" dirty="0">
                <a:cs typeface="B Nazanin" panose="00000400000000000000" pitchFamily="2" charset="-78"/>
              </a:rPr>
              <a:t>هر نوع درد خفیف يا شديد، متناوب يا متوالی در هر ناحیه از شكم و پهلوها</a:t>
            </a:r>
            <a:endParaRPr lang="en-US" sz="2400" dirty="0">
              <a:cs typeface="B Nazanin" panose="00000400000000000000" pitchFamily="2" charset="-78"/>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2839637553"/>
      </p:ext>
    </p:extLst>
  </p:cSld>
  <p:clrMapOvr>
    <a:masterClrMapping/>
  </p:clrMapOvr>
  <p:transition>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EF1210-68C1-4D95-7E9A-ADC197C5FF3B}"/>
              </a:ext>
            </a:extLst>
          </p:cNvPr>
          <p:cNvSpPr>
            <a:spLocks noGrp="1"/>
          </p:cNvSpPr>
          <p:nvPr>
            <p:ph idx="1"/>
          </p:nvPr>
        </p:nvSpPr>
        <p:spPr>
          <a:xfrm>
            <a:off x="2589888" y="1031132"/>
            <a:ext cx="8789313" cy="4880090"/>
          </a:xfrm>
        </p:spPr>
        <p:txBody>
          <a:bodyPr>
            <a:normAutofit/>
          </a:bodyPr>
          <a:lstStyle/>
          <a:p>
            <a:pPr marL="0" marR="0" lvl="0" indent="0" algn="ctr" defTabSz="457200" rtl="1" eaLnBrk="1" fontAlgn="auto" latinLnBrk="0" hangingPunct="1">
              <a:lnSpc>
                <a:spcPct val="100000"/>
              </a:lnSpc>
              <a:spcBef>
                <a:spcPts val="1000"/>
              </a:spcBef>
              <a:spcAft>
                <a:spcPts val="0"/>
              </a:spcAft>
              <a:buClr>
                <a:srgbClr val="A53010"/>
              </a:buClr>
              <a:buSzTx/>
              <a:buFont typeface="Wingdings 3" charset="2"/>
              <a:buNone/>
              <a:tabLst/>
              <a:defRPr/>
            </a:pPr>
            <a:r>
              <a:rPr kumimoji="0" lang="fa-IR" sz="2800" b="0" i="0" u="none" strike="noStrike" kern="1200" cap="none" spc="0" normalizeH="0" baseline="0" noProof="0" dirty="0">
                <a:ln>
                  <a:noFill/>
                </a:ln>
                <a:solidFill>
                  <a:srgbClr val="FF0000"/>
                </a:solidFill>
                <a:effectLst/>
                <a:uLnTx/>
                <a:uFillTx/>
                <a:latin typeface="Century Gothic" panose="020B0502020202020204"/>
                <a:ea typeface="+mn-ea"/>
                <a:cs typeface="B Nazanin" panose="00000400000000000000" pitchFamily="2" charset="-78"/>
              </a:rPr>
              <a:t>استفراغ شديد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استفراغ هاي متعدد و با شدت زياد كه باعث كم آبی بدن مادر گردد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endParaRPr kumimoji="0" lang="en-US"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endParaRPr>
          </a:p>
          <a:p>
            <a:pPr marL="0" marR="0" lvl="0" indent="0" algn="ctr" defTabSz="457200" rtl="1" eaLnBrk="1" fontAlgn="auto" latinLnBrk="0" hangingPunct="1">
              <a:lnSpc>
                <a:spcPct val="100000"/>
              </a:lnSpc>
              <a:spcBef>
                <a:spcPts val="1000"/>
              </a:spcBef>
              <a:spcAft>
                <a:spcPts val="0"/>
              </a:spcAft>
              <a:buClr>
                <a:srgbClr val="A53010"/>
              </a:buClr>
              <a:buSzTx/>
              <a:buFont typeface="Wingdings 3" charset="2"/>
              <a:buNone/>
              <a:tabLst/>
              <a:defRPr/>
            </a:pPr>
            <a:r>
              <a:rPr kumimoji="0" lang="fa-IR" sz="2400" b="0" i="0" u="none" strike="noStrike" kern="1200" cap="none" spc="0" normalizeH="0" baseline="0" noProof="0" dirty="0">
                <a:ln>
                  <a:noFill/>
                </a:ln>
                <a:solidFill>
                  <a:srgbClr val="FF0000"/>
                </a:solidFill>
                <a:effectLst/>
                <a:uLnTx/>
                <a:uFillTx/>
                <a:latin typeface="Century Gothic" panose="020B0502020202020204"/>
                <a:ea typeface="+mn-ea"/>
                <a:cs typeface="B Nazanin" panose="00000400000000000000" pitchFamily="2" charset="-78"/>
              </a:rPr>
              <a:t>تنگی نفس</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srgbClr val="FF0000"/>
                </a:solidFill>
                <a:effectLst/>
                <a:uLnTx/>
                <a:uFillTx/>
                <a:latin typeface="Century Gothic" panose="020B0502020202020204"/>
                <a:ea typeface="+mn-ea"/>
                <a:cs typeface="B Nazanin" panose="00000400000000000000" pitchFamily="2" charset="-78"/>
              </a:rPr>
              <a:t> </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تنگی نفس فیزيولوژيک در بارداري در سه ماهه اول يا دوم شروع می شود، شروع آن تدريجی است نه ناگهانی، ريه ها پاك هستند، همراه با آن هیچكدام از عائم سرفه، خس خس سینه، كراكل، درد قفسه سینه، هموپتزي، تب، تپش قلب، تاكی پنه، سیانوز، بیقراري، ادم، رنگ پريدگی، ارگانومگالی، وريدهاي برجسته گردنی وجود ندارد. اين علائم می تواند به دلیل بیماري قلبی يا ريوي يا آنمی باشند.</a:t>
            </a:r>
          </a:p>
          <a:p>
            <a:pPr marL="0" indent="0" algn="ctr">
              <a:buNone/>
            </a:pPr>
            <a:endParaRPr lang="en-US" sz="2400" dirty="0">
              <a:cs typeface="B Nazanin" panose="00000400000000000000" pitchFamily="2" charset="-78"/>
            </a:endParaRPr>
          </a:p>
        </p:txBody>
      </p:sp>
    </p:spTree>
    <p:extLst>
      <p:ext uri="{BB962C8B-B14F-4D97-AF65-F5344CB8AC3E}">
        <p14:creationId xmlns:p14="http://schemas.microsoft.com/office/powerpoint/2010/main" val="3122105458"/>
      </p:ext>
    </p:extLst>
  </p:cSld>
  <p:clrMapOvr>
    <a:masterClrMapping/>
  </p:clrMapOvr>
  <p:transition>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FFF15-DA31-43A3-5A80-7841EB0F6E6C}"/>
              </a:ext>
            </a:extLst>
          </p:cNvPr>
          <p:cNvSpPr>
            <a:spLocks noGrp="1"/>
          </p:cNvSpPr>
          <p:nvPr>
            <p:ph type="title"/>
          </p:nvPr>
        </p:nvSpPr>
        <p:spPr/>
        <p:txBody>
          <a:bodyPr>
            <a:normAutofit/>
          </a:bodyPr>
          <a:lstStyle/>
          <a:p>
            <a:pPr algn="ctr"/>
            <a:r>
              <a:rPr lang="fa-IR" sz="2800" dirty="0">
                <a:solidFill>
                  <a:srgbClr val="FF0000"/>
                </a:solidFill>
                <a:cs typeface="B Nazanin" panose="00000400000000000000" pitchFamily="2" charset="-78"/>
              </a:rPr>
              <a:t>بارداری</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6510C9E5-01A2-FB5C-8E98-0AB26913D111}"/>
              </a:ext>
            </a:extLst>
          </p:cNvPr>
          <p:cNvSpPr>
            <a:spLocks noGrp="1"/>
          </p:cNvSpPr>
          <p:nvPr>
            <p:ph idx="1"/>
          </p:nvPr>
        </p:nvSpPr>
        <p:spPr>
          <a:xfrm>
            <a:off x="2927649" y="1412776"/>
            <a:ext cx="8158040" cy="4498446"/>
          </a:xfrm>
        </p:spPr>
        <p:txBody>
          <a:bodyPr>
            <a:noAutofit/>
          </a:bodyPr>
          <a:lstStyle/>
          <a:p>
            <a:r>
              <a:rPr lang="fa-IR" sz="2400" b="1" dirty="0">
                <a:cs typeface="B Nazanin" panose="00000400000000000000" pitchFamily="2" charset="-78"/>
              </a:rPr>
              <a:t>تعداد بارداري</a:t>
            </a:r>
            <a:r>
              <a:rPr lang="fa-IR" sz="2400" dirty="0">
                <a:cs typeface="B Nazanin" panose="00000400000000000000" pitchFamily="2" charset="-78"/>
              </a:rPr>
              <a:t>:تعداد بارداري ها بدون در نظر گرفتن نتايج آن (سقط، مول، حاملگی نابجا، زايمان زودرس، زايمان بموقع، زايمان ديررس چند قلويی). بارداري فعلی مادر نیز محاسبه می شود.</a:t>
            </a:r>
          </a:p>
          <a:p>
            <a:r>
              <a:rPr lang="fa-IR" sz="2400" b="1" dirty="0">
                <a:cs typeface="B Nazanin" panose="00000400000000000000" pitchFamily="2" charset="-78"/>
              </a:rPr>
              <a:t>تعداد زايمان:</a:t>
            </a:r>
            <a:r>
              <a:rPr lang="fa-IR" sz="2400" dirty="0">
                <a:cs typeface="B Nazanin" panose="00000400000000000000" pitchFamily="2" charset="-78"/>
              </a:rPr>
              <a:t>بر اساس تعداد حاملگی ها از هفته22و بیشتر، بدون در نظر گرفتن تعداد جنین هاي متولد شده محاسبه می شود. يعنی يک زايمان تک قلو يا چند قلو ، زنده يا مرده در تعداد زايمان تغییري بوجود نمی آورد.</a:t>
            </a:r>
          </a:p>
        </p:txBody>
      </p:sp>
    </p:spTree>
    <p:extLst>
      <p:ext uri="{BB962C8B-B14F-4D97-AF65-F5344CB8AC3E}">
        <p14:creationId xmlns:p14="http://schemas.microsoft.com/office/powerpoint/2010/main" val="2705108405"/>
      </p:ext>
    </p:extLst>
  </p:cSld>
  <p:clrMapOvr>
    <a:masterClrMapping/>
  </p:clrMapOvr>
  <p:transition>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2967AB-E550-A80E-7DE5-5CE6BD11C7D3}"/>
              </a:ext>
            </a:extLst>
          </p:cNvPr>
          <p:cNvSpPr>
            <a:spLocks noGrp="1"/>
          </p:cNvSpPr>
          <p:nvPr>
            <p:ph idx="1"/>
          </p:nvPr>
        </p:nvSpPr>
        <p:spPr>
          <a:xfrm>
            <a:off x="2336800" y="908720"/>
            <a:ext cx="8748889" cy="5002502"/>
          </a:xfrm>
        </p:spPr>
        <p:txBody>
          <a:bodyPr>
            <a:normAutofit/>
          </a:bodyPr>
          <a:lstStyle/>
          <a:p>
            <a:endParaRPr lang="fa-IR" dirty="0"/>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سقط:</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خروج محصول بارداري تا قبل از شروع هفته22بارداري، يعنی تا21هفته و6روز</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سقط مکرر:</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سقط متوالی2باريا بیشتر</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زايمان:</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تولد نوزاد پس از شروع هفته22بارداري به صورت مرده يا زنده يعنی بعد از21هفته و6روز</a:t>
            </a:r>
            <a:endParaRPr lang="fa-IR" sz="2400" dirty="0">
              <a:cs typeface="B Nazanin" panose="00000400000000000000" pitchFamily="2" charset="-78"/>
            </a:endParaRPr>
          </a:p>
          <a:p>
            <a:r>
              <a:rPr lang="fa-IR" sz="2400" b="1" dirty="0">
                <a:cs typeface="B Nazanin" panose="00000400000000000000" pitchFamily="2" charset="-78"/>
              </a:rPr>
              <a:t>زايمان زودرس:</a:t>
            </a:r>
            <a:r>
              <a:rPr lang="fa-IR" sz="2400" dirty="0">
                <a:cs typeface="B Nazanin" panose="00000400000000000000" pitchFamily="2" charset="-78"/>
              </a:rPr>
              <a:t>تولد نوزاد قبل از37هفته كامل بارداري به صورت مرده يا زنده يعنی تا36هفته و6روز</a:t>
            </a:r>
          </a:p>
          <a:p>
            <a:r>
              <a:rPr lang="fa-IR" sz="2400" b="1" dirty="0">
                <a:cs typeface="B Nazanin" panose="00000400000000000000" pitchFamily="2" charset="-78"/>
              </a:rPr>
              <a:t>زايمان ديررس:</a:t>
            </a:r>
            <a:r>
              <a:rPr lang="fa-IR" sz="2400" dirty="0">
                <a:cs typeface="B Nazanin" panose="00000400000000000000" pitchFamily="2" charset="-78"/>
              </a:rPr>
              <a:t>تولد نوزاد پس از41هفته كامل بارداري به صورت مرده يا زنده يعنی پس از40هفته و6روز</a:t>
            </a:r>
          </a:p>
          <a:p>
            <a:r>
              <a:rPr lang="fa-IR" sz="2400" b="1" dirty="0">
                <a:cs typeface="B Nazanin" panose="00000400000000000000" pitchFamily="2" charset="-78"/>
              </a:rPr>
              <a:t>زايمان سخت:</a:t>
            </a:r>
            <a:r>
              <a:rPr lang="fa-IR" sz="2400" dirty="0">
                <a:cs typeface="B Nazanin" panose="00000400000000000000" pitchFamily="2" charset="-78"/>
              </a:rPr>
              <a:t>زايمانی كه طوانی بوده و يا به وسیله ابزار (فورسپس يا واكیوم) و يا با خروج سخت شانه ها انجام شده باشد.</a:t>
            </a:r>
          </a:p>
          <a:p>
            <a:pPr marL="0" indent="0">
              <a:buNone/>
            </a:pPr>
            <a:endParaRPr lang="en-US" sz="2400" dirty="0">
              <a:cs typeface="B Nazanin" panose="00000400000000000000" pitchFamily="2" charset="-78"/>
            </a:endParaRPr>
          </a:p>
        </p:txBody>
      </p:sp>
    </p:spTree>
    <p:extLst>
      <p:ext uri="{BB962C8B-B14F-4D97-AF65-F5344CB8AC3E}">
        <p14:creationId xmlns:p14="http://schemas.microsoft.com/office/powerpoint/2010/main" val="1036086137"/>
      </p:ext>
    </p:extLst>
  </p:cSld>
  <p:clrMapOvr>
    <a:masterClrMapping/>
  </p:clrMapOvr>
  <p:transition>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4C4B4B-F0A8-FF6B-06F5-A9430D7BF03E}"/>
              </a:ext>
            </a:extLst>
          </p:cNvPr>
          <p:cNvSpPr>
            <a:spLocks noGrp="1"/>
          </p:cNvSpPr>
          <p:nvPr>
            <p:ph idx="1"/>
          </p:nvPr>
        </p:nvSpPr>
        <p:spPr>
          <a:xfrm>
            <a:off x="2133600" y="1524000"/>
            <a:ext cx="9245601" cy="4387222"/>
          </a:xfrm>
        </p:spPr>
        <p:txBody>
          <a:bodyPr>
            <a:noAutofit/>
          </a:bodyPr>
          <a:lstStyle/>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زايمان سريع:</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زايمانی كه با شروع دردهاي زايمان، در فاصله زمانی3ساعت يا كمتر انجام شده باشد.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مرده زايی:</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مرگ جنین بعد از شروع هفته22بارداري تا زمان زايمان به گونه اي كه بعد از جداشدن از مادر نفس نمی كشد و يا هیچ علامتی مبنی بر وجود حیات مانند ضربان قلب و يا حركات ارادي را نشان نمی دهد.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1"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مرگ نوزاد:</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مرگ نوزاد زنده متولد شده (نوزادي كه پس از خروج از رحم علامت حیات داشته است) از زمان تولد تا28روز كامل پس از تولد.</a:t>
            </a:r>
          </a:p>
          <a:p>
            <a:pPr marL="342900" marR="0" lvl="0" indent="-342900" algn="r" defTabSz="457200" rtl="1" eaLnBrk="1" fontAlgn="auto" latinLnBrk="0" hangingPunct="1">
              <a:lnSpc>
                <a:spcPct val="100000"/>
              </a:lnSpc>
              <a:spcBef>
                <a:spcPts val="1000"/>
              </a:spcBef>
              <a:spcAft>
                <a:spcPts val="0"/>
              </a:spcAft>
              <a:buClr>
                <a:srgbClr val="A53010"/>
              </a:buClr>
              <a:buSzTx/>
              <a:buFont typeface="Wingdings 3" charset="2"/>
              <a:buChar char=""/>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cs typeface="B Nazanin" panose="00000400000000000000" pitchFamily="2" charset="-78"/>
              </a:rPr>
              <a:t>دوره پري ناتال از شروع هفته22بارداري تا انتهاي روز28پس از تولد است</a:t>
            </a:r>
            <a:endParaRPr lang="en-US" sz="2400" dirty="0">
              <a:cs typeface="B Nazanin" panose="00000400000000000000" pitchFamily="2" charset="-78"/>
            </a:endParaRPr>
          </a:p>
        </p:txBody>
      </p:sp>
    </p:spTree>
    <p:extLst>
      <p:ext uri="{BB962C8B-B14F-4D97-AF65-F5344CB8AC3E}">
        <p14:creationId xmlns:p14="http://schemas.microsoft.com/office/powerpoint/2010/main" val="1765024097"/>
      </p:ext>
    </p:extLst>
  </p:cSld>
  <p:clrMapOvr>
    <a:masterClrMapping/>
  </p:clrMapOvr>
  <p:transition>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5B0A9E-0D94-B3D8-2EBD-6F5717217C91}"/>
              </a:ext>
            </a:extLst>
          </p:cNvPr>
          <p:cNvSpPr>
            <a:spLocks noGrp="1"/>
          </p:cNvSpPr>
          <p:nvPr>
            <p:ph idx="1"/>
          </p:nvPr>
        </p:nvSpPr>
        <p:spPr>
          <a:xfrm>
            <a:off x="2589888" y="654756"/>
            <a:ext cx="8789313" cy="5256466"/>
          </a:xfrm>
        </p:spPr>
        <p:txBody>
          <a:bodyPr>
            <a:normAutofit/>
          </a:bodyPr>
          <a:lstStyle/>
          <a:p>
            <a:pPr marL="0" indent="0" algn="ctr">
              <a:buNone/>
            </a:pPr>
            <a:r>
              <a:rPr lang="fa-IR" sz="2800" dirty="0">
                <a:solidFill>
                  <a:srgbClr val="FF0000"/>
                </a:solidFill>
                <a:cs typeface="B Nazanin" panose="00000400000000000000" pitchFamily="2" charset="-78"/>
              </a:rPr>
              <a:t>معاينه در ارزيابی معمول</a:t>
            </a:r>
          </a:p>
          <a:p>
            <a:r>
              <a:rPr lang="fa-IR" sz="2400" dirty="0">
                <a:cs typeface="B Nazanin" panose="00000400000000000000" pitchFamily="2" charset="-78"/>
              </a:rPr>
              <a:t> در هر ملاقات موارد زير را بررسی و در فرم مراقبت ثبت كنید: </a:t>
            </a:r>
          </a:p>
          <a:p>
            <a:pPr marL="0" indent="0">
              <a:buNone/>
            </a:pPr>
            <a:r>
              <a:rPr lang="fa-IR" sz="2400" dirty="0">
                <a:cs typeface="B Nazanin" panose="00000400000000000000" pitchFamily="2" charset="-78"/>
              </a:rPr>
              <a:t>- </a:t>
            </a:r>
            <a:r>
              <a:rPr lang="fa-IR" sz="2400" b="1" dirty="0">
                <a:cs typeface="B Nazanin" panose="00000400000000000000" pitchFamily="2" charset="-78"/>
              </a:rPr>
              <a:t>چشم: </a:t>
            </a:r>
            <a:r>
              <a:rPr lang="fa-IR" sz="2400" dirty="0">
                <a:cs typeface="B Nazanin" panose="00000400000000000000" pitchFamily="2" charset="-78"/>
              </a:rPr>
              <a:t>در هر ملاقات، ملتحمه چشم را از نظر كم رنگ بودن و سفیدي چشم را از نظر زردي بررسی كنید . كم رنگ بودن مخاط ملتحمه چشم به همراه كم رنگ بودن زبان، بستر ناخن ها و يا كف دست، « رنگ پريدگی شديد</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 </a:t>
            </a:r>
            <a:r>
              <a:rPr lang="fa-IR" sz="2400" dirty="0">
                <a:cs typeface="B Nazanin" panose="00000400000000000000" pitchFamily="2" charset="-78"/>
              </a:rPr>
              <a:t>است. </a:t>
            </a:r>
          </a:p>
          <a:p>
            <a:pPr marL="0" indent="0">
              <a:buNone/>
            </a:pPr>
            <a:r>
              <a:rPr lang="fa-IR" sz="2400" b="1" dirty="0">
                <a:cs typeface="B Nazanin" panose="00000400000000000000" pitchFamily="2" charset="-78"/>
              </a:rPr>
              <a:t>- پوست: </a:t>
            </a:r>
            <a:r>
              <a:rPr lang="fa-IR" sz="2400" dirty="0">
                <a:cs typeface="B Nazanin" panose="00000400000000000000" pitchFamily="2" charset="-78"/>
              </a:rPr>
              <a:t>در هر ملاقات، پوست بدن مادر را مشاهده و بررسی كنید. ظهور بثورات پوستی ممكن است با تب، خارش، خستگی و آبريزش از بینی همراه باشد. بثورات پوست عبارت است از دانه هاي قرمز رنگ صاف يا برجسته و يا ضايعات تاولی داراي مايع شفاف يا چركی </a:t>
            </a:r>
          </a:p>
          <a:p>
            <a:pPr marL="0" indent="0">
              <a:buNone/>
            </a:pPr>
            <a:r>
              <a:rPr lang="fa-IR" sz="2400" b="1" dirty="0">
                <a:cs typeface="B Nazanin" panose="00000400000000000000" pitchFamily="2" charset="-78"/>
              </a:rPr>
              <a:t>- اندام ها: </a:t>
            </a:r>
            <a:r>
              <a:rPr lang="fa-IR" sz="2400" dirty="0">
                <a:cs typeface="B Nazanin" panose="00000400000000000000" pitchFamily="2" charset="-78"/>
              </a:rPr>
              <a:t>ساق پا و ران ها را از نظر وجود ادم ، سردي يا كبودي اندام بررسی كنید . </a:t>
            </a:r>
          </a:p>
          <a:p>
            <a:pPr marL="0" indent="0">
              <a:buNone/>
            </a:pPr>
            <a:r>
              <a:rPr lang="fa-IR" sz="2400" b="1" dirty="0">
                <a:cs typeface="B Nazanin" panose="00000400000000000000" pitchFamily="2" charset="-78"/>
              </a:rPr>
              <a:t>- دهان و دندان: </a:t>
            </a:r>
            <a:r>
              <a:rPr lang="fa-IR" sz="2400" dirty="0">
                <a:cs typeface="B Nazanin" panose="00000400000000000000" pitchFamily="2" charset="-78"/>
              </a:rPr>
              <a:t>در ملاقات اول، دوم و سوم، دهان و دندان مادر را از نظر وجود جرم، پوسیدگی، التهاب لثه، عفونت دندانی و آبسه بررسی شوددرمان بیماري هاي دهان و دندان منعی در بارداري ندارد.</a:t>
            </a:r>
          </a:p>
          <a:p>
            <a:endParaRPr lang="en-US" dirty="0"/>
          </a:p>
        </p:txBody>
      </p:sp>
    </p:spTree>
    <p:extLst>
      <p:ext uri="{BB962C8B-B14F-4D97-AF65-F5344CB8AC3E}">
        <p14:creationId xmlns:p14="http://schemas.microsoft.com/office/powerpoint/2010/main" val="4000262920"/>
      </p:ext>
    </p:extLst>
  </p:cSld>
  <p:clrMapOvr>
    <a:masterClrMapping/>
  </p:clrMapOvr>
  <p:transition>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2EB597-432D-54E8-D967-463C81CFE2B2}"/>
              </a:ext>
            </a:extLst>
          </p:cNvPr>
          <p:cNvSpPr>
            <a:spLocks noGrp="1"/>
          </p:cNvSpPr>
          <p:nvPr>
            <p:ph idx="1"/>
          </p:nvPr>
        </p:nvSpPr>
        <p:spPr>
          <a:xfrm>
            <a:off x="2589888" y="1108953"/>
            <a:ext cx="8789313" cy="4802269"/>
          </a:xfrm>
        </p:spPr>
        <p:txBody>
          <a:bodyPr/>
          <a:lstStyle/>
          <a:p>
            <a:pPr marL="0" indent="0" algn="ctr">
              <a:buNone/>
            </a:pPr>
            <a:r>
              <a:rPr lang="fa-IR" sz="2800" dirty="0">
                <a:solidFill>
                  <a:srgbClr val="FF0000"/>
                </a:solidFill>
                <a:cs typeface="B Nazanin" panose="00000400000000000000" pitchFamily="2" charset="-78"/>
              </a:rPr>
              <a:t>معاينه فیزيکی</a:t>
            </a:r>
          </a:p>
          <a:p>
            <a:r>
              <a:rPr lang="fa-IR" sz="2400" dirty="0">
                <a:cs typeface="B Nazanin" panose="00000400000000000000" pitchFamily="2" charset="-78"/>
              </a:rPr>
              <a:t> در اولین ملاقات مادر به شرح زير معاينه می شود: </a:t>
            </a:r>
          </a:p>
          <a:p>
            <a:pPr marL="0" indent="0">
              <a:buNone/>
            </a:pPr>
            <a:r>
              <a:rPr lang="fa-IR" sz="2400" dirty="0">
                <a:cs typeface="B Nazanin" panose="00000400000000000000" pitchFamily="2" charset="-78"/>
              </a:rPr>
              <a:t>- بررسی اسكلرا از نظر زردي و ملتحمة چشم از نظر كم خونی </a:t>
            </a:r>
          </a:p>
          <a:p>
            <a:pPr marL="0" indent="0">
              <a:buNone/>
            </a:pPr>
            <a:r>
              <a:rPr lang="fa-IR" sz="2400" dirty="0">
                <a:cs typeface="B Nazanin" panose="00000400000000000000" pitchFamily="2" charset="-78"/>
              </a:rPr>
              <a:t>- بررسی پوست از نظر وجود بثورات </a:t>
            </a:r>
          </a:p>
          <a:p>
            <a:pPr marL="0" indent="0">
              <a:buNone/>
            </a:pPr>
            <a:r>
              <a:rPr lang="fa-IR" sz="2400" dirty="0">
                <a:cs typeface="B Nazanin" panose="00000400000000000000" pitchFamily="2" charset="-78"/>
              </a:rPr>
              <a:t>- معاينه پستان ها از نظر قوام، ظاهر (اندازه و قرينگی، تغییرات پوستی)، وجود توده (محل، قوام، اندازه، چسبندگی) و خروج هر نوع ترشح از پستان (خونی، چركی). اين معاينه مطابق دستورعمل كشوري و بسته خدمت میانسالان و ترجیحاً توسط ماما يا پزشک عمومی زن انجام شود. </a:t>
            </a:r>
          </a:p>
          <a:p>
            <a:pPr marL="0" indent="0">
              <a:buNone/>
            </a:pPr>
            <a:r>
              <a:rPr lang="fa-IR" sz="2400" dirty="0">
                <a:cs typeface="B Nazanin" panose="00000400000000000000" pitchFamily="2" charset="-78"/>
              </a:rPr>
              <a:t>- بررسی اندام هاي تحتانی از نظر وجود ادم و ناهنجاري اسكلتی، رنگ عضو</a:t>
            </a:r>
          </a:p>
          <a:p>
            <a:endParaRPr lang="en-US" dirty="0"/>
          </a:p>
        </p:txBody>
      </p:sp>
    </p:spTree>
    <p:extLst>
      <p:ext uri="{BB962C8B-B14F-4D97-AF65-F5344CB8AC3E}">
        <p14:creationId xmlns:p14="http://schemas.microsoft.com/office/powerpoint/2010/main" val="1003682199"/>
      </p:ext>
    </p:extLst>
  </p:cSld>
  <p:clrMapOvr>
    <a:masterClrMapping/>
  </p:clrMapOvr>
  <p:transition>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2E519E-3002-EDF6-C42D-9F5C39B6CB90}"/>
              </a:ext>
            </a:extLst>
          </p:cNvPr>
          <p:cNvSpPr>
            <a:spLocks noGrp="1"/>
          </p:cNvSpPr>
          <p:nvPr>
            <p:ph idx="1"/>
          </p:nvPr>
        </p:nvSpPr>
        <p:spPr>
          <a:xfrm>
            <a:off x="2237362" y="1186774"/>
            <a:ext cx="9141839" cy="4724448"/>
          </a:xfrm>
        </p:spPr>
        <p:txBody>
          <a:bodyPr>
            <a:normAutofit/>
          </a:bodyPr>
          <a:lstStyle/>
          <a:p>
            <a:pPr marL="0" indent="0" algn="ctr">
              <a:buNone/>
            </a:pPr>
            <a:r>
              <a:rPr lang="fa-IR" sz="2800" dirty="0">
                <a:solidFill>
                  <a:srgbClr val="FF0000"/>
                </a:solidFill>
                <a:cs typeface="B Nazanin" panose="00000400000000000000" pitchFamily="2" charset="-78"/>
              </a:rPr>
              <a:t>شکايت هاي شايع</a:t>
            </a:r>
          </a:p>
          <a:p>
            <a:r>
              <a:rPr lang="fa-IR" sz="2400" dirty="0">
                <a:cs typeface="B Nazanin" panose="00000400000000000000" pitchFamily="2" charset="-78"/>
              </a:rPr>
              <a:t> اين شكايت ها در نیمه اول شامل دردناك و حساس شدن پستان ها، تكرر ادرار، خستگی، تهوع و استفراغ صبحگاهی، افزايش بزاق دهان، افزايش ترشحات مهبلی، تغییر خلق و خو و رفتار، سوزش سردل و ويار و در نیمه دوم شامل پررنگ شدن پوست نقاطی از بدن مانند هاله پستانها و ناف، يبوست، نفخ، افزايش ترشحات مهبلی، كمردرد، سوزش سردل و تكرر ادرار است</a:t>
            </a:r>
            <a:endParaRPr lang="en-US" sz="2400" dirty="0">
              <a:cs typeface="B Nazanin" panose="00000400000000000000" pitchFamily="2" charset="-78"/>
            </a:endParaRPr>
          </a:p>
        </p:txBody>
      </p:sp>
    </p:spTree>
    <p:extLst>
      <p:ext uri="{BB962C8B-B14F-4D97-AF65-F5344CB8AC3E}">
        <p14:creationId xmlns:p14="http://schemas.microsoft.com/office/powerpoint/2010/main" val="2388843063"/>
      </p:ext>
    </p:extLst>
  </p:cSld>
  <p:clrMapOvr>
    <a:masterClrMapping/>
  </p:clrMapOvr>
  <p:transition>
    <p:cove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54E4E3-2156-03F6-39C8-ED727DA79178}"/>
              </a:ext>
            </a:extLst>
          </p:cNvPr>
          <p:cNvSpPr>
            <a:spLocks noGrp="1"/>
          </p:cNvSpPr>
          <p:nvPr>
            <p:ph idx="1"/>
          </p:nvPr>
        </p:nvSpPr>
        <p:spPr>
          <a:xfrm>
            <a:off x="2589888" y="1750979"/>
            <a:ext cx="8789313" cy="4160243"/>
          </a:xfrm>
        </p:spPr>
        <p:txBody>
          <a:bodyPr>
            <a:normAutofit/>
          </a:bodyPr>
          <a:lstStyle/>
          <a:p>
            <a:pPr marL="0" indent="0" algn="ctr">
              <a:buNone/>
            </a:pPr>
            <a:r>
              <a:rPr lang="fa-IR" sz="2800" dirty="0">
                <a:solidFill>
                  <a:srgbClr val="FF0000"/>
                </a:solidFill>
                <a:cs typeface="B Nazanin" panose="00000400000000000000" pitchFamily="2" charset="-78"/>
              </a:rPr>
              <a:t>رفتارهاي پر خطر</a:t>
            </a:r>
          </a:p>
          <a:p>
            <a:pPr marL="0" indent="0" algn="ctr">
              <a:buNone/>
            </a:pPr>
            <a:endParaRPr lang="fa-IR" sz="2800" dirty="0">
              <a:solidFill>
                <a:srgbClr val="FF0000"/>
              </a:solidFill>
              <a:cs typeface="B Nazanin" panose="00000400000000000000" pitchFamily="2" charset="-78"/>
            </a:endParaRPr>
          </a:p>
          <a:p>
            <a:r>
              <a:rPr lang="fa-IR" sz="2400" dirty="0">
                <a:cs typeface="B Nazanin" panose="00000400000000000000" pitchFamily="2" charset="-78"/>
              </a:rPr>
              <a:t> سابقه يا وجود رفتارهايی مانند سابقه زندان، اعتیاد تزريقی، رفتار جنسی پر خطر و محافظت نشده</a:t>
            </a:r>
            <a:endParaRPr lang="en-US" sz="2400" dirty="0">
              <a:cs typeface="B Nazanin" panose="00000400000000000000" pitchFamily="2" charset="-78"/>
            </a:endParaRPr>
          </a:p>
        </p:txBody>
      </p:sp>
    </p:spTree>
    <p:extLst>
      <p:ext uri="{BB962C8B-B14F-4D97-AF65-F5344CB8AC3E}">
        <p14:creationId xmlns:p14="http://schemas.microsoft.com/office/powerpoint/2010/main" val="798504871"/>
      </p:ext>
    </p:extLst>
  </p:cSld>
  <p:clrMapOvr>
    <a:masterClrMapping/>
  </p:clrMapOvr>
  <p:transition>
    <p:cove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62980" y="260650"/>
            <a:ext cx="6858000" cy="848304"/>
          </a:xfrm>
        </p:spPr>
        <p:txBody>
          <a:bodyPr>
            <a:noAutofit/>
          </a:bodyPr>
          <a:lstStyle/>
          <a:p>
            <a:pPr lvl="0" algn="ctr"/>
            <a:br>
              <a:rPr lang="fa-IR" sz="2400" b="1" dirty="0">
                <a:solidFill>
                  <a:srgbClr val="FF0000"/>
                </a:solidFill>
                <a:latin typeface="B Yagut,Bold"/>
                <a:cs typeface="B Nazanin" panose="00000400000000000000" pitchFamily="2" charset="-78"/>
              </a:rPr>
            </a:br>
            <a:br>
              <a:rPr lang="fa-IR" sz="2400" b="1" dirty="0">
                <a:solidFill>
                  <a:srgbClr val="FF0000"/>
                </a:solidFill>
                <a:latin typeface="B Yagut,Bold"/>
                <a:cs typeface="B Nazanin" panose="00000400000000000000" pitchFamily="2" charset="-78"/>
              </a:rPr>
            </a:br>
            <a:br>
              <a:rPr lang="fa-IR" sz="2400" b="1" dirty="0">
                <a:solidFill>
                  <a:srgbClr val="FF0000"/>
                </a:solidFill>
                <a:latin typeface="B Yagut,Bold"/>
                <a:cs typeface="B Nazanin" panose="00000400000000000000" pitchFamily="2" charset="-78"/>
              </a:rPr>
            </a:br>
            <a:br>
              <a:rPr lang="fa-IR" sz="2400" b="1" dirty="0">
                <a:solidFill>
                  <a:srgbClr val="FF0000"/>
                </a:solidFill>
                <a:latin typeface="B Yagut,Bold"/>
                <a:cs typeface="B Nazanin" panose="00000400000000000000" pitchFamily="2" charset="-78"/>
              </a:rPr>
            </a:br>
            <a:r>
              <a:rPr lang="fa-IR" sz="2800" dirty="0">
                <a:solidFill>
                  <a:srgbClr val="FF0000"/>
                </a:solidFill>
                <a:latin typeface="B Yagut,Bold"/>
                <a:cs typeface="B Nazanin" panose="00000400000000000000" pitchFamily="2" charset="-78"/>
              </a:rPr>
              <a:t>ایمن سازی</a:t>
            </a:r>
            <a:endParaRPr lang="en-US" sz="2800" dirty="0">
              <a:solidFill>
                <a:schemeClr val="accent2">
                  <a:lumMod val="75000"/>
                </a:schemeClr>
              </a:solidFill>
              <a:cs typeface="B Nazanin" panose="00000400000000000000" pitchFamily="2" charset="-78"/>
            </a:endParaRPr>
          </a:p>
        </p:txBody>
      </p:sp>
      <p:sp>
        <p:nvSpPr>
          <p:cNvPr id="3" name="Subtitle 2"/>
          <p:cNvSpPr>
            <a:spLocks noGrp="1"/>
          </p:cNvSpPr>
          <p:nvPr>
            <p:ph type="subTitle" idx="1"/>
          </p:nvPr>
        </p:nvSpPr>
        <p:spPr>
          <a:xfrm>
            <a:off x="2095471" y="1303506"/>
            <a:ext cx="9130247" cy="5149830"/>
          </a:xfrm>
        </p:spPr>
        <p:txBody>
          <a:bodyPr>
            <a:normAutofit/>
          </a:bodyPr>
          <a:lstStyle/>
          <a:p>
            <a:pPr lvl="0" algn="r">
              <a:lnSpc>
                <a:spcPct val="150000"/>
              </a:lnSpc>
            </a:pPr>
            <a:r>
              <a:rPr lang="fa-IR" sz="2400" dirty="0">
                <a:solidFill>
                  <a:srgbClr val="0070C0"/>
                </a:solidFill>
                <a:latin typeface="B Yagut,Bold"/>
                <a:cs typeface="B Nazanin" panose="00000400000000000000" pitchFamily="2" charset="-78"/>
              </a:rPr>
              <a:t>واکسن توام: </a:t>
            </a:r>
            <a:r>
              <a:rPr lang="fa-IR" sz="2400" dirty="0">
                <a:solidFill>
                  <a:schemeClr val="tx1"/>
                </a:solidFill>
                <a:latin typeface="B Yagut,Bold"/>
                <a:cs typeface="B Nazanin" panose="00000400000000000000" pitchFamily="2" charset="-78"/>
              </a:rPr>
              <a:t>بهترين زمان براي تزريق واكسن توام در مادر باردار كه ايمن سازي كامل ندارد از هفته 27 تا 36 بارداري</a:t>
            </a:r>
          </a:p>
          <a:p>
            <a:pPr lvl="0" algn="r">
              <a:lnSpc>
                <a:spcPct val="150000"/>
              </a:lnSpc>
            </a:pPr>
            <a:r>
              <a:rPr lang="fa-IR" sz="2400" dirty="0">
                <a:solidFill>
                  <a:schemeClr val="tx1"/>
                </a:solidFill>
                <a:latin typeface="B Yagut,Bold"/>
                <a:cs typeface="B Nazanin" panose="00000400000000000000" pitchFamily="2" charset="-78"/>
              </a:rPr>
              <a:t> ( 4 هفته قبل از تاريخ احتمالي زايمان)  است.</a:t>
            </a:r>
            <a:r>
              <a:rPr lang="ar-SA" sz="2400" dirty="0">
                <a:solidFill>
                  <a:schemeClr val="tx1"/>
                </a:solidFill>
                <a:cs typeface="B Nazanin" panose="00000400000000000000" pitchFamily="2" charset="-78"/>
              </a:rPr>
              <a:t> اگر به هر دليل مراجعه مادر براي دريافت مراقبت ها به تاخير افتاد</a:t>
            </a:r>
            <a:r>
              <a:rPr lang="fa-IR" sz="2400" dirty="0">
                <a:solidFill>
                  <a:schemeClr val="tx1"/>
                </a:solidFill>
                <a:cs typeface="B Nazanin" panose="00000400000000000000" pitchFamily="2" charset="-78"/>
              </a:rPr>
              <a:t> </a:t>
            </a:r>
            <a:r>
              <a:rPr lang="ar-SA" sz="2400" dirty="0">
                <a:solidFill>
                  <a:schemeClr val="tx1"/>
                </a:solidFill>
                <a:cs typeface="B Nazanin" panose="00000400000000000000" pitchFamily="2" charset="-78"/>
              </a:rPr>
              <a:t>بهتر است تزريق واكسن حداقل دو هفته قبل از تاريخ احتمالي زايمان باشد.</a:t>
            </a:r>
            <a:endParaRPr lang="fa-IR" sz="2400" dirty="0">
              <a:solidFill>
                <a:schemeClr val="tx1"/>
              </a:solidFill>
              <a:cs typeface="B Nazanin" panose="00000400000000000000" pitchFamily="2" charset="-78"/>
            </a:endParaRPr>
          </a:p>
          <a:p>
            <a:pPr algn="r"/>
            <a:r>
              <a:rPr lang="ar-SA" sz="2400" dirty="0">
                <a:solidFill>
                  <a:srgbClr val="0070C0"/>
                </a:solidFill>
                <a:cs typeface="B Nazanin" panose="00000400000000000000" pitchFamily="2" charset="-78"/>
              </a:rPr>
              <a:t>آنفلوانزا: </a:t>
            </a:r>
            <a:r>
              <a:rPr lang="ar-SA" sz="2400" dirty="0">
                <a:solidFill>
                  <a:schemeClr val="tx1"/>
                </a:solidFill>
                <a:cs typeface="B Nazanin" panose="00000400000000000000" pitchFamily="2" charset="-78"/>
              </a:rPr>
              <a:t>به خانم هايي كه در فصل شيوع آنفلوانزا باردار هستند، توصيه مي شود واكسن غير فعال آنفلوانزاي فصلي را دريافت نمايند</a:t>
            </a:r>
            <a:r>
              <a:rPr lang="en-US" sz="2400" dirty="0">
                <a:solidFill>
                  <a:schemeClr val="tx1"/>
                </a:solidFill>
                <a:cs typeface="B Nazanin" panose="00000400000000000000" pitchFamily="2" charset="-78"/>
              </a:rPr>
              <a:t>.</a:t>
            </a:r>
            <a:r>
              <a:rPr lang="fa-IR" sz="2400" dirty="0">
                <a:solidFill>
                  <a:schemeClr val="tx1"/>
                </a:solidFill>
                <a:cs typeface="B Nazanin" panose="00000400000000000000" pitchFamily="2" charset="-78"/>
              </a:rPr>
              <a:t> </a:t>
            </a:r>
            <a:r>
              <a:rPr lang="fa-IR" sz="2400" dirty="0">
                <a:solidFill>
                  <a:srgbClr val="0070C0"/>
                </a:solidFill>
                <a:cs typeface="B Nazanin" panose="00000400000000000000" pitchFamily="2" charset="-78"/>
              </a:rPr>
              <a:t>تزریق در طول بارداری منعی ندارد.</a:t>
            </a:r>
            <a:endParaRPr lang="en-US" sz="2400" dirty="0">
              <a:solidFill>
                <a:srgbClr val="0070C0"/>
              </a:solidFill>
              <a:cs typeface="B Nazanin" panose="00000400000000000000" pitchFamily="2" charset="-78"/>
            </a:endParaRPr>
          </a:p>
          <a:p>
            <a:pPr algn="r"/>
            <a:r>
              <a:rPr lang="ar-SA" sz="2400" dirty="0">
                <a:solidFill>
                  <a:srgbClr val="0070C0"/>
                </a:solidFill>
                <a:cs typeface="B Nazanin" panose="00000400000000000000" pitchFamily="2" charset="-78"/>
              </a:rPr>
              <a:t>هپاتیت ب: </a:t>
            </a:r>
            <a:r>
              <a:rPr lang="ar-SA" sz="2400" dirty="0">
                <a:solidFill>
                  <a:schemeClr val="tx1"/>
                </a:solidFill>
                <a:cs typeface="B Nazanin" panose="00000400000000000000" pitchFamily="2" charset="-78"/>
              </a:rPr>
              <a:t>در مادرانی که نتیجه آزمایش </a:t>
            </a:r>
            <a:r>
              <a:rPr lang="en-US" sz="2400" dirty="0" err="1">
                <a:solidFill>
                  <a:schemeClr val="tx1"/>
                </a:solidFill>
                <a:cs typeface="B Nazanin" panose="00000400000000000000" pitchFamily="2" charset="-78"/>
              </a:rPr>
              <a:t>HbsAg</a:t>
            </a:r>
            <a:r>
              <a:rPr lang="fa-IR" sz="2400" dirty="0">
                <a:solidFill>
                  <a:schemeClr val="tx1"/>
                </a:solidFill>
                <a:cs typeface="B Nazanin" panose="00000400000000000000" pitchFamily="2" charset="-78"/>
              </a:rPr>
              <a:t> منفی دارند ولی </a:t>
            </a:r>
            <a:r>
              <a:rPr lang="ar-SA" sz="2400" dirty="0">
                <a:solidFill>
                  <a:schemeClr val="tx1"/>
                </a:solidFill>
                <a:cs typeface="B Nazanin" panose="00000400000000000000" pitchFamily="2" charset="-78"/>
              </a:rPr>
              <a:t>رفتار پر خطر دارند و قبلا واکسن هپاتیت دریافت نکرده اند، می بایست واکسن هپاتیت تزریق شود.</a:t>
            </a:r>
            <a:endParaRPr lang="en-US" sz="2400" dirty="0">
              <a:solidFill>
                <a:schemeClr val="tx1"/>
              </a:solidFill>
              <a:cs typeface="B Nazanin" panose="00000400000000000000" pitchFamily="2" charset="-78"/>
            </a:endParaRPr>
          </a:p>
          <a:p>
            <a:pPr algn="r" rtl="1">
              <a:lnSpc>
                <a:spcPct val="150000"/>
              </a:lnSpc>
            </a:pPr>
            <a:endParaRPr lang="en-US" sz="16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70649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40495-0240-AF56-DBD9-0335DAE18FFC}"/>
              </a:ext>
            </a:extLst>
          </p:cNvPr>
          <p:cNvSpPr>
            <a:spLocks noGrp="1"/>
          </p:cNvSpPr>
          <p:nvPr>
            <p:ph type="title"/>
          </p:nvPr>
        </p:nvSpPr>
        <p:spPr/>
        <p:txBody>
          <a:bodyPr>
            <a:normAutofit/>
          </a:bodyPr>
          <a:lstStyle/>
          <a:p>
            <a:pPr algn="ctr"/>
            <a:r>
              <a:rPr lang="fa-IR" sz="3200" dirty="0">
                <a:cs typeface="B Nazanin" panose="00000400000000000000" pitchFamily="2" charset="-78"/>
              </a:rPr>
              <a:t>اهداف آموزشی </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F35A59AE-8BD1-9C5C-BBCD-E159AC5F3E28}"/>
              </a:ext>
            </a:extLst>
          </p:cNvPr>
          <p:cNvSpPr>
            <a:spLocks noGrp="1"/>
          </p:cNvSpPr>
          <p:nvPr>
            <p:ph idx="1"/>
          </p:nvPr>
        </p:nvSpPr>
        <p:spPr/>
        <p:txBody>
          <a:bodyPr/>
          <a:lstStyle/>
          <a:p>
            <a:pPr marL="0" indent="0">
              <a:buNone/>
            </a:pPr>
            <a:r>
              <a:rPr lang="fa-IR" sz="2400" dirty="0">
                <a:cs typeface="B Nazanin" panose="00000400000000000000" pitchFamily="2" charset="-78"/>
              </a:rPr>
              <a:t>پس از مطالعه این بخش انتظار می رود که فراگیر بتواند :</a:t>
            </a:r>
          </a:p>
          <a:p>
            <a:r>
              <a:rPr lang="fa-IR" sz="2400" dirty="0">
                <a:cs typeface="B Nazanin" panose="00000400000000000000" pitchFamily="2" charset="-78"/>
              </a:rPr>
              <a:t>مراقبت های معمول بارداری را بداند </a:t>
            </a:r>
          </a:p>
          <a:p>
            <a:r>
              <a:rPr lang="fa-IR" sz="2400" dirty="0">
                <a:cs typeface="B Nazanin" panose="00000400000000000000" pitchFamily="2" charset="-78"/>
              </a:rPr>
              <a:t>روش های تشخیصی پارگی کیسه آب را بداند </a:t>
            </a:r>
          </a:p>
          <a:p>
            <a:r>
              <a:rPr lang="fa-IR" sz="2400" dirty="0">
                <a:cs typeface="B Nazanin" panose="00000400000000000000" pitchFamily="2" charset="-78"/>
              </a:rPr>
              <a:t>گروههای مواد غذایی و میزان مصرف آن در بارداری را بداند </a:t>
            </a:r>
          </a:p>
          <a:p>
            <a:r>
              <a:rPr lang="fa-IR" sz="2400" dirty="0">
                <a:cs typeface="B Nazanin" panose="00000400000000000000" pitchFamily="2" charset="-78"/>
              </a:rPr>
              <a:t>علائم نیازمند مراقبت ویژه را نام ببرد </a:t>
            </a:r>
          </a:p>
          <a:p>
            <a:endParaRPr lang="fa-IR" dirty="0"/>
          </a:p>
          <a:p>
            <a:endParaRPr lang="fa-IR" dirty="0"/>
          </a:p>
          <a:p>
            <a:endParaRPr lang="en-US" dirty="0"/>
          </a:p>
        </p:txBody>
      </p:sp>
    </p:spTree>
    <p:extLst>
      <p:ext uri="{BB962C8B-B14F-4D97-AF65-F5344CB8AC3E}">
        <p14:creationId xmlns:p14="http://schemas.microsoft.com/office/powerpoint/2010/main" val="3270945641"/>
      </p:ext>
    </p:extLst>
  </p:cSld>
  <p:clrMapOvr>
    <a:masterClrMapping/>
  </p:clrMapOvr>
  <p:transition>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A4D6B-3C94-7E3C-3FA2-9D1BE7C0D75E}"/>
              </a:ext>
            </a:extLst>
          </p:cNvPr>
          <p:cNvSpPr>
            <a:spLocks noGrp="1"/>
          </p:cNvSpPr>
          <p:nvPr>
            <p:ph idx="1"/>
          </p:nvPr>
        </p:nvSpPr>
        <p:spPr>
          <a:xfrm>
            <a:off x="2589888" y="1342417"/>
            <a:ext cx="8789313" cy="4568805"/>
          </a:xfrm>
        </p:spPr>
        <p:txBody>
          <a:bodyPr>
            <a:normAutofit/>
          </a:bodyPr>
          <a:lstStyle/>
          <a:p>
            <a:pPr marL="0" marR="0" lvl="0" indent="0" algn="r" defTabSz="457200" rtl="1" eaLnBrk="1" fontAlgn="auto" latinLnBrk="0" hangingPunct="1">
              <a:lnSpc>
                <a:spcPct val="150000"/>
              </a:lnSpc>
              <a:spcBef>
                <a:spcPts val="1000"/>
              </a:spcBef>
              <a:spcAft>
                <a:spcPts val="0"/>
              </a:spcAft>
              <a:buClr>
                <a:srgbClr val="A53010"/>
              </a:buClr>
              <a:buSzTx/>
              <a:buFont typeface="Wingdings 3" charset="2"/>
              <a:buNone/>
              <a:tabLst/>
              <a:defRPr/>
            </a:pPr>
            <a:r>
              <a:rPr kumimoji="0" lang="fa-IR" sz="2400" i="0" u="none" strike="noStrike" kern="1200" cap="none" spc="0" normalizeH="0" baseline="0" noProof="0" dirty="0">
                <a:ln>
                  <a:noFill/>
                </a:ln>
                <a:solidFill>
                  <a:srgbClr val="0070C0"/>
                </a:solidFill>
                <a:effectLst/>
                <a:uLnTx/>
                <a:uFillTx/>
                <a:latin typeface="Century Gothic" panose="020B0502020202020204"/>
                <a:cs typeface="B Nazanin" panose="00000400000000000000" pitchFamily="2" charset="-78"/>
              </a:rPr>
              <a:t>وضعیت واکسیناسیون در صورت وقوع سقط غیر بهداشتی :</a:t>
            </a:r>
          </a:p>
          <a:p>
            <a:pPr marL="285750" marR="0" lvl="0" indent="-285750" algn="r" defTabSz="457200" rtl="1" eaLnBrk="1" fontAlgn="auto" latinLnBrk="0" hangingPunct="1">
              <a:lnSpc>
                <a:spcPct val="150000"/>
              </a:lnSpc>
              <a:spcBef>
                <a:spcPts val="1000"/>
              </a:spcBef>
              <a:spcAft>
                <a:spcPts val="0"/>
              </a:spcAft>
              <a:buClr>
                <a:srgbClr val="A53010"/>
              </a:buClr>
              <a:buSzTx/>
              <a:buFont typeface="Wingdings" panose="05000000000000000000" pitchFamily="2" charset="2"/>
              <a:buChar char="Ø"/>
              <a:tabLst/>
              <a:defRPr/>
            </a:pPr>
            <a:r>
              <a:rPr kumimoji="0" lang="fa-IR" sz="2400" i="0" u="none" strike="noStrike" kern="1200" cap="none" spc="0" normalizeH="0" baseline="0" noProof="0" dirty="0">
                <a:ln>
                  <a:noFill/>
                </a:ln>
                <a:solidFill>
                  <a:prstClr val="black">
                    <a:lumMod val="65000"/>
                    <a:lumOff val="35000"/>
                  </a:prstClr>
                </a:solidFill>
                <a:effectLst/>
                <a:uLnTx/>
                <a:uFillTx/>
                <a:latin typeface="Century Gothic" panose="020B0502020202020204"/>
                <a:cs typeface="B Nazanin" panose="00000400000000000000" pitchFamily="2" charset="-78"/>
              </a:rPr>
              <a:t> </a:t>
            </a:r>
            <a:r>
              <a:rPr kumimoji="0" lang="fa-IR" sz="2400" i="0" u="none" strike="noStrike" kern="1200" cap="none" spc="0" normalizeH="0" baseline="0" noProof="0" dirty="0">
                <a:ln>
                  <a:noFill/>
                </a:ln>
                <a:solidFill>
                  <a:prstClr val="black"/>
                </a:solidFill>
                <a:effectLst/>
                <a:uLnTx/>
                <a:uFillTx/>
                <a:latin typeface="Century Gothic" panose="020B0502020202020204"/>
                <a:cs typeface="B Nazanin" panose="00000400000000000000" pitchFamily="2" charset="-78"/>
              </a:rPr>
              <a:t>در صورتی كه وضعیت ايمن سازي مادر با واكسن توأم كامل نیست و حداقل 5 سال يا بیشتر از زمان تزريق گذشته است، حتماً يک دوز واكسن توأم بلافاصله پس از سقط غیر ايمن تزريق كنید.</a:t>
            </a:r>
          </a:p>
          <a:p>
            <a:pPr marL="285750" marR="0" lvl="0" indent="-285750" algn="r" defTabSz="457200" rtl="1" eaLnBrk="1" fontAlgn="auto" latinLnBrk="0" hangingPunct="1">
              <a:lnSpc>
                <a:spcPct val="150000"/>
              </a:lnSpc>
              <a:spcBef>
                <a:spcPts val="1000"/>
              </a:spcBef>
              <a:spcAft>
                <a:spcPts val="0"/>
              </a:spcAft>
              <a:buClr>
                <a:srgbClr val="A53010"/>
              </a:buClr>
              <a:buSzTx/>
              <a:buFont typeface="Wingdings" panose="05000000000000000000" pitchFamily="2" charset="2"/>
              <a:buChar char="Ø"/>
              <a:tabLst/>
              <a:defRPr/>
            </a:pPr>
            <a:r>
              <a:rPr kumimoji="0" lang="fa-IR" sz="2400" i="0" u="none" strike="noStrike" kern="1200" cap="none" spc="0" normalizeH="0" baseline="0" noProof="0" dirty="0">
                <a:ln>
                  <a:noFill/>
                </a:ln>
                <a:solidFill>
                  <a:prstClr val="black"/>
                </a:solidFill>
                <a:effectLst/>
                <a:uLnTx/>
                <a:uFillTx/>
                <a:latin typeface="Century Gothic" panose="020B0502020202020204"/>
                <a:cs typeface="B Nazanin" panose="00000400000000000000" pitchFamily="2" charset="-78"/>
              </a:rPr>
              <a:t>در صورتی كه وضعیت ايمن سازي مادر با واكسن توأم مشخص نیست و احتمال دارد مادر فاقد ايمنی علیه كزاز باشد، می بايست واكسن توام و 500 -250 واحد تتابولین همزمان و در دو اندام جداگانه تزريق شود.</a:t>
            </a:r>
          </a:p>
          <a:p>
            <a:endParaRPr lang="en-US" dirty="0"/>
          </a:p>
        </p:txBody>
      </p:sp>
    </p:spTree>
    <p:extLst>
      <p:ext uri="{BB962C8B-B14F-4D97-AF65-F5344CB8AC3E}">
        <p14:creationId xmlns:p14="http://schemas.microsoft.com/office/powerpoint/2010/main" val="3463197944"/>
      </p:ext>
    </p:extLst>
  </p:cSld>
  <p:clrMapOvr>
    <a:masterClrMapping/>
  </p:clrMapOvr>
  <p:transition>
    <p:cov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2693B7-DEDD-4CBA-959E-7DFFEF515528}"/>
              </a:ext>
            </a:extLst>
          </p:cNvPr>
          <p:cNvSpPr>
            <a:spLocks noGrp="1"/>
          </p:cNvSpPr>
          <p:nvPr>
            <p:ph idx="1"/>
          </p:nvPr>
        </p:nvSpPr>
        <p:spPr>
          <a:xfrm>
            <a:off x="2158584" y="1011677"/>
            <a:ext cx="9220617" cy="4899545"/>
          </a:xfrm>
        </p:spPr>
        <p:txBody>
          <a:bodyPr>
            <a:normAutofit/>
          </a:bodyPr>
          <a:lstStyle/>
          <a:p>
            <a:pPr marL="0" indent="0" algn="ctr">
              <a:buNone/>
            </a:pPr>
            <a:r>
              <a:rPr lang="fa-IR" sz="2800" dirty="0">
                <a:solidFill>
                  <a:srgbClr val="FF0000"/>
                </a:solidFill>
                <a:cs typeface="B Nazanin" panose="00000400000000000000" pitchFamily="2" charset="-78"/>
              </a:rPr>
              <a:t>تزريق ايمونوگلوبولین ضد دي</a:t>
            </a:r>
          </a:p>
          <a:p>
            <a:r>
              <a:rPr lang="fa-IR" sz="2400" dirty="0">
                <a:cs typeface="B Nazanin" panose="00000400000000000000" pitchFamily="2" charset="-78"/>
              </a:rPr>
              <a:t>در صورت پاسخ منفی آزمايشهاي كومبس غیرمستقیم (حساس نشدن سیستم ايمنی) مادر ارهاش منفی با همسر ارهاش مثبت و در صورت امكان تهیه دارو، ايمونوگلوبولین ضد دي (300میکروگرم ) را از هفته 28 تا 34 بارداري تزريق كنید. </a:t>
            </a:r>
          </a:p>
          <a:p>
            <a:pPr marL="0" indent="0">
              <a:buNone/>
            </a:pPr>
            <a:r>
              <a:rPr lang="fa-IR" sz="2400" dirty="0">
                <a:cs typeface="B Nazanin" panose="00000400000000000000" pitchFamily="2" charset="-78"/>
              </a:rPr>
              <a:t>     نکته: به خاطر بسپاريد در مادر ارهاش منفی با همسر ارهاش مثبت، در صورت ختم</a:t>
            </a:r>
          </a:p>
          <a:p>
            <a:pPr marL="0" indent="0">
              <a:buNone/>
            </a:pPr>
            <a:r>
              <a:rPr lang="fa-IR" sz="2400" dirty="0">
                <a:cs typeface="B Nazanin" panose="00000400000000000000" pitchFamily="2" charset="-78"/>
              </a:rPr>
              <a:t>     بارداري يا خونريزي به هر دلیل پیش از تاريخ تقريبی زايمان (سقط، مول، زايمان زودرس،    </a:t>
            </a:r>
          </a:p>
          <a:p>
            <a:pPr marL="0" indent="0">
              <a:buNone/>
            </a:pPr>
            <a:r>
              <a:rPr lang="fa-IR" sz="2400" dirty="0">
                <a:cs typeface="B Nazanin" panose="00000400000000000000" pitchFamily="2" charset="-78"/>
              </a:rPr>
              <a:t>     آمنیوسنتز، مرگ جنین، حاملگی نابجا و...)، ايمونوگلوبولین ضد دي تزريق شود</a:t>
            </a:r>
            <a:endParaRPr lang="en-US" sz="2400" dirty="0">
              <a:cs typeface="B Nazanin" panose="00000400000000000000" pitchFamily="2" charset="-78"/>
            </a:endParaRPr>
          </a:p>
          <a:p>
            <a:endParaRPr lang="fa-IR" sz="2400" dirty="0">
              <a:cs typeface="B Nazanin" panose="00000400000000000000" pitchFamily="2" charset="-78"/>
            </a:endParaRPr>
          </a:p>
        </p:txBody>
      </p:sp>
    </p:spTree>
    <p:extLst>
      <p:ext uri="{BB962C8B-B14F-4D97-AF65-F5344CB8AC3E}">
        <p14:creationId xmlns:p14="http://schemas.microsoft.com/office/powerpoint/2010/main" val="1543878030"/>
      </p:ext>
    </p:extLst>
  </p:cSld>
  <p:clrMapOvr>
    <a:masterClrMapping/>
  </p:clrMapOvr>
  <p:transition>
    <p:cov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E68B1E-B4B6-609B-15AE-D50B4014F7D4}"/>
              </a:ext>
            </a:extLst>
          </p:cNvPr>
          <p:cNvSpPr>
            <a:spLocks noGrp="1"/>
          </p:cNvSpPr>
          <p:nvPr>
            <p:ph idx="1"/>
          </p:nvPr>
        </p:nvSpPr>
        <p:spPr>
          <a:xfrm>
            <a:off x="2589888" y="1147864"/>
            <a:ext cx="8789313" cy="4763358"/>
          </a:xfrm>
        </p:spPr>
        <p:txBody>
          <a:bodyPr>
            <a:noAutofit/>
          </a:bodyPr>
          <a:lstStyle/>
          <a:p>
            <a:pPr marL="0" indent="0" algn="ctr">
              <a:buNone/>
            </a:pPr>
            <a:r>
              <a:rPr lang="fa-IR" sz="2800" dirty="0">
                <a:solidFill>
                  <a:srgbClr val="FF0000"/>
                </a:solidFill>
                <a:cs typeface="B Nazanin" panose="00000400000000000000" pitchFamily="2" charset="-78"/>
              </a:rPr>
              <a:t>نمايه توده بدنی</a:t>
            </a:r>
          </a:p>
          <a:p>
            <a:r>
              <a:rPr lang="fa-IR" sz="2400" dirty="0">
                <a:cs typeface="B Nazanin" panose="00000400000000000000" pitchFamily="2" charset="-78"/>
              </a:rPr>
              <a:t> با استفاده از میزان وزن و قد، نمايه توده بدنی را از روي نمودار نوموگرام محاسبه كنید. روش محاسبه آن : وزن (كیلوگرم) تقسیم بر مجذور قد (سانتی متر)</a:t>
            </a:r>
          </a:p>
          <a:p>
            <a:r>
              <a:rPr lang="fa-IR" sz="2400" dirty="0">
                <a:cs typeface="B Nazanin" panose="00000400000000000000" pitchFamily="2" charset="-78"/>
              </a:rPr>
              <a:t> نکته 1: نمايه توده بدنی پیش از بارداري اهمیت دارد ولی در صورتی كه مادر مراقبت پیش از بارداري انجام نداده است، تعیین نمايه توده بدنی در 12 هفته اول بارداري نیز اعتبار دارد.</a:t>
            </a:r>
          </a:p>
          <a:p>
            <a:r>
              <a:rPr lang="fa-IR" sz="2400" dirty="0">
                <a:cs typeface="B Nazanin" panose="00000400000000000000" pitchFamily="2" charset="-78"/>
              </a:rPr>
              <a:t> نكته :2 در صورتی كه به دلیل تهوع و استفراغ شديد بارداري، مادر به طور واضح كاهش وزن دارد و يا تفاوت وزن پیش از بارداري با وزن فعلی اختلاف فاحش دارد، ملاك وزن براي محاسبه نمايه توده بدنی، وزن مادر در 12 هفته اول بارداري است. </a:t>
            </a:r>
            <a:endParaRPr lang="en-US" sz="2400" dirty="0">
              <a:cs typeface="B Nazanin" panose="00000400000000000000" pitchFamily="2" charset="-78"/>
            </a:endParaRPr>
          </a:p>
        </p:txBody>
      </p:sp>
    </p:spTree>
    <p:extLst>
      <p:ext uri="{BB962C8B-B14F-4D97-AF65-F5344CB8AC3E}">
        <p14:creationId xmlns:p14="http://schemas.microsoft.com/office/powerpoint/2010/main" val="272316249"/>
      </p:ext>
    </p:extLst>
  </p:cSld>
  <p:clrMapOvr>
    <a:masterClrMapping/>
  </p:clrMapOvr>
  <p:transition>
    <p:cove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1C8250-7762-437F-A84C-049E212FD4FC}"/>
              </a:ext>
            </a:extLst>
          </p:cNvPr>
          <p:cNvSpPr>
            <a:spLocks noGrp="1"/>
          </p:cNvSpPr>
          <p:nvPr>
            <p:ph idx="1"/>
          </p:nvPr>
        </p:nvSpPr>
        <p:spPr>
          <a:xfrm>
            <a:off x="2589888" y="1061156"/>
            <a:ext cx="8789313" cy="4850066"/>
          </a:xfrm>
        </p:spPr>
        <p:txBody>
          <a:bodyPr/>
          <a:lstStyle/>
          <a:p>
            <a:pPr marL="0" indent="0" algn="ctr">
              <a:buNone/>
            </a:pPr>
            <a:r>
              <a:rPr lang="fa-IR" sz="2800" dirty="0">
                <a:solidFill>
                  <a:srgbClr val="FF0000"/>
                </a:solidFill>
                <a:cs typeface="B Nazanin" panose="00000400000000000000" pitchFamily="2" charset="-78"/>
              </a:rPr>
              <a:t>وزن</a:t>
            </a:r>
          </a:p>
          <a:p>
            <a:pPr marL="0" indent="0" algn="ctr">
              <a:buNone/>
            </a:pPr>
            <a:endParaRPr lang="fa-IR" sz="2800" dirty="0">
              <a:cs typeface="B Nazanin" panose="00000400000000000000" pitchFamily="2" charset="-78"/>
            </a:endParaRPr>
          </a:p>
          <a:p>
            <a:r>
              <a:rPr lang="fa-IR" sz="2400" dirty="0">
                <a:cs typeface="B Nazanin" panose="00000400000000000000" pitchFamily="2" charset="-78"/>
              </a:rPr>
              <a:t>در هر ملاقات، وزن مادر را اندازه گیري و با وزن قبلی مقايسه كنیدرا با توجه به سن. به طور طبیعی میزان افزايش وزن مادر در طول بارداري با توجه به نمايه توده بدنی طبیعی، 5/ 11 تا 16 كیلوگرم است .</a:t>
            </a:r>
          </a:p>
          <a:p>
            <a:pPr marL="0" indent="0">
              <a:buNone/>
            </a:pPr>
            <a:r>
              <a:rPr lang="fa-IR" sz="2400" dirty="0">
                <a:cs typeface="B Nazanin" panose="00000400000000000000" pitchFamily="2" charset="-78"/>
              </a:rPr>
              <a:t>    نکته: افزايش وزن مادر به میزان يک كیلوگرم يا بیشتر در مدت يک هفته، افزايش وزن.</a:t>
            </a:r>
          </a:p>
          <a:p>
            <a:pPr marL="0" indent="0">
              <a:buNone/>
            </a:pPr>
            <a:r>
              <a:rPr lang="fa-IR" sz="2400" dirty="0">
                <a:cs typeface="B Nazanin" panose="00000400000000000000" pitchFamily="2" charset="-78"/>
              </a:rPr>
              <a:t>     ناگهانی است </a:t>
            </a:r>
            <a:endParaRPr lang="en-US" sz="2400" dirty="0"/>
          </a:p>
        </p:txBody>
      </p:sp>
    </p:spTree>
    <p:extLst>
      <p:ext uri="{BB962C8B-B14F-4D97-AF65-F5344CB8AC3E}">
        <p14:creationId xmlns:p14="http://schemas.microsoft.com/office/powerpoint/2010/main" val="2599943080"/>
      </p:ext>
    </p:extLst>
  </p:cSld>
  <p:clrMapOvr>
    <a:masterClrMapping/>
  </p:clrMapOvr>
  <p:transition>
    <p:cove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B81927-CD5D-42C4-874D-C68FB3502B36}"/>
              </a:ext>
            </a:extLst>
          </p:cNvPr>
          <p:cNvSpPr>
            <a:spLocks noGrp="1"/>
          </p:cNvSpPr>
          <p:nvPr>
            <p:ph idx="1"/>
          </p:nvPr>
        </p:nvSpPr>
        <p:spPr>
          <a:xfrm>
            <a:off x="2589888" y="1400783"/>
            <a:ext cx="8789313" cy="4510439"/>
          </a:xfrm>
        </p:spPr>
        <p:txBody>
          <a:bodyPr>
            <a:normAutofit/>
          </a:bodyPr>
          <a:lstStyle/>
          <a:p>
            <a:pPr marL="0" indent="0" algn="ctr">
              <a:buNone/>
            </a:pPr>
            <a:r>
              <a:rPr lang="fa-IR" sz="2800" dirty="0">
                <a:solidFill>
                  <a:srgbClr val="FF0000"/>
                </a:solidFill>
                <a:cs typeface="B Nazanin" panose="00000400000000000000" pitchFamily="2" charset="-78"/>
              </a:rPr>
              <a:t>ارزيابی الگوي تغذيه</a:t>
            </a:r>
          </a:p>
          <a:p>
            <a:pPr marL="0" indent="0" algn="ctr">
              <a:buNone/>
            </a:pPr>
            <a:endParaRPr lang="fa-IR" sz="2800" dirty="0">
              <a:cs typeface="B Nazanin" panose="00000400000000000000" pitchFamily="2" charset="-78"/>
            </a:endParaRPr>
          </a:p>
          <a:p>
            <a:r>
              <a:rPr lang="fa-IR" sz="2400" dirty="0">
                <a:cs typeface="B Nazanin" panose="00000400000000000000" pitchFamily="2" charset="-78"/>
              </a:rPr>
              <a:t> پس از محاسبه نمايه توده بدنی، در ابتداي بارداري الگوي تغذيه اي مادر و گروه هاي غذايی مورد مصرف وي، ارزيابی و نكات لازم بر حسب امتیاز كسب شده به وي آموزش داده می شود. در صورت امتیاز نامطلوب، مادر نیاز به ارجاع و پیگیري دارد.</a:t>
            </a:r>
            <a:endParaRPr lang="en-US" sz="2400" dirty="0">
              <a:cs typeface="B Nazanin" panose="00000400000000000000" pitchFamily="2" charset="-78"/>
            </a:endParaRPr>
          </a:p>
        </p:txBody>
      </p:sp>
    </p:spTree>
    <p:extLst>
      <p:ext uri="{BB962C8B-B14F-4D97-AF65-F5344CB8AC3E}">
        <p14:creationId xmlns:p14="http://schemas.microsoft.com/office/powerpoint/2010/main" val="3425048552"/>
      </p:ext>
    </p:extLst>
  </p:cSld>
  <p:clrMapOvr>
    <a:masterClrMapping/>
  </p:clrMapOvr>
  <p:transition>
    <p:cov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9EF5F-E900-D4B5-FED6-35A4A09C6FFF}"/>
              </a:ext>
            </a:extLst>
          </p:cNvPr>
          <p:cNvSpPr>
            <a:spLocks noGrp="1"/>
          </p:cNvSpPr>
          <p:nvPr>
            <p:ph type="title"/>
          </p:nvPr>
        </p:nvSpPr>
        <p:spPr>
          <a:xfrm>
            <a:off x="3113050" y="642027"/>
            <a:ext cx="7039410" cy="925306"/>
          </a:xfrm>
        </p:spPr>
        <p:txBody>
          <a:bodyPr>
            <a:normAutofit/>
          </a:bodyPr>
          <a:lstStyle/>
          <a:p>
            <a:pPr algn="ctr"/>
            <a:r>
              <a:rPr lang="fa-IR" sz="2400" b="1" dirty="0">
                <a:cs typeface="B Nazanin" panose="00000400000000000000" pitchFamily="2" charset="-78"/>
              </a:rPr>
              <a:t>گروه نان و غلات</a:t>
            </a:r>
            <a:endParaRPr lang="en-US" sz="2400" b="1" dirty="0">
              <a:cs typeface="B Nazanin" panose="00000400000000000000" pitchFamily="2" charset="-78"/>
            </a:endParaRPr>
          </a:p>
        </p:txBody>
      </p:sp>
      <p:sp>
        <p:nvSpPr>
          <p:cNvPr id="3" name="Content Placeholder 2">
            <a:extLst>
              <a:ext uri="{FF2B5EF4-FFF2-40B4-BE49-F238E27FC236}">
                <a16:creationId xmlns:a16="http://schemas.microsoft.com/office/drawing/2014/main" id="{37FBFB03-01D5-5FA6-F9EE-8E455707200C}"/>
              </a:ext>
            </a:extLst>
          </p:cNvPr>
          <p:cNvSpPr>
            <a:spLocks noGrp="1"/>
          </p:cNvSpPr>
          <p:nvPr>
            <p:ph idx="1"/>
          </p:nvPr>
        </p:nvSpPr>
        <p:spPr>
          <a:xfrm>
            <a:off x="2761785" y="1567333"/>
            <a:ext cx="8463933" cy="3723335"/>
          </a:xfrm>
        </p:spPr>
        <p:txBody>
          <a:bodyPr>
            <a:noAutofit/>
          </a:bodyPr>
          <a:lstStyle/>
          <a:p>
            <a:pPr marL="0" indent="0">
              <a:buNone/>
            </a:pPr>
            <a:r>
              <a:rPr lang="fa-IR" sz="2400" dirty="0">
                <a:solidFill>
                  <a:srgbClr val="00B0F0"/>
                </a:solidFill>
                <a:cs typeface="B Nazanin" panose="00000400000000000000" pitchFamily="2" charset="-78"/>
              </a:rPr>
              <a:t>واحد مورد نیاز :</a:t>
            </a:r>
            <a:r>
              <a:rPr lang="fa-IR" sz="2400" dirty="0">
                <a:solidFill>
                  <a:schemeClr val="tx1"/>
                </a:solidFill>
                <a:cs typeface="B Nazanin" panose="00000400000000000000" pitchFamily="2" charset="-78"/>
              </a:rPr>
              <a:t>غیر باردار ( 6 تا 11 سهم )  باردار و شیرده (7 تا 11 سهم )</a:t>
            </a:r>
          </a:p>
          <a:p>
            <a:pPr marL="0" indent="0">
              <a:buNone/>
            </a:pPr>
            <a:r>
              <a:rPr lang="fa-IR" sz="2400" dirty="0">
                <a:solidFill>
                  <a:srgbClr val="00B0F0"/>
                </a:solidFill>
                <a:cs typeface="B Nazanin" panose="00000400000000000000" pitchFamily="2" charset="-78"/>
              </a:rPr>
              <a:t>معادل هر واحد: </a:t>
            </a:r>
          </a:p>
          <a:p>
            <a:pPr marL="0" indent="0">
              <a:buNone/>
            </a:pPr>
            <a:r>
              <a:rPr lang="fa-IR" sz="2400" dirty="0">
                <a:cs typeface="B Nazanin" panose="00000400000000000000" pitchFamily="2" charset="-78"/>
              </a:rPr>
              <a:t>یك کف دست بدون انگشت (معادل 30 گرم) انواع نانها مثل نان بربري، سنگگ و 2 تا تافتون يا 4 کف دست نان لواش (معادل 30 گرم) </a:t>
            </a:r>
          </a:p>
          <a:p>
            <a:pPr marL="0" indent="0">
              <a:buNone/>
            </a:pPr>
            <a:r>
              <a:rPr lang="fa-IR" sz="2400" dirty="0">
                <a:cs typeface="B Nazanin" panose="00000400000000000000" pitchFamily="2" charset="-78"/>
              </a:rPr>
              <a:t>يا نصف لیوان برنج يا سه چهارم لیوان ماکاروني پخته </a:t>
            </a:r>
          </a:p>
          <a:p>
            <a:pPr marL="0" indent="0">
              <a:buNone/>
            </a:pPr>
            <a:r>
              <a:rPr lang="fa-IR" sz="2400" dirty="0">
                <a:cs typeface="B Nazanin" panose="00000400000000000000" pitchFamily="2" charset="-78"/>
              </a:rPr>
              <a:t>يا3 عدد بیسکويت ساده بخصوص سبوس دار</a:t>
            </a:r>
          </a:p>
          <a:p>
            <a:pPr marL="0" indent="0">
              <a:buNone/>
            </a:pPr>
            <a:r>
              <a:rPr lang="fa-IR" sz="2400" dirty="0">
                <a:solidFill>
                  <a:srgbClr val="00B0F0"/>
                </a:solidFill>
                <a:cs typeface="B Nazanin" panose="00000400000000000000" pitchFamily="2" charset="-78"/>
              </a:rPr>
              <a:t>منابع غذایی :</a:t>
            </a:r>
            <a:r>
              <a:rPr lang="fa-IR" sz="2400" dirty="0">
                <a:solidFill>
                  <a:schemeClr val="tx1"/>
                </a:solidFill>
                <a:cs typeface="B Nazanin" panose="00000400000000000000" pitchFamily="2" charset="-78"/>
              </a:rPr>
              <a:t>ا</a:t>
            </a:r>
            <a:r>
              <a:rPr lang="fa-IR" sz="2400" dirty="0">
                <a:cs typeface="B Nazanin" panose="00000400000000000000" pitchFamily="2" charset="-78"/>
              </a:rPr>
              <a:t>نواع نان بخصوص نوع سبوس دار (سنگگ، نان جو...) نانهاي سنتي سفید (لواش و تافتون)، برنج، انواع ماکاروني و رشته ها، غلات صبحانه و فرآورده هاي آنها به ويژه محصولات تهیه شده از دانه کامل غلات است. نان و غلات سبوس دار به دلیل تامین فیبر مورد نیاز در الويت است</a:t>
            </a:r>
            <a:endParaRPr lang="en-US" sz="2400" dirty="0">
              <a:cs typeface="B Nazanin" panose="00000400000000000000" pitchFamily="2" charset="-78"/>
            </a:endParaRPr>
          </a:p>
        </p:txBody>
      </p:sp>
    </p:spTree>
    <p:extLst>
      <p:ext uri="{BB962C8B-B14F-4D97-AF65-F5344CB8AC3E}">
        <p14:creationId xmlns:p14="http://schemas.microsoft.com/office/powerpoint/2010/main" val="738934361"/>
      </p:ext>
    </p:extLst>
  </p:cSld>
  <p:clrMapOvr>
    <a:masterClrMapping/>
  </p:clrMapOvr>
  <p:transition>
    <p:cov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F8EA1-1C5E-A22C-0898-25A6EC71A1AB}"/>
              </a:ext>
            </a:extLst>
          </p:cNvPr>
          <p:cNvSpPr>
            <a:spLocks noGrp="1"/>
          </p:cNvSpPr>
          <p:nvPr>
            <p:ph type="title"/>
          </p:nvPr>
        </p:nvSpPr>
        <p:spPr>
          <a:xfrm>
            <a:off x="2593602" y="603116"/>
            <a:ext cx="8785599" cy="817122"/>
          </a:xfrm>
        </p:spPr>
        <p:txBody>
          <a:bodyPr>
            <a:normAutofit/>
          </a:bodyPr>
          <a:lstStyle/>
          <a:p>
            <a:pPr algn="ctr"/>
            <a:r>
              <a:rPr lang="fa-IR" sz="2800" b="1" dirty="0">
                <a:cs typeface="B Nazanin" panose="00000400000000000000" pitchFamily="2" charset="-78"/>
              </a:rPr>
              <a:t>گروه سبزی ها</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ED688469-358D-A756-B86C-B49B38C9E884}"/>
              </a:ext>
            </a:extLst>
          </p:cNvPr>
          <p:cNvSpPr>
            <a:spLocks noGrp="1"/>
          </p:cNvSpPr>
          <p:nvPr>
            <p:ph idx="1"/>
          </p:nvPr>
        </p:nvSpPr>
        <p:spPr>
          <a:xfrm>
            <a:off x="2569427" y="1673157"/>
            <a:ext cx="8785599" cy="3617511"/>
          </a:xfrm>
        </p:spPr>
        <p:txBody>
          <a:bodyPr>
            <a:noAutofit/>
          </a:bodyPr>
          <a:lstStyle/>
          <a:p>
            <a:pPr marL="0" indent="0">
              <a:buNone/>
            </a:pPr>
            <a:r>
              <a:rPr lang="fa-IR" sz="2400" dirty="0">
                <a:solidFill>
                  <a:srgbClr val="00B0F0"/>
                </a:solidFill>
                <a:cs typeface="B Nazanin" panose="00000400000000000000" pitchFamily="2" charset="-78"/>
              </a:rPr>
              <a:t>واحدهای مورد نیاز : </a:t>
            </a:r>
            <a:r>
              <a:rPr lang="fa-IR" sz="2400" dirty="0">
                <a:cs typeface="B Nazanin" panose="00000400000000000000" pitchFamily="2" charset="-78"/>
              </a:rPr>
              <a:t>غیر باردار( 3 تا 5 سهم ) باردار و شیرده (4 تا 5 سهم )</a:t>
            </a:r>
          </a:p>
          <a:p>
            <a:pPr marL="0" indent="0">
              <a:buNone/>
            </a:pPr>
            <a:r>
              <a:rPr lang="fa-IR" sz="2400" dirty="0">
                <a:solidFill>
                  <a:srgbClr val="00B0F0"/>
                </a:solidFill>
                <a:cs typeface="B Nazanin" panose="00000400000000000000" pitchFamily="2" charset="-78"/>
              </a:rPr>
              <a:t>معادل هر واحد :</a:t>
            </a:r>
          </a:p>
          <a:p>
            <a:pPr marL="0" indent="0">
              <a:buNone/>
            </a:pPr>
            <a:r>
              <a:rPr lang="fa-IR" sz="2400" dirty="0">
                <a:cs typeface="B Nazanin" panose="00000400000000000000" pitchFamily="2" charset="-78"/>
              </a:rPr>
              <a:t>يك لیوان سبزيهاي خام برگي </a:t>
            </a:r>
          </a:p>
          <a:p>
            <a:pPr marL="0" indent="0">
              <a:buNone/>
            </a:pPr>
            <a:r>
              <a:rPr lang="fa-IR" sz="2400" dirty="0">
                <a:cs typeface="B Nazanin" panose="00000400000000000000" pitchFamily="2" charset="-78"/>
              </a:rPr>
              <a:t>يا نصف لیوان سبزي پخته يا خام خرد شده</a:t>
            </a:r>
          </a:p>
          <a:p>
            <a:pPr marL="0" indent="0">
              <a:buNone/>
            </a:pPr>
            <a:r>
              <a:rPr lang="fa-IR" sz="2400" dirty="0">
                <a:cs typeface="B Nazanin" panose="00000400000000000000" pitchFamily="2" charset="-78"/>
              </a:rPr>
              <a:t> يا يك عدد گوجه فرنگي، پیاز، هويج </a:t>
            </a:r>
          </a:p>
          <a:p>
            <a:pPr marL="0" indent="0">
              <a:buNone/>
            </a:pPr>
            <a:r>
              <a:rPr lang="fa-IR" sz="2400" dirty="0">
                <a:cs typeface="B Nazanin" panose="00000400000000000000" pitchFamily="2" charset="-78"/>
              </a:rPr>
              <a:t>يا خیار متوسط يا نصف لیوان آب هويج </a:t>
            </a:r>
          </a:p>
          <a:p>
            <a:pPr marL="0" indent="0">
              <a:buNone/>
            </a:pPr>
            <a:r>
              <a:rPr lang="fa-IR" sz="2400" dirty="0">
                <a:cs typeface="B Nazanin" panose="00000400000000000000" pitchFamily="2" charset="-78"/>
              </a:rPr>
              <a:t>يا نصف لیوان نخود سبز، لوبیا سبز و يا هويج خرد شده معادل هر واحد</a:t>
            </a:r>
          </a:p>
          <a:p>
            <a:pPr marL="0" indent="0">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اين گروه شامل انواع سبزيهاي برگ دار، هويج، بادمجان، نخود سبز، انواع کدو، قارچ، خیار، گوجه فرنگي، پیاز، کرفس، ريواس و سبزيجات مشابه ديگر است</a:t>
            </a:r>
            <a:endParaRPr lang="en-US" sz="2400" dirty="0">
              <a:cs typeface="B Nazanin" panose="00000400000000000000" pitchFamily="2" charset="-78"/>
            </a:endParaRPr>
          </a:p>
        </p:txBody>
      </p:sp>
    </p:spTree>
    <p:extLst>
      <p:ext uri="{BB962C8B-B14F-4D97-AF65-F5344CB8AC3E}">
        <p14:creationId xmlns:p14="http://schemas.microsoft.com/office/powerpoint/2010/main" val="105292810"/>
      </p:ext>
    </p:extLst>
  </p:cSld>
  <p:clrMapOvr>
    <a:masterClrMapping/>
  </p:clrMapOvr>
  <p:transition>
    <p:cove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B8954-0851-90F4-6669-F8EAEAD79173}"/>
              </a:ext>
            </a:extLst>
          </p:cNvPr>
          <p:cNvSpPr>
            <a:spLocks noGrp="1"/>
          </p:cNvSpPr>
          <p:nvPr>
            <p:ph type="title"/>
          </p:nvPr>
        </p:nvSpPr>
        <p:spPr/>
        <p:txBody>
          <a:bodyPr>
            <a:normAutofit/>
          </a:bodyPr>
          <a:lstStyle/>
          <a:p>
            <a:pPr algn="ctr"/>
            <a:r>
              <a:rPr lang="fa-IR" sz="2800" b="1" dirty="0">
                <a:cs typeface="B Nazanin" panose="00000400000000000000" pitchFamily="2" charset="-78"/>
              </a:rPr>
              <a:t>گروه میوه ها</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1FD4E9FD-DE29-3AEC-EF85-58828087147F}"/>
              </a:ext>
            </a:extLst>
          </p:cNvPr>
          <p:cNvSpPr>
            <a:spLocks noGrp="1"/>
          </p:cNvSpPr>
          <p:nvPr>
            <p:ph idx="1"/>
          </p:nvPr>
        </p:nvSpPr>
        <p:spPr>
          <a:xfrm>
            <a:off x="2042810" y="1575881"/>
            <a:ext cx="9521304" cy="3714787"/>
          </a:xfrm>
        </p:spPr>
        <p:txBody>
          <a:bodyPr>
            <a:noAutofit/>
          </a:bodyPr>
          <a:lstStyle/>
          <a:p>
            <a:pPr marL="0" indent="0">
              <a:buNone/>
            </a:pPr>
            <a:r>
              <a:rPr lang="fa-IR" sz="2400" dirty="0">
                <a:solidFill>
                  <a:srgbClr val="00B0F0"/>
                </a:solidFill>
                <a:cs typeface="B Nazanin" panose="00000400000000000000" pitchFamily="2" charset="-78"/>
              </a:rPr>
              <a:t>واحدهای مورد نیاز : </a:t>
            </a:r>
            <a:r>
              <a:rPr lang="fa-IR" sz="2400" dirty="0">
                <a:solidFill>
                  <a:schemeClr val="tx1"/>
                </a:solidFill>
                <a:cs typeface="B Nazanin" panose="00000400000000000000" pitchFamily="2" charset="-78"/>
              </a:rPr>
              <a:t>غیرباردار (2 تا 4 سهم ) باردارو شیرده (3 تا 4 سهم )</a:t>
            </a:r>
          </a:p>
          <a:p>
            <a:pPr marL="0" indent="0">
              <a:buNone/>
            </a:pPr>
            <a:r>
              <a:rPr lang="fa-IR" sz="2400" dirty="0">
                <a:solidFill>
                  <a:srgbClr val="00B0F0"/>
                </a:solidFill>
                <a:cs typeface="B Nazanin" panose="00000400000000000000" pitchFamily="2" charset="-78"/>
              </a:rPr>
              <a:t>معادل هر واحد :</a:t>
            </a:r>
          </a:p>
          <a:p>
            <a:pPr marL="0" indent="0">
              <a:buNone/>
            </a:pPr>
            <a:r>
              <a:rPr lang="fa-IR" sz="2400" dirty="0">
                <a:cs typeface="B Nazanin" panose="00000400000000000000" pitchFamily="2" charset="-78"/>
              </a:rPr>
              <a:t>يك عدد میوه متوسط (سیب، موز، پرتقال يا گلابي و...) </a:t>
            </a:r>
          </a:p>
          <a:p>
            <a:pPr marL="0" indent="0">
              <a:buNone/>
            </a:pPr>
            <a:r>
              <a:rPr lang="fa-IR" sz="2400" dirty="0">
                <a:cs typeface="B Nazanin" panose="00000400000000000000" pitchFamily="2" charset="-78"/>
              </a:rPr>
              <a:t>يا نصف لیوان میوه هاي ريز مثل توت، انگور، دانه هاي انار </a:t>
            </a:r>
          </a:p>
          <a:p>
            <a:pPr marL="0" indent="0">
              <a:buNone/>
            </a:pPr>
            <a:r>
              <a:rPr lang="fa-IR" sz="2400" dirty="0">
                <a:cs typeface="B Nazanin" panose="00000400000000000000" pitchFamily="2" charset="-78"/>
              </a:rPr>
              <a:t>يا نصف لیوان میوه پخته يا کمپوت میوه </a:t>
            </a:r>
          </a:p>
          <a:p>
            <a:pPr marL="0" indent="0">
              <a:buNone/>
            </a:pPr>
            <a:r>
              <a:rPr lang="fa-IR" sz="2400" dirty="0">
                <a:cs typeface="B Nazanin" panose="00000400000000000000" pitchFamily="2" charset="-78"/>
              </a:rPr>
              <a:t>يا يك چهارم لیوان میوه خشك يا خشکبار </a:t>
            </a:r>
          </a:p>
          <a:p>
            <a:pPr marL="0" indent="0">
              <a:buNone/>
            </a:pPr>
            <a:r>
              <a:rPr lang="fa-IR" sz="2400" dirty="0">
                <a:cs typeface="B Nazanin" panose="00000400000000000000" pitchFamily="2" charset="-78"/>
              </a:rPr>
              <a:t>يا نصف لیوان آب میوه تازه و طبیعي و در مورد میوه هاي شیرين مانند آب انگور يك سوم لیوان</a:t>
            </a:r>
          </a:p>
          <a:p>
            <a:pPr marL="0" indent="0">
              <a:buNone/>
            </a:pPr>
            <a:r>
              <a:rPr lang="fa-IR" sz="2400" dirty="0">
                <a:solidFill>
                  <a:srgbClr val="00B0F0"/>
                </a:solidFill>
                <a:cs typeface="B Nazanin" panose="00000400000000000000" pitchFamily="2" charset="-78"/>
              </a:rPr>
              <a:t>منابع غذایی:</a:t>
            </a:r>
            <a:r>
              <a:rPr lang="fa-IR" sz="2400" dirty="0">
                <a:cs typeface="B Nazanin" panose="00000400000000000000" pitchFamily="2" charset="-78"/>
              </a:rPr>
              <a:t>اين گروه شامل انواع میوه مثل سیب، موز، پرتقال، خرما، انجیر تازه، انگور، برگه آلو، آب میوه طبیعي، کمپوت میوه ها و میوه هاي خشك مثل انجیر خشك، کشمش، برگه آلو است</a:t>
            </a:r>
            <a:endParaRPr lang="en-US" sz="2400" dirty="0">
              <a:cs typeface="B Nazanin" panose="00000400000000000000" pitchFamily="2" charset="-78"/>
            </a:endParaRPr>
          </a:p>
        </p:txBody>
      </p:sp>
    </p:spTree>
    <p:extLst>
      <p:ext uri="{BB962C8B-B14F-4D97-AF65-F5344CB8AC3E}">
        <p14:creationId xmlns:p14="http://schemas.microsoft.com/office/powerpoint/2010/main" val="3918555653"/>
      </p:ext>
    </p:extLst>
  </p:cSld>
  <p:clrMapOvr>
    <a:masterClrMapping/>
  </p:clrMapOvr>
  <p:transition>
    <p:cove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A793A-8239-7E33-57C6-E9673868CED4}"/>
              </a:ext>
            </a:extLst>
          </p:cNvPr>
          <p:cNvSpPr>
            <a:spLocks noGrp="1"/>
          </p:cNvSpPr>
          <p:nvPr>
            <p:ph type="title"/>
          </p:nvPr>
        </p:nvSpPr>
        <p:spPr/>
        <p:txBody>
          <a:bodyPr>
            <a:normAutofit/>
          </a:bodyPr>
          <a:lstStyle/>
          <a:p>
            <a:pPr algn="ctr"/>
            <a:r>
              <a:rPr lang="fa-IR" sz="2800" b="1" dirty="0">
                <a:cs typeface="B Nazanin" panose="00000400000000000000" pitchFamily="2" charset="-78"/>
              </a:rPr>
              <a:t>گروه شیر و لبنیات</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84497B64-80AC-4D03-B014-4508CEA4140F}"/>
              </a:ext>
            </a:extLst>
          </p:cNvPr>
          <p:cNvSpPr>
            <a:spLocks noGrp="1"/>
          </p:cNvSpPr>
          <p:nvPr>
            <p:ph idx="1"/>
          </p:nvPr>
        </p:nvSpPr>
        <p:spPr>
          <a:xfrm>
            <a:off x="2799644" y="1806223"/>
            <a:ext cx="8252177" cy="3484446"/>
          </a:xfrm>
        </p:spPr>
        <p:txBody>
          <a:bodyPr>
            <a:normAutofit/>
          </a:bodyPr>
          <a:lstStyle/>
          <a:p>
            <a:pPr marL="0" indent="0">
              <a:buNone/>
            </a:pPr>
            <a:r>
              <a:rPr lang="fa-IR" sz="2400" dirty="0">
                <a:solidFill>
                  <a:srgbClr val="00B0F0"/>
                </a:solidFill>
                <a:cs typeface="B Nazanin" panose="00000400000000000000" pitchFamily="2" charset="-78"/>
              </a:rPr>
              <a:t>واحدهای مورد نیاز :</a:t>
            </a:r>
            <a:r>
              <a:rPr lang="fa-IR" sz="2400" dirty="0">
                <a:solidFill>
                  <a:schemeClr val="tx1"/>
                </a:solidFill>
                <a:cs typeface="B Nazanin" panose="00000400000000000000" pitchFamily="2" charset="-78"/>
              </a:rPr>
              <a:t>غیر باردار ( 2تا 3 سهم )  باردار و شیرده ( 3 تا 4 سهم )</a:t>
            </a:r>
          </a:p>
          <a:p>
            <a:pPr marL="0" indent="0">
              <a:buNone/>
            </a:pPr>
            <a:r>
              <a:rPr lang="fa-IR" sz="2400" dirty="0">
                <a:solidFill>
                  <a:srgbClr val="00B0F0"/>
                </a:solidFill>
                <a:cs typeface="B Nazanin" panose="00000400000000000000" pitchFamily="2" charset="-78"/>
              </a:rPr>
              <a:t>معادل هر واحد :</a:t>
            </a:r>
          </a:p>
          <a:p>
            <a:pPr marL="0" indent="0">
              <a:buNone/>
            </a:pPr>
            <a:r>
              <a:rPr lang="fa-IR" sz="2400" dirty="0">
                <a:cs typeface="B Nazanin" panose="00000400000000000000" pitchFamily="2" charset="-78"/>
              </a:rPr>
              <a:t> یك لیوان شیر يا ماست کم چرب (کمتر از 2/5 درصد)</a:t>
            </a:r>
          </a:p>
          <a:p>
            <a:pPr marL="0" indent="0">
              <a:buNone/>
            </a:pPr>
            <a:r>
              <a:rPr lang="fa-IR" sz="2400" dirty="0">
                <a:cs typeface="B Nazanin" panose="00000400000000000000" pitchFamily="2" charset="-78"/>
              </a:rPr>
              <a:t> يا 45 تا 60 گرم پنیر (دو قوطي کبريت پنیر) </a:t>
            </a:r>
          </a:p>
          <a:p>
            <a:pPr marL="0" indent="0">
              <a:buNone/>
            </a:pPr>
            <a:r>
              <a:rPr lang="fa-IR" sz="2400" dirty="0">
                <a:cs typeface="B Nazanin" panose="00000400000000000000" pitchFamily="2" charset="-78"/>
              </a:rPr>
              <a:t> يا يك چهارم لیوان کشك مايع</a:t>
            </a:r>
          </a:p>
          <a:p>
            <a:pPr marL="0" indent="0">
              <a:buNone/>
            </a:pPr>
            <a:r>
              <a:rPr lang="fa-IR" sz="2400" dirty="0">
                <a:cs typeface="B Nazanin" panose="00000400000000000000" pitchFamily="2" charset="-78"/>
              </a:rPr>
              <a:t> يا 2 لیوان دوغ يا يك و نیم لیوان بستني پاستوريزه</a:t>
            </a:r>
          </a:p>
          <a:p>
            <a:pPr marL="0" indent="0">
              <a:buNone/>
            </a:pPr>
            <a:r>
              <a:rPr lang="fa-IR" sz="2400" dirty="0">
                <a:solidFill>
                  <a:srgbClr val="00B0F0"/>
                </a:solidFill>
                <a:cs typeface="B Nazanin" panose="00000400000000000000" pitchFamily="2" charset="-78"/>
              </a:rPr>
              <a:t>منابع غذایی : </a:t>
            </a:r>
            <a:r>
              <a:rPr lang="fa-IR" sz="2400" dirty="0">
                <a:cs typeface="B Nazanin" panose="00000400000000000000" pitchFamily="2" charset="-78"/>
              </a:rPr>
              <a:t>اين گروه شامل شیر، ماست، پنیر، بستني، دوغ و کشك است</a:t>
            </a:r>
            <a:endParaRPr lang="en-US" sz="2400" dirty="0">
              <a:cs typeface="B Nazanin" panose="00000400000000000000" pitchFamily="2" charset="-78"/>
            </a:endParaRPr>
          </a:p>
        </p:txBody>
      </p:sp>
    </p:spTree>
    <p:extLst>
      <p:ext uri="{BB962C8B-B14F-4D97-AF65-F5344CB8AC3E}">
        <p14:creationId xmlns:p14="http://schemas.microsoft.com/office/powerpoint/2010/main" val="274012770"/>
      </p:ext>
    </p:extLst>
  </p:cSld>
  <p:clrMapOvr>
    <a:masterClrMapping/>
  </p:clrMapOvr>
  <p:transition>
    <p:cove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F458A-C08D-8B0A-0837-4AD9444E75C4}"/>
              </a:ext>
            </a:extLst>
          </p:cNvPr>
          <p:cNvSpPr>
            <a:spLocks noGrp="1"/>
          </p:cNvSpPr>
          <p:nvPr>
            <p:ph type="title"/>
          </p:nvPr>
        </p:nvSpPr>
        <p:spPr/>
        <p:txBody>
          <a:bodyPr>
            <a:normAutofit/>
          </a:bodyPr>
          <a:lstStyle/>
          <a:p>
            <a:pPr algn="ctr"/>
            <a:r>
              <a:rPr lang="fa-IR" sz="2800" b="1" dirty="0">
                <a:cs typeface="B Nazanin" panose="00000400000000000000" pitchFamily="2" charset="-78"/>
              </a:rPr>
              <a:t>گروه گوشت ، تخم مرغ </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21A35934-40F0-4EF1-40B9-8F0E1EECAB39}"/>
              </a:ext>
            </a:extLst>
          </p:cNvPr>
          <p:cNvSpPr>
            <a:spLocks noGrp="1"/>
          </p:cNvSpPr>
          <p:nvPr>
            <p:ph idx="1"/>
          </p:nvPr>
        </p:nvSpPr>
        <p:spPr>
          <a:xfrm>
            <a:off x="2348089" y="1557866"/>
            <a:ext cx="9031112" cy="4188177"/>
          </a:xfrm>
        </p:spPr>
        <p:txBody>
          <a:bodyPr>
            <a:normAutofit lnSpcReduction="10000"/>
          </a:bodyPr>
          <a:lstStyle/>
          <a:p>
            <a:pPr marL="0" indent="0">
              <a:buNone/>
            </a:pPr>
            <a:r>
              <a:rPr lang="fa-IR" sz="2400" dirty="0">
                <a:solidFill>
                  <a:srgbClr val="00B0F0"/>
                </a:solidFill>
                <a:cs typeface="B Nazanin" panose="00000400000000000000" pitchFamily="2" charset="-78"/>
              </a:rPr>
              <a:t>واحدهای مورد نیاز : </a:t>
            </a:r>
            <a:r>
              <a:rPr lang="fa-IR" sz="2400" dirty="0">
                <a:solidFill>
                  <a:schemeClr val="tx1"/>
                </a:solidFill>
                <a:cs typeface="B Nazanin" panose="00000400000000000000" pitchFamily="2" charset="-78"/>
              </a:rPr>
              <a:t>غیر باردار( 1 تا 2 سهم ) باردار و شیرده ( 2 سهم )</a:t>
            </a:r>
          </a:p>
          <a:p>
            <a:pPr marL="0" indent="0">
              <a:buNone/>
            </a:pPr>
            <a:r>
              <a:rPr lang="fa-IR" sz="2400" dirty="0">
                <a:solidFill>
                  <a:srgbClr val="00B0F0"/>
                </a:solidFill>
                <a:cs typeface="B Nazanin" panose="00000400000000000000" pitchFamily="2" charset="-78"/>
              </a:rPr>
              <a:t>معادل هر واحد :</a:t>
            </a:r>
            <a:r>
              <a:rPr lang="fa-IR" sz="2400" dirty="0">
                <a:cs typeface="B Nazanin" panose="00000400000000000000" pitchFamily="2" charset="-78"/>
              </a:rPr>
              <a:t> </a:t>
            </a:r>
          </a:p>
          <a:p>
            <a:pPr marL="0" indent="0">
              <a:buNone/>
            </a:pPr>
            <a:r>
              <a:rPr lang="fa-IR" sz="2400" dirty="0">
                <a:cs typeface="B Nazanin" panose="00000400000000000000" pitchFamily="2" charset="-78"/>
              </a:rPr>
              <a:t>گرم گوشت (يا دو تکه خورشتي) لخم و بي چربي پخته اعم از گوشت قرمز </a:t>
            </a:r>
          </a:p>
          <a:p>
            <a:pPr marL="0" indent="0">
              <a:buNone/>
            </a:pPr>
            <a:r>
              <a:rPr lang="fa-IR" sz="2400" dirty="0">
                <a:cs typeface="B Nazanin" panose="00000400000000000000" pitchFamily="2" charset="-78"/>
              </a:rPr>
              <a:t>يا سفید (به اندازه سايز دو تکه جوجه کبابي يا دو قوطي کبريت کوچك) </a:t>
            </a:r>
          </a:p>
          <a:p>
            <a:pPr marL="0" indent="0">
              <a:buNone/>
            </a:pPr>
            <a:r>
              <a:rPr lang="fa-IR" sz="2400" dirty="0">
                <a:cs typeface="B Nazanin" panose="00000400000000000000" pitchFamily="2" charset="-78"/>
              </a:rPr>
              <a:t>يا نصف ران متوسط يا يك سوم سینه متوسط مرغ (بدون پوست) </a:t>
            </a:r>
          </a:p>
          <a:p>
            <a:pPr marL="0" indent="0">
              <a:buNone/>
            </a:pPr>
            <a:r>
              <a:rPr lang="fa-IR" sz="2400" dirty="0">
                <a:cs typeface="B Nazanin" panose="00000400000000000000" pitchFamily="2" charset="-78"/>
              </a:rPr>
              <a:t>يا 60 گرم گوشت ماهي پخته شده (کف دست بدون انگشت ) </a:t>
            </a:r>
          </a:p>
          <a:p>
            <a:pPr marL="0" indent="0">
              <a:buNone/>
            </a:pPr>
            <a:r>
              <a:rPr lang="fa-IR" sz="2400" dirty="0">
                <a:cs typeface="B Nazanin" panose="00000400000000000000" pitchFamily="2" charset="-78"/>
              </a:rPr>
              <a:t>يا دو عدد تخم مرغ </a:t>
            </a:r>
          </a:p>
          <a:p>
            <a:pPr marL="0" indent="0">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اين گروه شامل انواع گوشتهاي قرمز (گوسفند و گوساله)، گوشتهاي سفید (مرغ، ماهي و پرندگان) و تخم مرغ است</a:t>
            </a:r>
            <a:endParaRPr lang="en-US" sz="2400" dirty="0">
              <a:cs typeface="B Nazanin" panose="00000400000000000000" pitchFamily="2" charset="-78"/>
            </a:endParaRPr>
          </a:p>
        </p:txBody>
      </p:sp>
    </p:spTree>
    <p:extLst>
      <p:ext uri="{BB962C8B-B14F-4D97-AF65-F5344CB8AC3E}">
        <p14:creationId xmlns:p14="http://schemas.microsoft.com/office/powerpoint/2010/main" val="82725439"/>
      </p:ext>
    </p:extLst>
  </p:cSld>
  <p:clrMapOvr>
    <a:masterClrMapping/>
  </p:clrMapOvr>
  <p:transition>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D3562-705A-4477-AFE3-758A34F0D8E5}"/>
              </a:ext>
            </a:extLst>
          </p:cNvPr>
          <p:cNvSpPr>
            <a:spLocks noGrp="1"/>
          </p:cNvSpPr>
          <p:nvPr>
            <p:ph type="title"/>
          </p:nvPr>
        </p:nvSpPr>
        <p:spPr/>
        <p:txBody>
          <a:bodyPr/>
          <a:lstStyle/>
          <a:p>
            <a:pPr algn="ctr"/>
            <a:r>
              <a:rPr lang="fa-IR" dirty="0">
                <a:cs typeface="B Nazanin" panose="00000400000000000000" pitchFamily="2" charset="-78"/>
              </a:rPr>
              <a:t>فهرست عناوین </a:t>
            </a:r>
            <a:endParaRPr lang="en-US" dirty="0">
              <a:cs typeface="B Nazanin" panose="00000400000000000000" pitchFamily="2" charset="-78"/>
            </a:endParaRPr>
          </a:p>
        </p:txBody>
      </p:sp>
      <p:sp>
        <p:nvSpPr>
          <p:cNvPr id="3" name="Content Placeholder 2">
            <a:extLst>
              <a:ext uri="{FF2B5EF4-FFF2-40B4-BE49-F238E27FC236}">
                <a16:creationId xmlns:a16="http://schemas.microsoft.com/office/drawing/2014/main" id="{A967C14E-1537-43C8-8E6C-90CAFC108056}"/>
              </a:ext>
            </a:extLst>
          </p:cNvPr>
          <p:cNvSpPr>
            <a:spLocks noGrp="1"/>
          </p:cNvSpPr>
          <p:nvPr>
            <p:ph idx="1"/>
          </p:nvPr>
        </p:nvSpPr>
        <p:spPr/>
        <p:txBody>
          <a:bodyPr>
            <a:normAutofit/>
          </a:bodyPr>
          <a:lstStyle/>
          <a:p>
            <a:r>
              <a:rPr lang="fa-IR" sz="2800" dirty="0">
                <a:cs typeface="B Nazanin" panose="00000400000000000000" pitchFamily="2" charset="-78"/>
              </a:rPr>
              <a:t>مقدمه </a:t>
            </a:r>
          </a:p>
          <a:p>
            <a:r>
              <a:rPr lang="fa-IR" sz="2800" dirty="0">
                <a:cs typeface="B Nazanin" panose="00000400000000000000" pitchFamily="2" charset="-78"/>
              </a:rPr>
              <a:t>مراقبت های هفتگی بارداری </a:t>
            </a:r>
          </a:p>
          <a:p>
            <a:r>
              <a:rPr lang="fa-IR" sz="2800" dirty="0">
                <a:cs typeface="B Nazanin" panose="00000400000000000000" pitchFamily="2" charset="-78"/>
              </a:rPr>
              <a:t>تعاریف بارداری</a:t>
            </a:r>
            <a:endParaRPr lang="en-US" sz="2800" dirty="0">
              <a:cs typeface="B Nazanin" panose="00000400000000000000" pitchFamily="2" charset="-78"/>
            </a:endParaRPr>
          </a:p>
        </p:txBody>
      </p:sp>
    </p:spTree>
    <p:extLst>
      <p:ext uri="{BB962C8B-B14F-4D97-AF65-F5344CB8AC3E}">
        <p14:creationId xmlns:p14="http://schemas.microsoft.com/office/powerpoint/2010/main" val="3571710799"/>
      </p:ext>
    </p:extLst>
  </p:cSld>
  <p:clrMapOvr>
    <a:masterClrMapping/>
  </p:clrMapOvr>
  <p:transition>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76477-F0E6-29BF-8AD0-46ED36495098}"/>
              </a:ext>
            </a:extLst>
          </p:cNvPr>
          <p:cNvSpPr>
            <a:spLocks noGrp="1"/>
          </p:cNvSpPr>
          <p:nvPr>
            <p:ph type="title"/>
          </p:nvPr>
        </p:nvSpPr>
        <p:spPr>
          <a:xfrm>
            <a:off x="2593602" y="880532"/>
            <a:ext cx="8785599" cy="1024467"/>
          </a:xfrm>
        </p:spPr>
        <p:txBody>
          <a:bodyPr>
            <a:normAutofit/>
          </a:bodyPr>
          <a:lstStyle/>
          <a:p>
            <a:pPr algn="ctr"/>
            <a:r>
              <a:rPr lang="fa-IR" sz="2400" b="1" dirty="0">
                <a:cs typeface="B Nazanin" panose="00000400000000000000" pitchFamily="2" charset="-78"/>
              </a:rPr>
              <a:t>گروه حبوبات و مغز دانه ها </a:t>
            </a:r>
            <a:endParaRPr lang="en-US" sz="2400" b="1" dirty="0">
              <a:cs typeface="B Nazanin" panose="00000400000000000000" pitchFamily="2" charset="-78"/>
            </a:endParaRPr>
          </a:p>
        </p:txBody>
      </p:sp>
      <p:sp>
        <p:nvSpPr>
          <p:cNvPr id="3" name="Content Placeholder 2">
            <a:extLst>
              <a:ext uri="{FF2B5EF4-FFF2-40B4-BE49-F238E27FC236}">
                <a16:creationId xmlns:a16="http://schemas.microsoft.com/office/drawing/2014/main" id="{6BE0D4F5-D275-9D53-66B3-345337B2342A}"/>
              </a:ext>
            </a:extLst>
          </p:cNvPr>
          <p:cNvSpPr>
            <a:spLocks noGrp="1"/>
          </p:cNvSpPr>
          <p:nvPr>
            <p:ph idx="1"/>
          </p:nvPr>
        </p:nvSpPr>
        <p:spPr>
          <a:xfrm>
            <a:off x="3468693" y="1905001"/>
            <a:ext cx="7910507" cy="3394032"/>
          </a:xfrm>
        </p:spPr>
        <p:txBody>
          <a:bodyPr>
            <a:normAutofit/>
          </a:bodyPr>
          <a:lstStyle/>
          <a:p>
            <a:pPr marL="0" indent="0">
              <a:buNone/>
            </a:pPr>
            <a:r>
              <a:rPr lang="fa-IR" sz="2400" dirty="0">
                <a:solidFill>
                  <a:srgbClr val="00B0F0"/>
                </a:solidFill>
                <a:cs typeface="B Nazanin" panose="00000400000000000000" pitchFamily="2" charset="-78"/>
              </a:rPr>
              <a:t>واحد های مورد نیاز : </a:t>
            </a:r>
            <a:r>
              <a:rPr lang="fa-IR" sz="2400" dirty="0">
                <a:solidFill>
                  <a:schemeClr val="tx1"/>
                </a:solidFill>
                <a:cs typeface="B Nazanin" panose="00000400000000000000" pitchFamily="2" charset="-78"/>
              </a:rPr>
              <a:t>غیرباردار (1 سهم )  باردار و شیرده ( 1سهم )</a:t>
            </a:r>
          </a:p>
          <a:p>
            <a:pPr marL="0" indent="0">
              <a:buNone/>
            </a:pPr>
            <a:r>
              <a:rPr lang="fa-IR" sz="2400" dirty="0">
                <a:solidFill>
                  <a:srgbClr val="00B0F0"/>
                </a:solidFill>
                <a:cs typeface="B Nazanin" panose="00000400000000000000" pitchFamily="2" charset="-78"/>
              </a:rPr>
              <a:t>معادل هر واحد :</a:t>
            </a:r>
            <a:r>
              <a:rPr lang="fa-IR" sz="2400" dirty="0">
                <a:cs typeface="B Nazanin" panose="00000400000000000000" pitchFamily="2" charset="-78"/>
              </a:rPr>
              <a:t>نصف لیوان حبوبات پخته يا يك سوم لیوان انواع مغزها(گردو، بادام، فندق، پسته و تخمه)</a:t>
            </a:r>
          </a:p>
          <a:p>
            <a:pPr marL="0" indent="0">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حبوبات (نخود، انواع لوبیا، عدس و لپه و...) و مغز دانه ها (گردو، بادام، فندق، بادام زمیني و...) است</a:t>
            </a:r>
            <a:endParaRPr lang="en-US" sz="2400" dirty="0">
              <a:cs typeface="B Nazanin" panose="00000400000000000000" pitchFamily="2" charset="-78"/>
            </a:endParaRPr>
          </a:p>
        </p:txBody>
      </p:sp>
    </p:spTree>
    <p:extLst>
      <p:ext uri="{BB962C8B-B14F-4D97-AF65-F5344CB8AC3E}">
        <p14:creationId xmlns:p14="http://schemas.microsoft.com/office/powerpoint/2010/main" val="3816842616"/>
      </p:ext>
    </p:extLst>
  </p:cSld>
  <p:clrMapOvr>
    <a:masterClrMapping/>
  </p:clrMapOvr>
  <p:transition>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39D46A-E218-13FB-CE56-7035C02114DA}"/>
              </a:ext>
            </a:extLst>
          </p:cNvPr>
          <p:cNvSpPr>
            <a:spLocks noGrp="1"/>
          </p:cNvSpPr>
          <p:nvPr>
            <p:ph idx="1"/>
          </p:nvPr>
        </p:nvSpPr>
        <p:spPr>
          <a:xfrm>
            <a:off x="2198452" y="1206230"/>
            <a:ext cx="9180750" cy="4704992"/>
          </a:xfrm>
        </p:spPr>
        <p:txBody>
          <a:bodyPr/>
          <a:lstStyle/>
          <a:p>
            <a:pPr marL="0" indent="0" algn="ctr">
              <a:buNone/>
            </a:pPr>
            <a:r>
              <a:rPr lang="fa-IR" sz="2800" dirty="0">
                <a:solidFill>
                  <a:srgbClr val="FF0000"/>
                </a:solidFill>
                <a:cs typeface="B Nazanin" panose="00000400000000000000" pitchFamily="2" charset="-78"/>
              </a:rPr>
              <a:t>علائم حیاتی</a:t>
            </a:r>
          </a:p>
          <a:p>
            <a:pPr marL="0" indent="0">
              <a:buNone/>
            </a:pPr>
            <a:r>
              <a:rPr lang="fa-IR" sz="2400" dirty="0">
                <a:cs typeface="B Nazanin" panose="00000400000000000000" pitchFamily="2" charset="-78"/>
              </a:rPr>
              <a:t>در هر ملاقات، علائم حیاتی مادر را اندازه گیري كنید :</a:t>
            </a:r>
          </a:p>
          <a:p>
            <a:r>
              <a:rPr lang="fa-IR" sz="2400" dirty="0">
                <a:cs typeface="B Nazanin" panose="00000400000000000000" pitchFamily="2" charset="-78"/>
              </a:rPr>
              <a:t>در طول بارداري فشارخون را در يک وضعیت ثابت(نشسته يا خوابیده) و از يک دست ثابت (راست يا چپ) اندازه گیري كنید. ترجیحا فشارخون در وضعیت نشسته و از دست راست اندازه گیري شود. در صورتی فشارخون بالا اطلاق می شود كه میانگین دو بار اندازه گیري فشارخون به فاصله 5 دقیقه، 140/90میلیمتر جیوه و بالاتر باشد</a:t>
            </a:r>
            <a:endParaRPr lang="en-US" sz="2400" dirty="0">
              <a:cs typeface="B Nazanin" panose="00000400000000000000" pitchFamily="2" charset="-78"/>
            </a:endParaRPr>
          </a:p>
        </p:txBody>
      </p:sp>
    </p:spTree>
    <p:extLst>
      <p:ext uri="{BB962C8B-B14F-4D97-AF65-F5344CB8AC3E}">
        <p14:creationId xmlns:p14="http://schemas.microsoft.com/office/powerpoint/2010/main" val="550169095"/>
      </p:ext>
    </p:extLst>
  </p:cSld>
  <p:clrMapOvr>
    <a:masterClrMapping/>
  </p:clrMapOvr>
  <p:transition>
    <p:cov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93110C-26E9-0A33-FE4D-C51B50CFD389}"/>
              </a:ext>
            </a:extLst>
          </p:cNvPr>
          <p:cNvSpPr>
            <a:spLocks noGrp="1"/>
          </p:cNvSpPr>
          <p:nvPr>
            <p:ph idx="1"/>
          </p:nvPr>
        </p:nvSpPr>
        <p:spPr>
          <a:xfrm>
            <a:off x="2589888" y="1361873"/>
            <a:ext cx="8789313" cy="4549350"/>
          </a:xfrm>
        </p:spPr>
        <p:txBody>
          <a:bodyPr>
            <a:normAutofit/>
          </a:bodyPr>
          <a:lstStyle/>
          <a:p>
            <a:pPr marL="0" indent="0">
              <a:buNone/>
            </a:pPr>
            <a:r>
              <a:rPr lang="fa-IR" sz="2400" u="sng" dirty="0">
                <a:solidFill>
                  <a:srgbClr val="0070C0"/>
                </a:solidFill>
                <a:cs typeface="B Nazanin" panose="00000400000000000000" pitchFamily="2" charset="-78"/>
              </a:rPr>
              <a:t>نکاتی كه بايد معاينه شونده رعايت كند</a:t>
            </a:r>
          </a:p>
          <a:p>
            <a:pPr marL="0" indent="0">
              <a:buNone/>
            </a:pPr>
            <a:r>
              <a:rPr lang="fa-IR" sz="2400" dirty="0">
                <a:cs typeface="B Nazanin" panose="00000400000000000000" pitchFamily="2" charset="-78"/>
              </a:rPr>
              <a:t>- قبل از اندازه گیري فشارخون فرد 10– 5 دقیقه استراحت كند. </a:t>
            </a:r>
          </a:p>
          <a:p>
            <a:pPr marL="0" indent="0">
              <a:buNone/>
            </a:pPr>
            <a:r>
              <a:rPr lang="fa-IR" sz="2400" dirty="0">
                <a:cs typeface="B Nazanin" panose="00000400000000000000" pitchFamily="2" charset="-78"/>
              </a:rPr>
              <a:t>- پا ها را بر روي زمین يا يک سطح محكم بگذارد. در يک وضعیت آرام بنشیند. دست ها و پاها را روي هم قرار ندهد. </a:t>
            </a:r>
          </a:p>
          <a:p>
            <a:pPr marL="0" indent="0">
              <a:buNone/>
            </a:pPr>
            <a:r>
              <a:rPr lang="fa-IR" sz="2400" dirty="0">
                <a:cs typeface="B Nazanin" panose="00000400000000000000" pitchFamily="2" charset="-78"/>
              </a:rPr>
              <a:t>- بازوي دست فرد بايد طوري قرار گیرد كه تكیه گاه داشته باشد و به طور افقی و هم سطح قلب باشد. </a:t>
            </a:r>
          </a:p>
          <a:p>
            <a:pPr marL="0" indent="0">
              <a:buNone/>
            </a:pPr>
            <a:r>
              <a:rPr lang="fa-IR" sz="2400" dirty="0">
                <a:cs typeface="B Nazanin" panose="00000400000000000000" pitchFamily="2" charset="-78"/>
              </a:rPr>
              <a:t>- 30 دقیقه قبل از گرفتن فشارخون كافتین، الكل و دخانیات مصرف نكرده باشد. </a:t>
            </a:r>
          </a:p>
        </p:txBody>
      </p:sp>
    </p:spTree>
    <p:extLst>
      <p:ext uri="{BB962C8B-B14F-4D97-AF65-F5344CB8AC3E}">
        <p14:creationId xmlns:p14="http://schemas.microsoft.com/office/powerpoint/2010/main" val="3455540405"/>
      </p:ext>
    </p:extLst>
  </p:cSld>
  <p:clrMapOvr>
    <a:masterClrMapping/>
  </p:clrMapOvr>
  <p:transition>
    <p:cove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3A1974-30CB-4057-A282-F8009F803974}"/>
              </a:ext>
            </a:extLst>
          </p:cNvPr>
          <p:cNvSpPr>
            <a:spLocks noGrp="1"/>
          </p:cNvSpPr>
          <p:nvPr>
            <p:ph idx="1"/>
          </p:nvPr>
        </p:nvSpPr>
        <p:spPr>
          <a:xfrm>
            <a:off x="2334638" y="1050587"/>
            <a:ext cx="9044563" cy="4860635"/>
          </a:xfrm>
        </p:spPr>
        <p:txBody>
          <a:bodyPr/>
          <a:lstStyle/>
          <a:p>
            <a:pPr marL="0" marR="0" lvl="0" indent="0" algn="r" defTabSz="457200" rtl="1" eaLnBrk="1" fontAlgn="auto" latinLnBrk="0" hangingPunct="1">
              <a:lnSpc>
                <a:spcPct val="100000"/>
              </a:lnSpc>
              <a:spcBef>
                <a:spcPts val="1000"/>
              </a:spcBef>
              <a:spcAft>
                <a:spcPts val="0"/>
              </a:spcAft>
              <a:buClr>
                <a:srgbClr val="A53010"/>
              </a:buClr>
              <a:buSzTx/>
              <a:buNone/>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-درجه حرارت بدن را از راه دهان به مدت 3-1 دقیقه اندازه گیري كنید. دماي بدن به میزان 38 درجه سانتیگراد يا بالاتر « تب» است. </a:t>
            </a:r>
          </a:p>
          <a:p>
            <a:pPr marL="0" marR="0" lvl="0" indent="0" algn="r" defTabSz="457200" rtl="1" eaLnBrk="1" fontAlgn="auto" latinLnBrk="0" hangingPunct="1">
              <a:lnSpc>
                <a:spcPct val="100000"/>
              </a:lnSpc>
              <a:spcBef>
                <a:spcPts val="1000"/>
              </a:spcBef>
              <a:spcAft>
                <a:spcPts val="0"/>
              </a:spcAft>
              <a:buClr>
                <a:srgbClr val="A53010"/>
              </a:buClr>
              <a:buSzTx/>
              <a:buNone/>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نكته: قبل از اندازه گیري درجه حرارت مطمتن شود كه مادر تا 15 دقیقه قبل نوشیدنی گرم يا سرد میل نكرده باشد. زبان روي حرارت سنج قرار گرفته باشد. </a:t>
            </a:r>
          </a:p>
          <a:p>
            <a:pPr marL="0" marR="0" lvl="0" indent="0" algn="r" defTabSz="457200" rtl="1" eaLnBrk="1" fontAlgn="auto" latinLnBrk="0" hangingPunct="1">
              <a:lnSpc>
                <a:spcPct val="100000"/>
              </a:lnSpc>
              <a:spcBef>
                <a:spcPts val="1000"/>
              </a:spcBef>
              <a:spcAft>
                <a:spcPts val="0"/>
              </a:spcAft>
              <a:buClr>
                <a:srgbClr val="A53010"/>
              </a:buClr>
              <a:buSzTx/>
              <a:buNone/>
              <a:tabLst/>
              <a:defRPr/>
            </a:pP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-تعداد نبض را به مدت يک دقیقه كامل اندازه گیري كنید. تعداد طبیعی نبض60، تا 100 بار در دقیقه است.  </a:t>
            </a:r>
          </a:p>
          <a:p>
            <a:pPr marL="0" marR="0" lvl="0" indent="0" algn="r" defTabSz="457200" rtl="1" eaLnBrk="1" fontAlgn="auto" latinLnBrk="0" hangingPunct="1">
              <a:lnSpc>
                <a:spcPct val="100000"/>
              </a:lnSpc>
              <a:spcBef>
                <a:spcPts val="1000"/>
              </a:spcBef>
              <a:spcAft>
                <a:spcPts val="0"/>
              </a:spcAft>
              <a:buClr>
                <a:srgbClr val="A53010"/>
              </a:buClr>
              <a:buSzTx/>
              <a:buNone/>
              <a:tabLst/>
              <a:defRPr/>
            </a:pPr>
            <a:r>
              <a:rPr lang="fa-IR" sz="2400" dirty="0">
                <a:solidFill>
                  <a:prstClr val="black">
                    <a:lumMod val="75000"/>
                    <a:lumOff val="25000"/>
                  </a:prstClr>
                </a:solidFill>
                <a:latin typeface="Century Gothic" panose="020B0502020202020204"/>
                <a:cs typeface="B Nazanin" panose="00000400000000000000" pitchFamily="2" charset="-78"/>
              </a:rPr>
              <a:t>- ت</a:t>
            </a:r>
            <a:r>
              <a:rPr kumimoji="0" lang="fa-IR"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rPr>
              <a:t>عداد تنفس ر ا به مدت يک دقیقه كامل اندازه گیري كنید. تعداد طبیعی تنفس، 16 تا 20 بار در دقیقه است</a:t>
            </a:r>
            <a:endParaRPr kumimoji="0" lang="en-US" sz="24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B Nazanin" panose="00000400000000000000" pitchFamily="2" charset="-78"/>
            </a:endParaRPr>
          </a:p>
          <a:p>
            <a:endParaRPr lang="en-US" dirty="0"/>
          </a:p>
        </p:txBody>
      </p:sp>
    </p:spTree>
    <p:extLst>
      <p:ext uri="{BB962C8B-B14F-4D97-AF65-F5344CB8AC3E}">
        <p14:creationId xmlns:p14="http://schemas.microsoft.com/office/powerpoint/2010/main" val="3323088869"/>
      </p:ext>
    </p:extLst>
  </p:cSld>
  <p:clrMapOvr>
    <a:masterClrMapping/>
  </p:clrMapOvr>
  <p:transition>
    <p:cove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4A9C9B-3761-1D37-9964-BA61F6CF219D}"/>
              </a:ext>
            </a:extLst>
          </p:cNvPr>
          <p:cNvSpPr>
            <a:spLocks noGrp="1"/>
          </p:cNvSpPr>
          <p:nvPr>
            <p:ph idx="1"/>
          </p:nvPr>
        </p:nvSpPr>
        <p:spPr>
          <a:xfrm>
            <a:off x="2589888" y="1284051"/>
            <a:ext cx="8789313" cy="4627171"/>
          </a:xfrm>
        </p:spPr>
        <p:txBody>
          <a:bodyPr/>
          <a:lstStyle/>
          <a:p>
            <a:pPr marL="0" indent="0" algn="ctr">
              <a:buNone/>
            </a:pPr>
            <a:r>
              <a:rPr lang="fa-IR" sz="2800" dirty="0">
                <a:solidFill>
                  <a:srgbClr val="FF0000"/>
                </a:solidFill>
                <a:cs typeface="B Nazanin" panose="00000400000000000000" pitchFamily="2" charset="-78"/>
              </a:rPr>
              <a:t>تپش قلب </a:t>
            </a:r>
          </a:p>
          <a:p>
            <a:r>
              <a:rPr lang="fa-IR" sz="2400" dirty="0">
                <a:cs typeface="B Nazanin" panose="00000400000000000000" pitchFamily="2" charset="-78"/>
              </a:rPr>
              <a:t> علائم همراه تپش قلب كه می تواند به دلیل بیماري قلبی، آنمی، تیرويیدي يا آدرنال باشد شامل درد قفسه سینه، عرق كردن، تهوع، غش كردن، تنفس مشكل، خستگی و احساس گیجی است. در صورتی كه با هیچ يک از علائم فوق همراه نیست، تپش قلب می تواند در بارداري فیزيولوژيک و طبیعی باشد</a:t>
            </a:r>
            <a:endParaRPr lang="en-US" sz="2400" dirty="0">
              <a:cs typeface="B Nazanin" panose="00000400000000000000" pitchFamily="2" charset="-78"/>
            </a:endParaRPr>
          </a:p>
        </p:txBody>
      </p:sp>
    </p:spTree>
    <p:extLst>
      <p:ext uri="{BB962C8B-B14F-4D97-AF65-F5344CB8AC3E}">
        <p14:creationId xmlns:p14="http://schemas.microsoft.com/office/powerpoint/2010/main" val="4070025499"/>
      </p:ext>
    </p:extLst>
  </p:cSld>
  <p:clrMapOvr>
    <a:masterClrMapping/>
  </p:clrMapOvr>
  <p:transition>
    <p:cove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B010A0-38EC-47A8-5A0E-E8204FE99BD7}"/>
              </a:ext>
            </a:extLst>
          </p:cNvPr>
          <p:cNvSpPr>
            <a:spLocks noGrp="1"/>
          </p:cNvSpPr>
          <p:nvPr>
            <p:ph idx="1"/>
          </p:nvPr>
        </p:nvSpPr>
        <p:spPr>
          <a:xfrm>
            <a:off x="2589888" y="1304144"/>
            <a:ext cx="8789313" cy="4607078"/>
          </a:xfrm>
        </p:spPr>
        <p:txBody>
          <a:bodyPr/>
          <a:lstStyle/>
          <a:p>
            <a:pPr marL="0" indent="0" algn="ctr">
              <a:buNone/>
            </a:pPr>
            <a:r>
              <a:rPr lang="fa-IR" sz="2800" dirty="0">
                <a:solidFill>
                  <a:srgbClr val="FF0000"/>
                </a:solidFill>
                <a:cs typeface="B Nazanin" panose="00000400000000000000" pitchFamily="2" charset="-78"/>
              </a:rPr>
              <a:t>مکمل هاي دارويی</a:t>
            </a:r>
          </a:p>
          <a:p>
            <a:r>
              <a:rPr lang="fa-IR" sz="2400" dirty="0">
                <a:cs typeface="B Nazanin" panose="00000400000000000000" pitchFamily="2" charset="-78"/>
              </a:rPr>
              <a:t> در هر ملاقات، مصرف منظم مكمل هاي دارويی را تأكید كنید. مكمل هايی كه در بارداري توصیه می شود:</a:t>
            </a:r>
            <a:endParaRPr lang="fa-IR" sz="2400" b="1" dirty="0">
              <a:cs typeface="B Nazanin" panose="00000400000000000000" pitchFamily="2" charset="-78"/>
            </a:endParaRPr>
          </a:p>
          <a:p>
            <a:pPr marL="0" indent="0">
              <a:buNone/>
            </a:pPr>
            <a:r>
              <a:rPr lang="fa-IR" sz="2400" b="1" dirty="0">
                <a:cs typeface="B Nazanin" panose="00000400000000000000" pitchFamily="2" charset="-78"/>
              </a:rPr>
              <a:t>     اسید فولیک / اسید فولیک همراه با يد </a:t>
            </a:r>
            <a:r>
              <a:rPr lang="fa-IR" sz="2400" dirty="0">
                <a:cs typeface="B Nazanin" panose="00000400000000000000" pitchFamily="2" charset="-78"/>
              </a:rPr>
              <a:t>: از ابتدا تا پايان بارداري، روزانه 400</a:t>
            </a:r>
          </a:p>
          <a:p>
            <a:pPr marL="0" indent="0">
              <a:buNone/>
            </a:pPr>
            <a:r>
              <a:rPr lang="fa-IR" sz="2400" dirty="0">
                <a:cs typeface="B Nazanin" panose="00000400000000000000" pitchFamily="2" charset="-78"/>
              </a:rPr>
              <a:t>    میكروگرم اسید فولیک يا اسید فولیک همراه با 150 میكروگرم يد تجويز .شود</a:t>
            </a:r>
          </a:p>
          <a:p>
            <a:pPr marL="0" indent="0">
              <a:buNone/>
            </a:pPr>
            <a:r>
              <a:rPr lang="fa-IR" sz="2400" dirty="0">
                <a:cs typeface="B Nazanin" panose="00000400000000000000" pitchFamily="2" charset="-78"/>
              </a:rPr>
              <a:t>    نكته: در كسانی كه مبتلا به هیپر تیرويیدي هستند مكمل حاوي يد توصیه نمی شود.   </a:t>
            </a:r>
          </a:p>
          <a:p>
            <a:pPr marL="0" indent="0">
              <a:buNone/>
            </a:pPr>
            <a:r>
              <a:rPr lang="fa-IR" sz="2400" dirty="0">
                <a:cs typeface="B Nazanin" panose="00000400000000000000" pitchFamily="2" charset="-78"/>
              </a:rPr>
              <a:t>    مصرف آن در ساير بیماري هاي تیرويید منعی ندارد</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2470056797"/>
      </p:ext>
    </p:extLst>
  </p:cSld>
  <p:clrMapOvr>
    <a:masterClrMapping/>
  </p:clrMapOvr>
  <p:transition>
    <p:cove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9EBDBF-B1BD-F1FF-1C84-DB016996D778}"/>
              </a:ext>
            </a:extLst>
          </p:cNvPr>
          <p:cNvSpPr>
            <a:spLocks noGrp="1"/>
          </p:cNvSpPr>
          <p:nvPr>
            <p:ph idx="1"/>
          </p:nvPr>
        </p:nvSpPr>
        <p:spPr>
          <a:xfrm>
            <a:off x="2490282" y="1575881"/>
            <a:ext cx="8888920" cy="4335341"/>
          </a:xfrm>
        </p:spPr>
        <p:txBody>
          <a:bodyPr/>
          <a:lstStyle/>
          <a:p>
            <a:pPr marL="0" indent="0">
              <a:buNone/>
            </a:pPr>
            <a:r>
              <a:rPr lang="fa-IR" sz="2400" b="1" dirty="0">
                <a:cs typeface="B Nazanin" panose="00000400000000000000" pitchFamily="2" charset="-78"/>
              </a:rPr>
              <a:t>آهن : </a:t>
            </a:r>
            <a:r>
              <a:rPr lang="fa-IR" sz="2400" dirty="0">
                <a:cs typeface="B Nazanin" panose="00000400000000000000" pitchFamily="2" charset="-78"/>
              </a:rPr>
              <a:t>از شروع هفته 16 بارداري تا پايان بارداري، روزانه يک عدد قرص آهن حاوي30 تا 60 میلی گرم آهن المنتال (با توجه به داروهاي موجود در كشور) تجويز .شود </a:t>
            </a:r>
          </a:p>
          <a:p>
            <a:pPr marL="0" indent="0">
              <a:buNone/>
            </a:pPr>
            <a:r>
              <a:rPr lang="fa-IR" sz="2400" dirty="0">
                <a:cs typeface="B Nazanin" panose="00000400000000000000" pitchFamily="2" charset="-78"/>
              </a:rPr>
              <a:t>توصیه: بهتر است آهن خوراكی حداقل يک ساعت قبل از غذا و يا دو ساعت بعد از غذا و با معده خالی میل شود. جذب آهن همراه با ويتامین ث بهتر می شود. از مصرف همزمان آن با چاي، قهوه و شیر خودداري شود. در صورت عدم تحمل آهن توصیه شود دوز مورد نیاز تقسیم شود و در طول روز مصرف شود و يا با دوز كم شروع و به تدريج افزايش يابد. </a:t>
            </a:r>
          </a:p>
          <a:p>
            <a:pPr marL="0" indent="0">
              <a:buNone/>
            </a:pPr>
            <a:r>
              <a:rPr lang="fa-IR" sz="2400" b="1" dirty="0">
                <a:cs typeface="B Nazanin" panose="00000400000000000000" pitchFamily="2" charset="-78"/>
              </a:rPr>
              <a:t>نکته: </a:t>
            </a:r>
            <a:r>
              <a:rPr lang="fa-IR" sz="2400" dirty="0">
                <a:cs typeface="B Nazanin" panose="00000400000000000000" pitchFamily="2" charset="-78"/>
              </a:rPr>
              <a:t>در مادران كه سابقه سزارين، خونريزي پس از زايمان، چندقلويی، بارداري بیش از 4 بار و نمايه توده بدنی بااي 40 دارند مصرف قرص آهن و تغذيه مناسب تاكید شود</a:t>
            </a:r>
            <a:endParaRPr lang="en-US" sz="2400" dirty="0">
              <a:cs typeface="B Nazanin" panose="00000400000000000000" pitchFamily="2" charset="-78"/>
            </a:endParaRPr>
          </a:p>
        </p:txBody>
      </p:sp>
    </p:spTree>
    <p:extLst>
      <p:ext uri="{BB962C8B-B14F-4D97-AF65-F5344CB8AC3E}">
        <p14:creationId xmlns:p14="http://schemas.microsoft.com/office/powerpoint/2010/main" val="2404091862"/>
      </p:ext>
    </p:extLst>
  </p:cSld>
  <p:clrMapOvr>
    <a:masterClrMapping/>
  </p:clrMapOvr>
  <p:transition>
    <p:cove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764883-C4D7-DC30-43E3-4C5A6C2D07BC}"/>
              </a:ext>
            </a:extLst>
          </p:cNvPr>
          <p:cNvSpPr>
            <a:spLocks noGrp="1"/>
          </p:cNvSpPr>
          <p:nvPr>
            <p:ph idx="1"/>
          </p:nvPr>
        </p:nvSpPr>
        <p:spPr/>
        <p:txBody>
          <a:bodyPr/>
          <a:lstStyle/>
          <a:p>
            <a:r>
              <a:rPr lang="fa-IR" sz="2400" b="1" dirty="0">
                <a:cs typeface="B Nazanin" panose="00000400000000000000" pitchFamily="2" charset="-78"/>
              </a:rPr>
              <a:t>مولتی ويتامین مینرال : </a:t>
            </a:r>
            <a:r>
              <a:rPr lang="fa-IR" sz="2400" dirty="0">
                <a:cs typeface="B Nazanin" panose="00000400000000000000" pitchFamily="2" charset="-78"/>
              </a:rPr>
              <a:t>از شروع هفته 16 بارداري تا پايان بارداري، روزانه يک عدد قرص يا كپسول مولتی ويتامین مینرال تجويز .شود نکته : در صورتی كه قرص يا كپسول مولتی ويتامین داراي 400 میكرو گرم اسید فولیک است، نیاز به ادامه تجويز قرص اسید فولیک به صورت جداگانه از شروع هفته 16 تا پايان بارداري نیست . </a:t>
            </a:r>
            <a:endParaRPr lang="en-US" sz="2400" dirty="0">
              <a:cs typeface="B Nazanin" panose="00000400000000000000" pitchFamily="2" charset="-78"/>
            </a:endParaRPr>
          </a:p>
          <a:p>
            <a:r>
              <a:rPr lang="fa-IR" sz="2400" b="1" dirty="0">
                <a:cs typeface="B Nazanin" panose="00000400000000000000" pitchFamily="2" charset="-78"/>
              </a:rPr>
              <a:t>ويتامین د: </a:t>
            </a:r>
            <a:r>
              <a:rPr lang="fa-IR" sz="2400" dirty="0">
                <a:cs typeface="B Nazanin" panose="00000400000000000000" pitchFamily="2" charset="-78"/>
              </a:rPr>
              <a:t>از ابتدا تا پايان بارداري روزانه 1000 واحد ويتامین د تجويز شود</a:t>
            </a:r>
            <a:endParaRPr lang="en-US" sz="2400" dirty="0">
              <a:cs typeface="B Nazanin" panose="00000400000000000000" pitchFamily="2" charset="-78"/>
            </a:endParaRPr>
          </a:p>
        </p:txBody>
      </p:sp>
    </p:spTree>
    <p:extLst>
      <p:ext uri="{BB962C8B-B14F-4D97-AF65-F5344CB8AC3E}">
        <p14:creationId xmlns:p14="http://schemas.microsoft.com/office/powerpoint/2010/main" val="1585595153"/>
      </p:ext>
    </p:extLst>
  </p:cSld>
  <p:clrMapOvr>
    <a:masterClrMapping/>
  </p:clrMapOvr>
  <p:transition>
    <p:cove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14E6A6-24B0-6E36-E9A2-D18D91D4D6AF}"/>
              </a:ext>
            </a:extLst>
          </p:cNvPr>
          <p:cNvSpPr>
            <a:spLocks noGrp="1"/>
          </p:cNvSpPr>
          <p:nvPr>
            <p:ph idx="1"/>
          </p:nvPr>
        </p:nvSpPr>
        <p:spPr>
          <a:xfrm>
            <a:off x="2589888" y="1342417"/>
            <a:ext cx="8789313" cy="4568805"/>
          </a:xfrm>
        </p:spPr>
        <p:txBody>
          <a:bodyPr/>
          <a:lstStyle/>
          <a:p>
            <a:pPr marL="0" indent="0" algn="ctr">
              <a:buNone/>
            </a:pPr>
            <a:r>
              <a:rPr lang="fa-IR" sz="2800" dirty="0">
                <a:solidFill>
                  <a:srgbClr val="FF0000"/>
                </a:solidFill>
                <a:cs typeface="B Nazanin" panose="00000400000000000000" pitchFamily="2" charset="-78"/>
              </a:rPr>
              <a:t>علائم نیازمند مراقبت ويژه در بارداري</a:t>
            </a:r>
          </a:p>
          <a:p>
            <a:r>
              <a:rPr lang="fa-IR" sz="2400" dirty="0">
                <a:cs typeface="B Nazanin" panose="00000400000000000000" pitchFamily="2" charset="-78"/>
              </a:rPr>
              <a:t>اين علائم را جهت مراجعه سريع مادر به مراكز بهداشتی درمانی به وي آموزش دهید: لكه بینی يا خونريزي، كاهش يا نداشتن حركت جنین، آبريزش، سردرد و تاري ديد، تب و لرز، درد شكم و پهلو و يا درد سردل، سوزش يا درد هنگام ادرار كردن، تنگی نفس و تپش قلب، ورم اندام ها، استفراغ شديد و مداوم، عفونت و درد شديد دندان و افزايش ناگهانی وزن (بیش از يک كیلوگرم در هفته) </a:t>
            </a:r>
            <a:endParaRPr lang="en-US" sz="2400" dirty="0">
              <a:cs typeface="B Nazanin" panose="00000400000000000000" pitchFamily="2" charset="-78"/>
            </a:endParaRPr>
          </a:p>
        </p:txBody>
      </p:sp>
    </p:spTree>
    <p:extLst>
      <p:ext uri="{BB962C8B-B14F-4D97-AF65-F5344CB8AC3E}">
        <p14:creationId xmlns:p14="http://schemas.microsoft.com/office/powerpoint/2010/main" val="2620773596"/>
      </p:ext>
    </p:extLst>
  </p:cSld>
  <p:clrMapOvr>
    <a:masterClrMapping/>
  </p:clrMapOvr>
  <p:transition>
    <p:cove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230D35-2233-A17A-0A5C-D63A27EA0C20}"/>
              </a:ext>
            </a:extLst>
          </p:cNvPr>
          <p:cNvSpPr>
            <a:spLocks noGrp="1"/>
          </p:cNvSpPr>
          <p:nvPr>
            <p:ph idx="1"/>
          </p:nvPr>
        </p:nvSpPr>
        <p:spPr>
          <a:xfrm>
            <a:off x="2589888" y="1420238"/>
            <a:ext cx="8789313" cy="4490984"/>
          </a:xfrm>
        </p:spPr>
        <p:txBody>
          <a:bodyPr/>
          <a:lstStyle/>
          <a:p>
            <a:pPr marL="0" indent="0" algn="ctr">
              <a:buNone/>
            </a:pPr>
            <a:r>
              <a:rPr lang="fa-IR" sz="2800" dirty="0">
                <a:solidFill>
                  <a:srgbClr val="FF0000"/>
                </a:solidFill>
                <a:cs typeface="B Nazanin" panose="00000400000000000000" pitchFamily="2" charset="-78"/>
              </a:rPr>
              <a:t>كلاس آمادگی براي زايمان</a:t>
            </a:r>
          </a:p>
          <a:p>
            <a:r>
              <a:rPr lang="fa-IR" sz="2400" dirty="0">
                <a:cs typeface="B Nazanin" panose="00000400000000000000" pitchFamily="2" charset="-78"/>
              </a:rPr>
              <a:t> اين كلاس ها از هفته 20 بارداري به مدت 8 جلسه به منظور آشنايی مادر با مباحث تتوري بارداري و زايمان و پس از زايمان و مباحث عملی شامل تمرين هاي عصبی - عضلانی، اصلاح وضعیت ها، تكنیک صحیح تنفس، آرام سازي تشكیل می شود. مادر می تواند با يک نفر همراه به انتخاب خودش در اين كلاس ها شركت كند</a:t>
            </a:r>
            <a:endParaRPr lang="en-US" sz="2400" dirty="0">
              <a:cs typeface="B Nazanin" panose="00000400000000000000" pitchFamily="2" charset="-78"/>
            </a:endParaRPr>
          </a:p>
        </p:txBody>
      </p:sp>
    </p:spTree>
    <p:extLst>
      <p:ext uri="{BB962C8B-B14F-4D97-AF65-F5344CB8AC3E}">
        <p14:creationId xmlns:p14="http://schemas.microsoft.com/office/powerpoint/2010/main" val="1652184917"/>
      </p:ext>
    </p:extLst>
  </p:cSld>
  <p:clrMapOvr>
    <a:masterClrMapping/>
  </p:clrMapOvr>
  <p:transition>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9617" y="1052736"/>
            <a:ext cx="8707937" cy="5400600"/>
          </a:xfrm>
        </p:spPr>
        <p:txBody>
          <a:bodyPr>
            <a:normAutofit/>
          </a:bodyPr>
          <a:lstStyle/>
          <a:p>
            <a:pPr marL="0" lvl="0" indent="0" algn="r" rtl="1">
              <a:lnSpc>
                <a:spcPct val="150000"/>
              </a:lnSpc>
              <a:buNone/>
            </a:pPr>
            <a:r>
              <a:rPr lang="fa-IR" sz="2800" b="1" dirty="0">
                <a:cs typeface="B Nazanin" panose="00000400000000000000" pitchFamily="2" charset="-78"/>
              </a:rPr>
              <a:t>مقدمه</a:t>
            </a:r>
            <a:r>
              <a:rPr lang="fa-IR" sz="2400" dirty="0">
                <a:cs typeface="B Nazanin" panose="00000400000000000000" pitchFamily="2" charset="-78"/>
              </a:rPr>
              <a:t> </a:t>
            </a:r>
          </a:p>
          <a:p>
            <a:pPr lvl="0" algn="r" rtl="1">
              <a:lnSpc>
                <a:spcPct val="150000"/>
              </a:lnSpc>
            </a:pPr>
            <a:r>
              <a:rPr lang="ar-SA" sz="2400" dirty="0">
                <a:cs typeface="B Nazanin" panose="00000400000000000000" pitchFamily="2" charset="-78"/>
              </a:rPr>
              <a:t>مراقبت هاي معمول بارداري طي 8 بار ملاقات در دو نيمه اول ودوم بارداري (2 ملاقات در نيمه اول و 6 ملاقات در نيمه دوم) به مادر ارايه مي گردد.</a:t>
            </a:r>
            <a:endParaRPr lang="fa-IR" sz="2400" dirty="0">
              <a:cs typeface="B Nazanin" panose="00000400000000000000" pitchFamily="2" charset="-78"/>
            </a:endParaRPr>
          </a:p>
          <a:p>
            <a:pPr lvl="0" algn="r" rtl="1">
              <a:lnSpc>
                <a:spcPct val="150000"/>
              </a:lnSpc>
            </a:pPr>
            <a:r>
              <a:rPr lang="ar-SA" sz="2400" dirty="0">
                <a:cs typeface="B Nazanin" panose="00000400000000000000" pitchFamily="2" charset="-78"/>
              </a:rPr>
              <a:t> زمان ملاقاتهاي معمول بارداري عبارتست از: هفته 6 تا 10، هفته 16 تا20، هفته 24 تا 30، هفته 31 تا 34، هفته 35 تا 37، هفته 38، هفته 39 و هفته 40 بارداري</a:t>
            </a:r>
            <a:endParaRPr lang="en-US" sz="2400" dirty="0">
              <a:cs typeface="B Nazanin" panose="00000400000000000000" pitchFamily="2" charset="-78"/>
            </a:endParaRPr>
          </a:p>
          <a:p>
            <a:pPr lvl="0" algn="r" rtl="1">
              <a:lnSpc>
                <a:spcPct val="150000"/>
              </a:lnSpc>
            </a:pPr>
            <a:r>
              <a:rPr lang="fa-IR" sz="2400" dirty="0">
                <a:solidFill>
                  <a:srgbClr val="0070C0"/>
                </a:solidFill>
                <a:cs typeface="B Nazanin" panose="00000400000000000000" pitchFamily="2" charset="-78"/>
              </a:rPr>
              <a:t>در اولین مراجعه مادر باردار در هر هفته بارداری، پس از گرفتن شرح حال اولیه، متناسب با هفته بارداری مراقبت ارائه شود. </a:t>
            </a:r>
            <a:endParaRPr lang="en-US" sz="2400" dirty="0">
              <a:solidFill>
                <a:srgbClr val="0070C0"/>
              </a:solidFill>
              <a:cs typeface="B Nazanin" panose="00000400000000000000" pitchFamily="2" charset="-78"/>
            </a:endParaRPr>
          </a:p>
        </p:txBody>
      </p:sp>
    </p:spTree>
    <p:extLst>
      <p:ext uri="{BB962C8B-B14F-4D97-AF65-F5344CB8AC3E}">
        <p14:creationId xmlns:p14="http://schemas.microsoft.com/office/powerpoint/2010/main" val="3275156152"/>
      </p:ext>
    </p:extLst>
  </p:cSld>
  <p:clrMapOvr>
    <a:masterClrMapping/>
  </p:clrMapOvr>
  <p:transition>
    <p:cov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0B5B4B-192D-4F24-DD19-1435EBDE4D13}"/>
              </a:ext>
            </a:extLst>
          </p:cNvPr>
          <p:cNvSpPr>
            <a:spLocks noGrp="1"/>
          </p:cNvSpPr>
          <p:nvPr>
            <p:ph idx="1"/>
          </p:nvPr>
        </p:nvSpPr>
        <p:spPr>
          <a:xfrm>
            <a:off x="2276272" y="836579"/>
            <a:ext cx="9102929" cy="5074643"/>
          </a:xfrm>
        </p:spPr>
        <p:txBody>
          <a:bodyPr>
            <a:normAutofit/>
          </a:bodyPr>
          <a:lstStyle/>
          <a:p>
            <a:pPr marL="0" indent="0" algn="ctr">
              <a:buNone/>
            </a:pPr>
            <a:r>
              <a:rPr lang="fa-IR" sz="2800" dirty="0">
                <a:solidFill>
                  <a:srgbClr val="FF0000"/>
                </a:solidFill>
                <a:cs typeface="B Nazanin" panose="00000400000000000000" pitchFamily="2" charset="-78"/>
              </a:rPr>
              <a:t>مانورهاي لئوپولد</a:t>
            </a:r>
          </a:p>
          <a:p>
            <a:r>
              <a:rPr lang="fa-IR" sz="2400" dirty="0">
                <a:cs typeface="B Nazanin" panose="00000400000000000000" pitchFamily="2" charset="-78"/>
              </a:rPr>
              <a:t> مادر را بر روي يک تخت سفت بخوابانید و مانور هاي لتوپولد را به شرح زير انجام دهید: </a:t>
            </a:r>
            <a:r>
              <a:rPr lang="fa-IR" sz="2400" b="1" dirty="0">
                <a:cs typeface="B Nazanin" panose="00000400000000000000" pitchFamily="2" charset="-78"/>
              </a:rPr>
              <a:t>مانور اول: </a:t>
            </a:r>
            <a:r>
              <a:rPr lang="fa-IR" sz="2400" dirty="0">
                <a:cs typeface="B Nazanin" panose="00000400000000000000" pitchFamily="2" charset="-78"/>
              </a:rPr>
              <a:t>در اين مانور، در كنار تخت بايستید به گونه اي كه نگاه شما به طرف صورت مادر باشد و با مايمت قله رحم را با نوك انگشتان هر دو دست لمس كنید. ته جنین به صورت يک جسم بزرگ كه اجزاء كوچكی دارد و سر به صورت سفت و گرد و قابل حركت لمس می شود.</a:t>
            </a:r>
          </a:p>
          <a:p>
            <a:r>
              <a:rPr lang="fa-IR" sz="2400" dirty="0">
                <a:cs typeface="B Nazanin" panose="00000400000000000000" pitchFamily="2" charset="-78"/>
              </a:rPr>
              <a:t> </a:t>
            </a:r>
            <a:r>
              <a:rPr lang="fa-IR" sz="2400" b="1" dirty="0">
                <a:cs typeface="B Nazanin" panose="00000400000000000000" pitchFamily="2" charset="-78"/>
              </a:rPr>
              <a:t>مانور دوم: </a:t>
            </a:r>
            <a:r>
              <a:rPr lang="fa-IR" sz="2400" dirty="0">
                <a:cs typeface="B Nazanin" panose="00000400000000000000" pitchFamily="2" charset="-78"/>
              </a:rPr>
              <a:t>مطابق مانور اول به طوري كه نگاه شما به طرف صورت مادر باشد، در كنار او بايستید و كف هر دست خود را در دو طرف شكم مادر قرار دهید و با ملايمت ولی محكم ابتدا با يک دست و سپس با دست ديگر فشار وارد كنید. در يک طرف شكم، ساختمان سخت و مقاومی لمس می شود كه پشت جنین است و در قسمت ديگر شكم، برجستگی هائی لمس می شود كه دست و پا و جلوي بدن جنین است</a:t>
            </a:r>
            <a:endParaRPr lang="en-US" sz="2400" dirty="0">
              <a:cs typeface="B Nazanin" panose="00000400000000000000" pitchFamily="2" charset="-78"/>
            </a:endParaRPr>
          </a:p>
        </p:txBody>
      </p:sp>
    </p:spTree>
    <p:extLst>
      <p:ext uri="{BB962C8B-B14F-4D97-AF65-F5344CB8AC3E}">
        <p14:creationId xmlns:p14="http://schemas.microsoft.com/office/powerpoint/2010/main" val="2133104360"/>
      </p:ext>
    </p:extLst>
  </p:cSld>
  <p:clrMapOvr>
    <a:masterClrMapping/>
  </p:clrMapOvr>
  <p:transition>
    <p:cove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CCAC96-C058-DC79-730B-03D45B9A03DD}"/>
              </a:ext>
            </a:extLst>
          </p:cNvPr>
          <p:cNvSpPr>
            <a:spLocks noGrp="1"/>
          </p:cNvSpPr>
          <p:nvPr>
            <p:ph idx="1"/>
          </p:nvPr>
        </p:nvSpPr>
        <p:spPr>
          <a:xfrm>
            <a:off x="2589888" y="1108953"/>
            <a:ext cx="8789313" cy="4802269"/>
          </a:xfrm>
        </p:spPr>
        <p:txBody>
          <a:bodyPr/>
          <a:lstStyle/>
          <a:p>
            <a:r>
              <a:rPr lang="fa-IR" sz="2400" b="1" dirty="0">
                <a:cs typeface="B Nazanin" panose="00000400000000000000" pitchFamily="2" charset="-78"/>
              </a:rPr>
              <a:t>مانور سوم: </a:t>
            </a:r>
            <a:r>
              <a:rPr lang="fa-IR" sz="2400" dirty="0">
                <a:cs typeface="B Nazanin" panose="00000400000000000000" pitchFamily="2" charset="-78"/>
              </a:rPr>
              <a:t>در اين مانور نیز به طوري كه نگاه شما به طرف صورت مادر باشد در كنار تخت ايستاده و انگشت شست و چهار انگشت ديگر را در قسمت تحتانی شكم مادر درست در بااي سمفیز پوبیس قرار دهید. چنانچه سر جنین در داخل لگن قرار نگرفته باشد، يک جسم قابل حركت كه همان سر جنین است، لمس می شود. </a:t>
            </a:r>
          </a:p>
          <a:p>
            <a:r>
              <a:rPr lang="fa-IR" sz="2400" b="1" dirty="0">
                <a:cs typeface="B Nazanin" panose="00000400000000000000" pitchFamily="2" charset="-78"/>
              </a:rPr>
              <a:t>مانور چهارم: </a:t>
            </a:r>
            <a:r>
              <a:rPr lang="fa-IR" sz="2400" dirty="0">
                <a:cs typeface="B Nazanin" panose="00000400000000000000" pitchFamily="2" charset="-78"/>
              </a:rPr>
              <a:t>براي انجام اين مانور، طوري قرار بگیريد كه نگاه شما به طرف پاهاي مادر باشد. سپس با نوك سه انگشت اول هر دست، فشار عمیقی در جهت محور قسمت فوقانی لگن وارد كنید. چنانچه سر جنین در پائین قرار داشته باشد، انگشتان يک دست زودتر از دست ديگر به يک جسم گرد برخورد می كند، در حالی كه دست ديگر كاماٌ وارد لگن می شود. با اين مانور میزان ورود سر به داخل لگن مشخص می گردد</a:t>
            </a:r>
            <a:endParaRPr lang="en-US" sz="2400" dirty="0">
              <a:cs typeface="B Nazanin" panose="00000400000000000000" pitchFamily="2" charset="-78"/>
            </a:endParaRPr>
          </a:p>
        </p:txBody>
      </p:sp>
    </p:spTree>
    <p:extLst>
      <p:ext uri="{BB962C8B-B14F-4D97-AF65-F5344CB8AC3E}">
        <p14:creationId xmlns:p14="http://schemas.microsoft.com/office/powerpoint/2010/main" val="3873260987"/>
      </p:ext>
    </p:extLst>
  </p:cSld>
  <p:clrMapOvr>
    <a:masterClrMapping/>
  </p:clrMapOvr>
  <p:transition>
    <p:cove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8998AB-6882-DA49-569D-AC7CF9750B62}"/>
              </a:ext>
            </a:extLst>
          </p:cNvPr>
          <p:cNvSpPr>
            <a:spLocks noGrp="1"/>
          </p:cNvSpPr>
          <p:nvPr>
            <p:ph idx="1"/>
          </p:nvPr>
        </p:nvSpPr>
        <p:spPr>
          <a:xfrm>
            <a:off x="2589888" y="1381328"/>
            <a:ext cx="8789313" cy="4529894"/>
          </a:xfrm>
        </p:spPr>
        <p:txBody>
          <a:bodyPr/>
          <a:lstStyle/>
          <a:p>
            <a:pPr marL="0" indent="0" algn="ctr">
              <a:buNone/>
            </a:pPr>
            <a:r>
              <a:rPr lang="fa-IR" sz="2800" dirty="0">
                <a:solidFill>
                  <a:srgbClr val="FF0000"/>
                </a:solidFill>
                <a:cs typeface="B Nazanin" panose="00000400000000000000" pitchFamily="2" charset="-78"/>
              </a:rPr>
              <a:t>ارتفاع رحم</a:t>
            </a:r>
          </a:p>
          <a:p>
            <a:r>
              <a:rPr lang="fa-IR" sz="2400" dirty="0">
                <a:cs typeface="B Nazanin" panose="00000400000000000000" pitchFamily="2" charset="-78"/>
              </a:rPr>
              <a:t>در هر ملاقات (از هفته 16 بارداري)با انجام مانورهاي لتوپولد، قله رحم را تعیین و ارتفاع رحم را اندازه گیري کنید و با سن بارداري مطابقت دهید. از خالی بودن مثانه مطمئن شوید در هفته 16 بارداري، رحم در فاصله بین برجستگی عانه و ناف و در هفته 20 بارداري، در حدود ناف قرار دارد. از هفته 20 تا 34 بارداري با استفاده از نوار متري، ارتفاع رحم (فاصله برجستگی عانه تا قله رحم) برحسب سانتیمتر تقريباً با سن بارداري بر حسب هفته مطابقت دارد. در هفته 32 تا 36 بارداري، رحم به استخوان جناغ نزديک می شود و در هفته هاي 36 تا40 در زير استخوان جناغ لمس می شود.</a:t>
            </a:r>
            <a:endParaRPr lang="en-US" sz="2400" dirty="0">
              <a:cs typeface="B Nazanin" panose="00000400000000000000" pitchFamily="2" charset="-78"/>
            </a:endParaRPr>
          </a:p>
        </p:txBody>
      </p:sp>
    </p:spTree>
    <p:extLst>
      <p:ext uri="{BB962C8B-B14F-4D97-AF65-F5344CB8AC3E}">
        <p14:creationId xmlns:p14="http://schemas.microsoft.com/office/powerpoint/2010/main" val="4142083983"/>
      </p:ext>
    </p:extLst>
  </p:cSld>
  <p:clrMapOvr>
    <a:masterClrMapping/>
  </p:clrMapOvr>
  <p:transition>
    <p:cove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61C7E5-8675-437A-9B17-99887C658065}"/>
              </a:ext>
            </a:extLst>
          </p:cNvPr>
          <p:cNvSpPr>
            <a:spLocks noGrp="1"/>
          </p:cNvSpPr>
          <p:nvPr>
            <p:ph idx="1"/>
          </p:nvPr>
        </p:nvSpPr>
        <p:spPr>
          <a:xfrm>
            <a:off x="2589888" y="680936"/>
            <a:ext cx="8789313" cy="5230286"/>
          </a:xfrm>
        </p:spPr>
        <p:txBody>
          <a:bodyPr>
            <a:noAutofit/>
          </a:bodyPr>
          <a:lstStyle/>
          <a:p>
            <a:pPr marL="0" indent="0" algn="ctr">
              <a:buNone/>
            </a:pPr>
            <a:r>
              <a:rPr lang="fa-IR" sz="2800" b="1" dirty="0">
                <a:solidFill>
                  <a:srgbClr val="C00000"/>
                </a:solidFill>
                <a:cs typeface="B Nazanin" panose="00000400000000000000" pitchFamily="2" charset="-78"/>
              </a:rPr>
              <a:t>حركت جنین</a:t>
            </a:r>
          </a:p>
          <a:p>
            <a:r>
              <a:rPr lang="fa-IR" sz="2400" dirty="0">
                <a:cs typeface="B Nazanin" panose="00000400000000000000" pitchFamily="2" charset="-78"/>
              </a:rPr>
              <a:t> معمولا اولین حركت جنین توسط مادر در هفته هاي 16 تا 20 احساس می شود و اين زمان می تواند براي تعیین سن بارداري كمک كننده باشد. سوال در مورد حركت جنین از هفته 24 بارداري است . تكامل حركات عمومی بدن جنین 20 تا 30 هفته است و بلوغ حركات تا هفته 36 بارداري ادامه می يابد. پس از آن حركات جنین كمتر می شود. بهتر است از مادر بخواهید در اين هفته ها تعداد حركات جنین خود را در يک ساعت شمارش كند تا الگويی از حركات وي بدست آورد. </a:t>
            </a:r>
          </a:p>
          <a:p>
            <a:r>
              <a:rPr lang="fa-IR" sz="2400" b="1" dirty="0">
                <a:cs typeface="B Nazanin" panose="00000400000000000000" pitchFamily="2" charset="-78"/>
              </a:rPr>
              <a:t>نکته: </a:t>
            </a:r>
            <a:r>
              <a:rPr lang="fa-IR" sz="2400" dirty="0">
                <a:cs typeface="B Nazanin" panose="00000400000000000000" pitchFamily="2" charset="-78"/>
              </a:rPr>
              <a:t>تعداد مطلوب حركات جنین و زمان بهینه براي شمارش آن مشخص نشده است. در يک روش احساس 10 حركت در 2 ساعت طبیعی است و در يک روش الگوي حركت جنین كه توسط مادر بدست آمده است ماك است. اگر اين تعداد معادل يا بیشتر از شمارش پايه قبلی است، اطمینان بخش است. كاهش حركت جنین بنا به اظهار مادر از هفته 28 بارداري اهمیت دارد</a:t>
            </a:r>
            <a:endParaRPr lang="en-US" sz="2400" dirty="0">
              <a:cs typeface="B Nazanin" panose="00000400000000000000" pitchFamily="2" charset="-78"/>
            </a:endParaRPr>
          </a:p>
        </p:txBody>
      </p:sp>
    </p:spTree>
    <p:extLst>
      <p:ext uri="{BB962C8B-B14F-4D97-AF65-F5344CB8AC3E}">
        <p14:creationId xmlns:p14="http://schemas.microsoft.com/office/powerpoint/2010/main" val="990087856"/>
      </p:ext>
    </p:extLst>
  </p:cSld>
  <p:clrMapOvr>
    <a:masterClrMapping/>
  </p:clrMapOvr>
  <p:transition>
    <p:cove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256BA6-64B6-EFEE-3930-45FAD4E4D8D3}"/>
              </a:ext>
            </a:extLst>
          </p:cNvPr>
          <p:cNvSpPr>
            <a:spLocks noGrp="1"/>
          </p:cNvSpPr>
          <p:nvPr>
            <p:ph idx="1"/>
          </p:nvPr>
        </p:nvSpPr>
        <p:spPr>
          <a:xfrm>
            <a:off x="1933731" y="1089498"/>
            <a:ext cx="9445471" cy="4821724"/>
          </a:xfrm>
        </p:spPr>
        <p:txBody>
          <a:bodyPr>
            <a:normAutofit/>
          </a:bodyPr>
          <a:lstStyle/>
          <a:p>
            <a:pPr marL="0" indent="0" algn="ctr">
              <a:buNone/>
            </a:pPr>
            <a:r>
              <a:rPr lang="fa-IR" sz="2800" dirty="0">
                <a:solidFill>
                  <a:srgbClr val="FF0000"/>
                </a:solidFill>
                <a:cs typeface="B Nazanin" panose="00000400000000000000" pitchFamily="2" charset="-78"/>
              </a:rPr>
              <a:t>شغل سخت و سنگین</a:t>
            </a:r>
          </a:p>
          <a:p>
            <a:pPr marL="0" indent="0">
              <a:buNone/>
            </a:pPr>
            <a:r>
              <a:rPr lang="fa-IR" sz="2400" dirty="0">
                <a:cs typeface="B Nazanin" panose="00000400000000000000" pitchFamily="2" charset="-78"/>
              </a:rPr>
              <a:t>- كارهاي ايستاده يا نشسته مداوم (مانند معلمان، فروشند گان، قالی بافان، ...)؛ </a:t>
            </a:r>
          </a:p>
          <a:p>
            <a:pPr marL="0" indent="0">
              <a:buNone/>
            </a:pPr>
            <a:r>
              <a:rPr lang="fa-IR" sz="2400" dirty="0">
                <a:cs typeface="B Nazanin" panose="00000400000000000000" pitchFamily="2" charset="-78"/>
              </a:rPr>
              <a:t>- بالا بودن حجم فعالیت جسمی بگونه اي كه موجب افزايش ضربان قلب، عرق كردن زياد و خستگی</a:t>
            </a:r>
          </a:p>
          <a:p>
            <a:pPr marL="0" indent="0">
              <a:buNone/>
            </a:pPr>
            <a:r>
              <a:rPr lang="fa-IR" sz="2400" dirty="0">
                <a:cs typeface="B Nazanin" panose="00000400000000000000" pitchFamily="2" charset="-78"/>
              </a:rPr>
              <a:t>   مفرط شود؛</a:t>
            </a:r>
          </a:p>
          <a:p>
            <a:pPr marL="0" indent="0">
              <a:buNone/>
            </a:pPr>
            <a:r>
              <a:rPr lang="fa-IR" sz="2400" dirty="0">
                <a:cs typeface="B Nazanin" panose="00000400000000000000" pitchFamily="2" charset="-78"/>
              </a:rPr>
              <a:t>- تماس اب داروهاي شیمی درمانی، اشعه ايكس، جیوه آلی و ديگر مواد شیمیايی؛ </a:t>
            </a:r>
          </a:p>
          <a:p>
            <a:pPr marL="0" indent="0">
              <a:buNone/>
            </a:pPr>
            <a:r>
              <a:rPr lang="fa-IR" sz="2400" dirty="0">
                <a:cs typeface="B Nazanin" panose="00000400000000000000" pitchFamily="2" charset="-78"/>
              </a:rPr>
              <a:t>- مواد شیمیايی مضر براي رشد جنین مثل سرب، حلال هاي شیمیايی، مواد شوينده و پاك كننده، </a:t>
            </a:r>
          </a:p>
          <a:p>
            <a:pPr marL="0" indent="0">
              <a:buNone/>
            </a:pPr>
            <a:r>
              <a:rPr lang="fa-IR" sz="2400" dirty="0">
                <a:cs typeface="B Nazanin" panose="00000400000000000000" pitchFamily="2" charset="-78"/>
              </a:rPr>
              <a:t>  حشره كشها و دود مه هاي فلزات؛</a:t>
            </a:r>
          </a:p>
          <a:p>
            <a:pPr marL="0" indent="0">
              <a:buNone/>
            </a:pPr>
            <a:r>
              <a:rPr lang="fa-IR" sz="2400" dirty="0">
                <a:cs typeface="B Nazanin" panose="00000400000000000000" pitchFamily="2" charset="-78"/>
              </a:rPr>
              <a:t>-كار در محیط پرسر و صدا، محیط گرم، فعالیت در محیط پراسترس روانی می تواند موجب افزايش</a:t>
            </a:r>
          </a:p>
          <a:p>
            <a:pPr marL="0" indent="0">
              <a:buNone/>
            </a:pPr>
            <a:r>
              <a:rPr lang="fa-IR" sz="2400" dirty="0">
                <a:cs typeface="B Nazanin" panose="00000400000000000000" pitchFamily="2" charset="-78"/>
              </a:rPr>
              <a:t>  فشار خون در زنان باردار گردد</a:t>
            </a:r>
          </a:p>
          <a:p>
            <a:pPr>
              <a:buFontTx/>
              <a:buChar char="-"/>
            </a:pPr>
            <a:endParaRPr lang="en-US" sz="2400" dirty="0">
              <a:cs typeface="B Nazanin" panose="00000400000000000000" pitchFamily="2" charset="-78"/>
            </a:endParaRPr>
          </a:p>
        </p:txBody>
      </p:sp>
    </p:spTree>
    <p:extLst>
      <p:ext uri="{BB962C8B-B14F-4D97-AF65-F5344CB8AC3E}">
        <p14:creationId xmlns:p14="http://schemas.microsoft.com/office/powerpoint/2010/main" val="275092697"/>
      </p:ext>
    </p:extLst>
  </p:cSld>
  <p:clrMapOvr>
    <a:masterClrMapping/>
  </p:clrMapOvr>
  <p:transition>
    <p:cove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696CD-70F9-481A-B39B-AC7A91EE3DA4}"/>
              </a:ext>
            </a:extLst>
          </p:cNvPr>
          <p:cNvSpPr>
            <a:spLocks noGrp="1"/>
          </p:cNvSpPr>
          <p:nvPr>
            <p:ph type="title"/>
          </p:nvPr>
        </p:nvSpPr>
        <p:spPr/>
        <p:txBody>
          <a:bodyPr>
            <a:normAutofit/>
          </a:bodyPr>
          <a:lstStyle/>
          <a:p>
            <a:pPr algn="ctr"/>
            <a:r>
              <a:rPr lang="fa-IR" sz="2800" b="1" dirty="0">
                <a:cs typeface="B Nazanin" panose="00000400000000000000" pitchFamily="2" charset="-78"/>
              </a:rPr>
              <a:t>نتیجه گیری </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2B228775-2634-4B7C-A074-FBE457B0A634}"/>
              </a:ext>
            </a:extLst>
          </p:cNvPr>
          <p:cNvSpPr>
            <a:spLocks noGrp="1"/>
          </p:cNvSpPr>
          <p:nvPr>
            <p:ph idx="1"/>
          </p:nvPr>
        </p:nvSpPr>
        <p:spPr>
          <a:xfrm>
            <a:off x="2464382" y="1685365"/>
            <a:ext cx="8789313" cy="4225857"/>
          </a:xfrm>
        </p:spPr>
        <p:txBody>
          <a:bodyPr>
            <a:normAutofit/>
          </a:bodyPr>
          <a:lstStyle/>
          <a:p>
            <a:r>
              <a:rPr lang="fa-IR" sz="2400" dirty="0">
                <a:cs typeface="B Nazanin" panose="00000400000000000000" pitchFamily="2" charset="-78"/>
              </a:rPr>
              <a:t>در مراقبت های معمول بارداری در ابتدا علائم نیازمنداقدام فوری مورد بررسی قرار میگیرند ودر صورتی که هر کدام از این علائم برای مادر وجود داشته باشند مادر ارجاع فوری داده میشود و ارزیابی معمول برای ایشان انجام نمیگیرد اما اگر علائم نیازمند اقدام فوری وجود نداشته باشد ارزیابی معمول مادر متناسب با هفته بارداری انجام می گردد </a:t>
            </a:r>
            <a:endParaRPr lang="en-US" sz="2400" dirty="0">
              <a:cs typeface="B Nazanin" panose="00000400000000000000" pitchFamily="2" charset="-78"/>
            </a:endParaRPr>
          </a:p>
        </p:txBody>
      </p:sp>
    </p:spTree>
    <p:extLst>
      <p:ext uri="{BB962C8B-B14F-4D97-AF65-F5344CB8AC3E}">
        <p14:creationId xmlns:p14="http://schemas.microsoft.com/office/powerpoint/2010/main" val="640387670"/>
      </p:ext>
    </p:extLst>
  </p:cSld>
  <p:clrMapOvr>
    <a:masterClrMapping/>
  </p:clrMapOvr>
  <p:transition>
    <p:cove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54D36-F253-4C66-B64C-3195FC0F469C}"/>
              </a:ext>
            </a:extLst>
          </p:cNvPr>
          <p:cNvSpPr>
            <a:spLocks noGrp="1"/>
          </p:cNvSpPr>
          <p:nvPr>
            <p:ph type="title"/>
          </p:nvPr>
        </p:nvSpPr>
        <p:spPr/>
        <p:txBody>
          <a:bodyPr>
            <a:normAutofit/>
          </a:bodyPr>
          <a:lstStyle/>
          <a:p>
            <a:pPr algn="ctr"/>
            <a:r>
              <a:rPr lang="fa-IR" sz="2800" b="1" dirty="0">
                <a:solidFill>
                  <a:srgbClr val="FF0000"/>
                </a:solidFill>
                <a:cs typeface="B Nazanin" panose="00000400000000000000" pitchFamily="2" charset="-78"/>
              </a:rPr>
              <a:t>پرسش وتمرین</a:t>
            </a:r>
            <a:endParaRPr lang="en-US" sz="2800" b="1"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0A44AF20-B579-4207-884A-62038DB05D01}"/>
              </a:ext>
            </a:extLst>
          </p:cNvPr>
          <p:cNvSpPr>
            <a:spLocks noGrp="1"/>
          </p:cNvSpPr>
          <p:nvPr>
            <p:ph idx="1"/>
          </p:nvPr>
        </p:nvSpPr>
        <p:spPr/>
        <p:txBody>
          <a:bodyPr>
            <a:normAutofit/>
          </a:bodyPr>
          <a:lstStyle/>
          <a:p>
            <a:r>
              <a:rPr lang="fa-IR" sz="2400" dirty="0">
                <a:cs typeface="B Nazanin" panose="00000400000000000000" pitchFamily="2" charset="-78"/>
              </a:rPr>
              <a:t>چگونگی کنترل حرکات جنین را به یک مادر باردار توضیح دهید </a:t>
            </a:r>
          </a:p>
          <a:p>
            <a:r>
              <a:rPr lang="fa-IR" sz="2400" dirty="0">
                <a:cs typeface="B Nazanin" panose="00000400000000000000" pitchFamily="2" charset="-78"/>
              </a:rPr>
              <a:t>میزان مورد نیاز روزانه ویتامین د و اسید فولیک در بارداری چه اندازه است ؟</a:t>
            </a:r>
          </a:p>
          <a:p>
            <a:r>
              <a:rPr lang="fa-IR" sz="2400" dirty="0">
                <a:cs typeface="B Nazanin" panose="00000400000000000000" pitchFamily="2" charset="-78"/>
              </a:rPr>
              <a:t>منظور از سقط مکرر و مرده زایی چیست ؟</a:t>
            </a:r>
          </a:p>
          <a:p>
            <a:r>
              <a:rPr lang="fa-IR" sz="2400" dirty="0">
                <a:cs typeface="B Nazanin" panose="00000400000000000000" pitchFamily="2" charset="-78"/>
              </a:rPr>
              <a:t>اگر مادری سقط غیر ایمن داشته باشد و وضعیت ایمن سازی ایشان مشخص نمی باشد جهت ایمن سازی علیه کزاز چه اقدامی انجام می دهید ؟</a:t>
            </a:r>
            <a:endParaRPr lang="en-US" sz="2400" dirty="0">
              <a:cs typeface="B Nazanin" panose="00000400000000000000" pitchFamily="2" charset="-78"/>
            </a:endParaRPr>
          </a:p>
        </p:txBody>
      </p:sp>
    </p:spTree>
    <p:extLst>
      <p:ext uri="{BB962C8B-B14F-4D97-AF65-F5344CB8AC3E}">
        <p14:creationId xmlns:p14="http://schemas.microsoft.com/office/powerpoint/2010/main" val="837204416"/>
      </p:ext>
    </p:extLst>
  </p:cSld>
  <p:clrMapOvr>
    <a:masterClrMapping/>
  </p:clrMapOvr>
  <p:transition>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888" y="1840089"/>
            <a:ext cx="8789313" cy="4071133"/>
          </a:xfrm>
        </p:spPr>
        <p:txBody>
          <a:bodyPr>
            <a:normAutofit/>
          </a:bodyPr>
          <a:lstStyle/>
          <a:p>
            <a:pPr lvl="0">
              <a:lnSpc>
                <a:spcPct val="150000"/>
              </a:lnSpc>
            </a:pPr>
            <a:r>
              <a:rPr lang="fa-IR" sz="2400" dirty="0">
                <a:solidFill>
                  <a:schemeClr val="tx1"/>
                </a:solidFill>
                <a:cs typeface="B Nazanin" panose="00000400000000000000" pitchFamily="2" charset="-78"/>
              </a:rPr>
              <a:t>در اولین مراجعه مادر باردار، پس از ارائه مراقبت ها توسط ماما، معاینه پزشک </a:t>
            </a:r>
            <a:r>
              <a:rPr lang="ar-SA" sz="2400" dirty="0">
                <a:solidFill>
                  <a:schemeClr val="tx1"/>
                </a:solidFill>
                <a:cs typeface="B Nazanin" panose="00000400000000000000" pitchFamily="2" charset="-78"/>
              </a:rPr>
              <a:t>بايد انجام شود. در این معاینه، پزشک ضمن انجام معاینه فیزیکی، پرونده مادر(شرح حال و ارزیابی) و نتیجه آزمایش ها و سونوگرافی (در صورت وجود) را بررسی و نتیجه ارزیابی کامل خود را در فرم مراقبت بارداری ثبت کند.</a:t>
            </a:r>
            <a:endParaRPr lang="en-US" sz="2400" dirty="0">
              <a:solidFill>
                <a:schemeClr val="tx1"/>
              </a:solidFill>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2243668896"/>
      </p:ext>
    </p:extLst>
  </p:cSld>
  <p:clrMapOvr>
    <a:masterClrMapping/>
  </p:clrMapOvr>
  <p:transition>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5A77AE-4DA3-4D9D-B32B-ADA0C4DC65F1}"/>
              </a:ext>
            </a:extLst>
          </p:cNvPr>
          <p:cNvSpPr>
            <a:spLocks noGrp="1"/>
          </p:cNvSpPr>
          <p:nvPr>
            <p:ph idx="1"/>
          </p:nvPr>
        </p:nvSpPr>
        <p:spPr/>
        <p:txBody>
          <a:bodyPr>
            <a:normAutofit/>
          </a:bodyPr>
          <a:lstStyle/>
          <a:p>
            <a:pPr marL="0" indent="0" algn="ctr">
              <a:buNone/>
            </a:pPr>
            <a:r>
              <a:rPr lang="fa-IR" sz="4000" b="1" dirty="0">
                <a:solidFill>
                  <a:srgbClr val="C00000"/>
                </a:solidFill>
                <a:cs typeface="B Nazanin" panose="00000400000000000000" pitchFamily="2" charset="-78"/>
              </a:rPr>
              <a:t>مراقبت های هفتگی </a:t>
            </a:r>
            <a:endParaRPr lang="en-US" sz="4000" b="1" dirty="0">
              <a:solidFill>
                <a:srgbClr val="C00000"/>
              </a:solidFill>
              <a:cs typeface="B Nazanin" panose="00000400000000000000" pitchFamily="2" charset="-78"/>
            </a:endParaRPr>
          </a:p>
        </p:txBody>
      </p:sp>
    </p:spTree>
    <p:extLst>
      <p:ext uri="{BB962C8B-B14F-4D97-AF65-F5344CB8AC3E}">
        <p14:creationId xmlns:p14="http://schemas.microsoft.com/office/powerpoint/2010/main" val="1749966656"/>
      </p:ext>
    </p:extLst>
  </p:cSld>
  <p:clrMapOvr>
    <a:masterClrMapping/>
  </p:clrMapOvr>
  <p:transition>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3633" y="476672"/>
            <a:ext cx="8638872" cy="5832648"/>
          </a:xfrm>
        </p:spPr>
        <p:txBody>
          <a:bodyPr>
            <a:normAutofit lnSpcReduction="10000"/>
          </a:bodyPr>
          <a:lstStyle/>
          <a:p>
            <a:pPr marL="0" indent="0" algn="ctr">
              <a:lnSpc>
                <a:spcPct val="150000"/>
              </a:lnSpc>
              <a:buNone/>
            </a:pPr>
            <a:r>
              <a:rPr lang="fa-IR" sz="2800" b="1" dirty="0">
                <a:solidFill>
                  <a:schemeClr val="tx1"/>
                </a:solidFill>
                <a:latin typeface="B Yagut,Bold"/>
                <a:cs typeface="B Nazanin" panose="00000400000000000000" pitchFamily="2" charset="-78"/>
              </a:rPr>
              <a:t> </a:t>
            </a:r>
            <a:r>
              <a:rPr lang="fa-IR" sz="2800" b="1" dirty="0">
                <a:solidFill>
                  <a:srgbClr val="0070C0"/>
                </a:solidFill>
                <a:latin typeface="B Yagut,Bold"/>
                <a:cs typeface="B Titr" panose="00000700000000000000" pitchFamily="2" charset="-78"/>
              </a:rPr>
              <a:t>دراولین مراقبت:</a:t>
            </a:r>
          </a:p>
          <a:p>
            <a:pPr marL="285750" indent="-285750">
              <a:lnSpc>
                <a:spcPct val="150000"/>
              </a:lnSpc>
              <a:buFont typeface="Arial" panose="020B0604020202020204" pitchFamily="34" charset="0"/>
              <a:buChar char="•"/>
            </a:pPr>
            <a:r>
              <a:rPr lang="fa-IR" sz="2400" dirty="0">
                <a:solidFill>
                  <a:schemeClr val="tx1"/>
                </a:solidFill>
                <a:latin typeface="B Yagut,Bold"/>
                <a:cs typeface="B Nazanin" panose="00000400000000000000" pitchFamily="2" charset="-78"/>
              </a:rPr>
              <a:t>ارزیابی علائم خطرفوری</a:t>
            </a:r>
          </a:p>
          <a:p>
            <a:pPr marL="0" indent="0">
              <a:lnSpc>
                <a:spcPct val="150000"/>
              </a:lnSpc>
              <a:buNone/>
            </a:pPr>
            <a:r>
              <a:rPr lang="fa-IR" sz="2400" u="sng" dirty="0">
                <a:solidFill>
                  <a:srgbClr val="0070C0"/>
                </a:solidFill>
                <a:latin typeface="B Yagut,Bold"/>
                <a:cs typeface="B Nazanin" panose="00000400000000000000" pitchFamily="2" charset="-78"/>
              </a:rPr>
              <a:t>درصورت نبود علائم خطرفوری:</a:t>
            </a:r>
          </a:p>
          <a:p>
            <a:pPr marL="285750" indent="-285750">
              <a:lnSpc>
                <a:spcPct val="150000"/>
              </a:lnSpc>
              <a:buFont typeface="Arial" panose="020B0604020202020204" pitchFamily="34" charset="0"/>
              <a:buChar char="•"/>
            </a:pPr>
            <a:r>
              <a:rPr lang="fa-IR" sz="2400" dirty="0">
                <a:solidFill>
                  <a:schemeClr val="tx1"/>
                </a:solidFill>
                <a:latin typeface="B Yagut,Bold"/>
                <a:cs typeface="B Nazanin" panose="00000400000000000000" pitchFamily="2" charset="-78"/>
              </a:rPr>
              <a:t>ارزیابی ، تشکیل پرونده و گرفتن شرح حال دراولین ملاقات:  </a:t>
            </a:r>
            <a:r>
              <a:rPr lang="fa-IR" sz="2400" dirty="0">
                <a:solidFill>
                  <a:schemeClr val="tx1"/>
                </a:solidFill>
                <a:cs typeface="B Nazanin" panose="00000400000000000000" pitchFamily="2" charset="-78"/>
              </a:rPr>
              <a:t>وضعيت بارداري فعلي، تعيين سن بارداري، سوابق بارداری قبلي، ابتلا به بيماري و بررسي رفتار پر خطر، وضعیت ایمن سازی </a:t>
            </a:r>
          </a:p>
          <a:p>
            <a:pPr>
              <a:lnSpc>
                <a:spcPct val="150000"/>
              </a:lnSpc>
            </a:pPr>
            <a:r>
              <a:rPr lang="fa-IR" sz="2400" dirty="0">
                <a:solidFill>
                  <a:srgbClr val="0070C0"/>
                </a:solidFill>
                <a:latin typeface="B Yagut,Bold"/>
                <a:cs typeface="B Nazanin" panose="00000400000000000000" pitchFamily="2" charset="-78"/>
              </a:rPr>
              <a:t>در صورت داشتن بیماری زمینه ای حتما بیماری و نوع داروی مصرفی در زبانه ثبت وقایع وارد شود.</a:t>
            </a:r>
          </a:p>
          <a:p>
            <a:r>
              <a:rPr lang="fa-IR" sz="2400" dirty="0">
                <a:solidFill>
                  <a:srgbClr val="0070C0"/>
                </a:solidFill>
                <a:cs typeface="B Nazanin" panose="00000400000000000000" pitchFamily="2" charset="-78"/>
              </a:rPr>
              <a:t>اندازه گیری </a:t>
            </a:r>
            <a:r>
              <a:rPr lang="fa-IR" sz="2400" dirty="0">
                <a:solidFill>
                  <a:schemeClr val="tx1"/>
                </a:solidFill>
                <a:cs typeface="B Nazanin" panose="00000400000000000000" pitchFamily="2" charset="-78"/>
              </a:rPr>
              <a:t>قد، وزن، نمایه توده بدنی، علائم حیاتی</a:t>
            </a:r>
            <a:endParaRPr lang="en-US" sz="2400" dirty="0">
              <a:solidFill>
                <a:schemeClr val="tx1"/>
              </a:solidFill>
              <a:cs typeface="B Nazanin" panose="00000400000000000000" pitchFamily="2" charset="-78"/>
            </a:endParaRPr>
          </a:p>
          <a:p>
            <a:r>
              <a:rPr lang="fa-IR" sz="2400" dirty="0">
                <a:solidFill>
                  <a:srgbClr val="0070C0"/>
                </a:solidFill>
                <a:cs typeface="B Nazanin" panose="00000400000000000000" pitchFamily="2" charset="-78"/>
              </a:rPr>
              <a:t>معاینه</a:t>
            </a:r>
            <a:r>
              <a:rPr lang="fa-IR" sz="2400" dirty="0">
                <a:cs typeface="B Nazanin" panose="00000400000000000000" pitchFamily="2" charset="-78"/>
              </a:rPr>
              <a:t> </a:t>
            </a:r>
            <a:r>
              <a:rPr lang="fa-IR" sz="2400" dirty="0">
                <a:solidFill>
                  <a:schemeClr val="tx1"/>
                </a:solidFill>
                <a:cs typeface="B Nazanin" panose="00000400000000000000" pitchFamily="2" charset="-78"/>
              </a:rPr>
              <a:t>چشم، دهان و دندان، پوست، پستان ها، اندام ها</a:t>
            </a:r>
          </a:p>
        </p:txBody>
      </p:sp>
    </p:spTree>
    <p:extLst>
      <p:ext uri="{BB962C8B-B14F-4D97-AF65-F5344CB8AC3E}">
        <p14:creationId xmlns:p14="http://schemas.microsoft.com/office/powerpoint/2010/main" val="2923606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5601" y="764704"/>
            <a:ext cx="8747022" cy="5146518"/>
          </a:xfrm>
        </p:spPr>
        <p:txBody>
          <a:bodyPr>
            <a:noAutofit/>
          </a:bodyPr>
          <a:lstStyle/>
          <a:p>
            <a:pPr marL="0" indent="0">
              <a:buNone/>
            </a:pPr>
            <a:r>
              <a:rPr lang="fa-IR" sz="2400" dirty="0">
                <a:solidFill>
                  <a:srgbClr val="0070C0"/>
                </a:solidFill>
                <a:cs typeface="B Nazanin" panose="00000400000000000000" pitchFamily="2" charset="-78"/>
              </a:rPr>
              <a:t>اقدام</a:t>
            </a:r>
            <a:endParaRPr lang="en-US" sz="2400" dirty="0">
              <a:solidFill>
                <a:srgbClr val="0070C0"/>
              </a:solidFill>
              <a:cs typeface="B Nazanin" panose="00000400000000000000" pitchFamily="2" charset="-78"/>
            </a:endParaRPr>
          </a:p>
          <a:p>
            <a:pPr marL="0" indent="0">
              <a:buNone/>
            </a:pPr>
            <a:r>
              <a:rPr lang="fa-IR" sz="2400" dirty="0">
                <a:cs typeface="B Nazanin" panose="00000400000000000000" pitchFamily="2" charset="-78"/>
              </a:rPr>
              <a:t>-  </a:t>
            </a:r>
            <a:r>
              <a:rPr lang="fa-IR" sz="2400" dirty="0">
                <a:solidFill>
                  <a:schemeClr val="tx1"/>
                </a:solidFill>
                <a:cs typeface="B Nazanin" panose="00000400000000000000" pitchFamily="2" charset="-78"/>
              </a:rPr>
              <a:t>ایمن سازی در صورت ناکامل بودن </a:t>
            </a:r>
            <a:endParaRPr lang="en-US" sz="2400" dirty="0">
              <a:solidFill>
                <a:schemeClr val="tx1"/>
              </a:solidFill>
              <a:cs typeface="B Nazanin" panose="00000400000000000000" pitchFamily="2" charset="-78"/>
            </a:endParaRPr>
          </a:p>
          <a:p>
            <a:pPr marL="0" indent="0">
              <a:buNone/>
            </a:pPr>
            <a:r>
              <a:rPr lang="fa-IR" sz="2400" dirty="0">
                <a:solidFill>
                  <a:schemeClr val="tx1"/>
                </a:solidFill>
                <a:cs typeface="B Nazanin" panose="00000400000000000000" pitchFamily="2" charset="-78"/>
              </a:rPr>
              <a:t>-  ارزیابی الگوی تغذیه </a:t>
            </a:r>
          </a:p>
          <a:p>
            <a:pPr marL="0" indent="0">
              <a:buNone/>
            </a:pPr>
            <a:r>
              <a:rPr lang="fa-IR" sz="2400" dirty="0">
                <a:solidFill>
                  <a:schemeClr val="tx1"/>
                </a:solidFill>
                <a:cs typeface="B Nazanin" panose="00000400000000000000" pitchFamily="2" charset="-78"/>
              </a:rPr>
              <a:t>-  غربالگری(روان-همسرآزاری- دخانیات،الکل و..)</a:t>
            </a:r>
            <a:endParaRPr lang="en-US" sz="2400" dirty="0">
              <a:solidFill>
                <a:schemeClr val="tx1"/>
              </a:solidFill>
              <a:cs typeface="B Nazanin" panose="00000400000000000000" pitchFamily="2" charset="-78"/>
            </a:endParaRPr>
          </a:p>
          <a:p>
            <a:pPr marL="0" indent="0">
              <a:buNone/>
            </a:pPr>
            <a:r>
              <a:rPr lang="fa-IR" sz="2400" dirty="0">
                <a:solidFill>
                  <a:schemeClr val="tx1"/>
                </a:solidFill>
                <a:cs typeface="B Nazanin" panose="00000400000000000000" pitchFamily="2" charset="-78"/>
              </a:rPr>
              <a:t>-  تعیین هفته بارداری و انجام مراقبت مطابق با آن</a:t>
            </a:r>
            <a:endParaRPr lang="en-US" sz="2400" dirty="0">
              <a:solidFill>
                <a:schemeClr val="tx1"/>
              </a:solidFill>
              <a:cs typeface="B Nazanin" panose="00000400000000000000" pitchFamily="2" charset="-78"/>
            </a:endParaRPr>
          </a:p>
          <a:p>
            <a:pPr marL="0" indent="0">
              <a:buNone/>
            </a:pPr>
            <a:r>
              <a:rPr lang="fa-IR" sz="2400" dirty="0">
                <a:solidFill>
                  <a:schemeClr val="tx1"/>
                </a:solidFill>
                <a:cs typeface="B Nazanin" panose="00000400000000000000" pitchFamily="2" charset="-78"/>
              </a:rPr>
              <a:t>-  ارجاع غیر فوری به پزشک جهت معاینه تیروئید، قلب، ریه و گرفتن شرح حال اولیه روانپزشکی</a:t>
            </a:r>
          </a:p>
          <a:p>
            <a:pPr>
              <a:buFontTx/>
              <a:buChar char="-"/>
            </a:pPr>
            <a:r>
              <a:rPr lang="fa-IR" sz="2400" dirty="0">
                <a:solidFill>
                  <a:schemeClr val="tx1"/>
                </a:solidFill>
                <a:cs typeface="B Nazanin" panose="00000400000000000000" pitchFamily="2" charset="-78"/>
              </a:rPr>
              <a:t>درخواست آزمایش هفته ی6-10</a:t>
            </a:r>
          </a:p>
          <a:p>
            <a:pPr>
              <a:buFontTx/>
              <a:buChar char="-"/>
            </a:pPr>
            <a:r>
              <a:rPr lang="fa-IR" sz="2400" dirty="0">
                <a:solidFill>
                  <a:schemeClr val="tx1"/>
                </a:solidFill>
                <a:cs typeface="B Nazanin" panose="00000400000000000000" pitchFamily="2" charset="-78"/>
              </a:rPr>
              <a:t>درخواست سونوگرافی 16-18هفته</a:t>
            </a:r>
          </a:p>
          <a:p>
            <a:pPr marL="0" indent="0">
              <a:buNone/>
            </a:pPr>
            <a:r>
              <a:rPr lang="fa-IR" sz="2400" dirty="0">
                <a:solidFill>
                  <a:schemeClr val="tx1"/>
                </a:solidFill>
                <a:cs typeface="B Nazanin" panose="00000400000000000000" pitchFamily="2" charset="-78"/>
              </a:rPr>
              <a:t> </a:t>
            </a:r>
            <a:r>
              <a:rPr lang="fa-IR" sz="2400" u="sng" dirty="0">
                <a:solidFill>
                  <a:srgbClr val="0070C0"/>
                </a:solidFill>
                <a:cs typeface="B Nazanin" panose="00000400000000000000" pitchFamily="2" charset="-78"/>
              </a:rPr>
              <a:t>ارزیابی و اقدام بر اساس تعاریف و مبحث مراقبت ویژه بارداری می بایست انجام شود.</a:t>
            </a:r>
            <a:endParaRPr lang="en-US" sz="2400" dirty="0">
              <a:solidFill>
                <a:srgbClr val="0070C0"/>
              </a:solidFill>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1699782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
  <TotalTime>483</TotalTime>
  <Words>5064</Words>
  <Application>Microsoft Office PowerPoint</Application>
  <PresentationFormat>Widescreen</PresentationFormat>
  <Paragraphs>270</Paragraphs>
  <Slides>56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Arial</vt:lpstr>
      <vt:lpstr>B Yagut,Bold</vt:lpstr>
      <vt:lpstr>Century Gothic</vt:lpstr>
      <vt:lpstr>Wingdings</vt:lpstr>
      <vt:lpstr>Wingdings 3</vt:lpstr>
      <vt:lpstr>Wisp</vt:lpstr>
      <vt:lpstr>PowerPoint Presentation</vt:lpstr>
      <vt:lpstr>مشخصات درس </vt:lpstr>
      <vt:lpstr>اهداف آموزشی </vt:lpstr>
      <vt:lpstr>فهرست عناوین </vt:lpstr>
      <vt:lpstr>PowerPoint Presentation</vt:lpstr>
      <vt:lpstr>PowerPoint Presentation</vt:lpstr>
      <vt:lpstr>PowerPoint Presentation</vt:lpstr>
      <vt:lpstr>PowerPoint Presentation</vt:lpstr>
      <vt:lpstr>PowerPoint Presentation</vt:lpstr>
      <vt:lpstr>در مراقبت هفته 20-16 بارداری</vt:lpstr>
      <vt:lpstr>PowerPoint Presentation</vt:lpstr>
      <vt:lpstr>درمراقبت هفته 30-24 بارداری</vt:lpstr>
      <vt:lpstr>درمراقبت هفته 37-31 بارداری</vt:lpstr>
      <vt:lpstr>درمراقبت هفته  38 تا40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بارداری</vt:lpstr>
      <vt:lpstr>PowerPoint Presentation</vt:lpstr>
      <vt:lpstr>PowerPoint Presentation</vt:lpstr>
      <vt:lpstr>PowerPoint Presentation</vt:lpstr>
      <vt:lpstr>PowerPoint Presentation</vt:lpstr>
      <vt:lpstr>PowerPoint Presentation</vt:lpstr>
      <vt:lpstr>PowerPoint Presentation</vt:lpstr>
      <vt:lpstr>    ایمن سازی</vt:lpstr>
      <vt:lpstr>PowerPoint Presentation</vt:lpstr>
      <vt:lpstr>PowerPoint Presentation</vt:lpstr>
      <vt:lpstr>PowerPoint Presentation</vt:lpstr>
      <vt:lpstr>PowerPoint Presentation</vt:lpstr>
      <vt:lpstr>PowerPoint Presentation</vt:lpstr>
      <vt:lpstr>گروه نان و غلات</vt:lpstr>
      <vt:lpstr>گروه سبزی ها</vt:lpstr>
      <vt:lpstr>گروه میوه ها</vt:lpstr>
      <vt:lpstr>گروه شیر و لبنیات</vt:lpstr>
      <vt:lpstr>گروه گوشت ، تخم مرغ </vt:lpstr>
      <vt:lpstr>گروه حبوبات و مغز دانه ها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نتیجه گیری </vt:lpstr>
      <vt:lpstr>پرسش وتمرین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dc:creator>
  <cp:lastModifiedBy>مرضیه گلستانی</cp:lastModifiedBy>
  <cp:revision>45</cp:revision>
  <dcterms:created xsi:type="dcterms:W3CDTF">2023-08-04T01:03:49Z</dcterms:created>
  <dcterms:modified xsi:type="dcterms:W3CDTF">2023-09-04T06:22:53Z</dcterms:modified>
</cp:coreProperties>
</file>