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806" r:id="rId3"/>
    <p:sldId id="328" r:id="rId4"/>
    <p:sldId id="327" r:id="rId5"/>
    <p:sldId id="330" r:id="rId6"/>
    <p:sldId id="331" r:id="rId7"/>
    <p:sldId id="332" r:id="rId8"/>
    <p:sldId id="333" r:id="rId9"/>
    <p:sldId id="319" r:id="rId10"/>
    <p:sldId id="323" r:id="rId11"/>
    <p:sldId id="315" r:id="rId12"/>
    <p:sldId id="316" r:id="rId13"/>
    <p:sldId id="317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87" r:id="rId24"/>
    <p:sldId id="288" r:id="rId25"/>
    <p:sldId id="289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0" r:id="rId34"/>
    <p:sldId id="298" r:id="rId35"/>
    <p:sldId id="299" r:id="rId36"/>
    <p:sldId id="300" r:id="rId37"/>
    <p:sldId id="320" r:id="rId38"/>
    <p:sldId id="301" r:id="rId39"/>
    <p:sldId id="302" r:id="rId40"/>
    <p:sldId id="303" r:id="rId41"/>
    <p:sldId id="309" r:id="rId42"/>
    <p:sldId id="310" r:id="rId43"/>
    <p:sldId id="311" r:id="rId44"/>
    <p:sldId id="324" r:id="rId45"/>
    <p:sldId id="312" r:id="rId46"/>
    <p:sldId id="313" r:id="rId47"/>
    <p:sldId id="314" r:id="rId48"/>
    <p:sldId id="304" r:id="rId49"/>
    <p:sldId id="305" r:id="rId50"/>
    <p:sldId id="306" r:id="rId51"/>
    <p:sldId id="307" r:id="rId52"/>
    <p:sldId id="321" r:id="rId53"/>
    <p:sldId id="308" r:id="rId54"/>
    <p:sldId id="325" r:id="rId55"/>
    <p:sldId id="329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67" autoAdjust="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outlineViewPr>
    <p:cViewPr>
      <p:scale>
        <a:sx n="33" d="100"/>
        <a:sy n="33" d="100"/>
      </p:scale>
      <p:origin x="0" y="-5638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62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58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7734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93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2314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32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057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8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62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6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19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49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39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92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0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2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C8A16-6E80-430C-B87A-7FD6A1B5F575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8C1638-679D-45F5-AA08-C428FF8D9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2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62849-10F9-1167-19DE-FC7852492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1337553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مراقبت های ویژه پس از زایمان 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5675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C88F3-2C16-65EF-65A9-2FE3E27F3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259" y="196947"/>
            <a:ext cx="10823331" cy="6344529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2  Nazanin" panose="00000400000000000000" pitchFamily="2" charset="-78"/>
              </a:rPr>
              <a:t>شوک ، اختلال هوشیاری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2 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اعزام وانجام اقدامات اعزام و همراهی يكی از اعضاي خانواده مادر</a:t>
            </a:r>
          </a:p>
          <a:p>
            <a:pPr algn="r" rtl="1"/>
            <a:r>
              <a:rPr lang="fa-IR" sz="2400" dirty="0">
                <a:cs typeface="2  Nazanin" panose="00000400000000000000" pitchFamily="2" charset="-78"/>
              </a:rPr>
              <a:t> اقدامات قبل و حین اعزام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درخواست كمک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اطمینان از باز بودن راه هاي هوايی و گذاشتن ايروي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دادن اكسیژن به میزان 6 تا لیتر 8 در دقیقه با ماسک عدم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تجويز مواد خوراكی از راه دهان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خواباندن به پهلوي چپ و گرم نگه داشتن مادر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باز كردن دو رگ با آنژيوكت شماره 18– 16 (طوسی يا سبز)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تزريق سرم سالین نرمال يا رينگر به میزان حداقل يک لیتر در 20 - 15 دقیقه و سپس يک لیتر در 30 دقیقه </a:t>
            </a:r>
          </a:p>
          <a:p>
            <a:pPr marL="0" indent="0" algn="r" rtl="1">
              <a:buNone/>
            </a:pPr>
            <a:r>
              <a:rPr lang="fa-IR" sz="2400" dirty="0">
                <a:cs typeface="2  Nazanin" panose="00000400000000000000" pitchFamily="2" charset="-78"/>
              </a:rPr>
              <a:t>- در صورت شوك عفونی: تزريق 2 گرم آمپی سیلین عضلانی و 80 میلی گرم جنتامايسین عضلانی</a:t>
            </a:r>
            <a:endParaRPr lang="en-US" sz="24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9359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1C7AD-9EDF-400E-AB41-657B90041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فشار خون بالا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67148-23CA-44AB-AE9F-5457A97AE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فشارخون سیستول مساوي يا بیشتر از 160 میلیمتر جیوه يا دياستول مساوي يا بیشتر از 110 میلیمتر جیوه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اقدام : درمان اکلامسی و اعزام به بیمارستان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794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39AF4-CD56-4B3E-8B91-BED44084E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8760" y="594361"/>
            <a:ext cx="9995852" cy="531686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فشارخون سیستول بیشتر از 140 و كمتر از 160 میلیمتر جیوه يا فشارخون دياستول بیشتر از 90 و كمتر از 110 میلیمتر جیوه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كنترل فشارخون 6 هفته پس از زايمان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نیاز، بررسی و درمان مانند زمان غیر بارداري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u="sng" dirty="0">
                <a:cs typeface="B Nazanin" panose="00000400000000000000" pitchFamily="2" charset="-78"/>
              </a:rPr>
              <a:t>فشارخون مزمن شناخته شده 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ارجاع غیرفوری به متخصص داخلی یا قلب برای ادامه درمان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677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29C99-D21B-46AF-B32B-5972874CFF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پره اکلامسی در بارداری اخیر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اندازه گیري فشارخون تا 10 روز پس از زايمان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فشار خون فشارخون بااتر از 140 میلی متر جیوه در 48 ساعت پس از زايمان: ارجاع در اولین فرصت به پزشک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2932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77FE3-CC48-D3B5-5E2B-12E269E12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خونریزی 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ACC9A-82C9-BC1E-8CD0-2D3B5B8E0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مادری که با خونریزی یا لکه بینی پس از زایمان مراجعه می نماید  پس از ارزیابی کامل تشخیص های ذیل گذاشته میشود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</a:t>
            </a:r>
            <a:r>
              <a:rPr lang="fa-IR" sz="2400" dirty="0">
                <a:cs typeface="B Nazanin" panose="00000400000000000000" pitchFamily="2" charset="-78"/>
              </a:rPr>
              <a:t>: باقی ماندن تکه های جفت / متریت / اختلال در روند ترمیم محل جفت و جمع شدن رحم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857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947A9-D895-37B0-8BD4-68B1109B9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89498"/>
            <a:ext cx="8915400" cy="4821724"/>
          </a:xfrm>
        </p:spPr>
        <p:txBody>
          <a:bodyPr>
            <a:normAutofit/>
          </a:bodyPr>
          <a:lstStyle/>
          <a:p>
            <a:pPr algn="r" rtl="1"/>
            <a:r>
              <a:rPr lang="fa-IR" sz="2400" b="1" u="sng" dirty="0">
                <a:cs typeface="B Nazanin" panose="00000400000000000000" pitchFamily="2" charset="-78"/>
              </a:rPr>
              <a:t>باقی ماندن تکه هایی از جفت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:</a:t>
            </a:r>
            <a:r>
              <a:rPr lang="fa-IR" sz="2400" b="1" dirty="0">
                <a:solidFill>
                  <a:srgbClr val="00B050"/>
                </a:solidFill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خونريزي شديد، دفع لخته يا نسج، سابقه خروج سخت جفت در زايمان اخیر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  اعزام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باز كردن رگ و تزريق 1 لیتر سرم سالین نرمال يا رينگر در مدت 15 تا 20 دقیقه و سپس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يک لیتر در 30 دقیقه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  معاينه واژينال و در صورت مشاهده بقاياي جفتی و پرده ها خروج آن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  تزريق 20 واحد اكسی توسین داخل سرم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  تزريق وريدي گرم 2 آمپی سیلین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2044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AB21C-537B-B7B2-33E3-58760ED9C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31132"/>
            <a:ext cx="8915400" cy="488009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متریت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ترشحات بدبو و چركی واژينال، رحم بزرگتر از حد طبیعی، تب، درد شكم، سابقه پارگی طوانی كیسه آب يا دستكاري ماحصل بارداري، حساسیت و ريباند رحم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- اعزام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- باز كردن رگ و تزريق سرم سالین نرمال يا رينگر به میزان يک لیتر در 2 3-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- تزريق وريدي گرم 2 آمپی سیلین و عضانی 80 میلی گرم جنتامايسین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0971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628DF-FF80-1249-7428-6B8FAF756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3080" y="779489"/>
            <a:ext cx="9721532" cy="513173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اختلال در روند ترمیم محل جفت و جمع شدن رحم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لكه بینی يا خونريزي از هفته سوم به بعد، شكم نرم و بدون تندرنس، رحم جمع و بدون تب و علائم عفونت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ارايه توصیه هاي بهداشتی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آموزش علائم تب، ترشحات عفونی، درد شكم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وجود ترشحات عفونی يا ادامه لكه بینی پس از 6 هفته : ارجاع غیر فوري به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5900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16257-3D4C-943C-1BAB-2F61F79B6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تب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94D0D-6B32-D523-B9AC-84939CF38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37360"/>
            <a:ext cx="8915400" cy="417386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پس از زایمان تب داشته باشد  بعد از ارزیابی ها تشخیص های ذیل گذاشته می شود :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احتمالی:</a:t>
            </a:r>
            <a:r>
              <a:rPr lang="fa-IR" sz="2400" dirty="0">
                <a:cs typeface="B Nazanin" panose="00000400000000000000" pitchFamily="2" charset="-78"/>
              </a:rPr>
              <a:t>پنومونی / متریت / مننژیت ، سپسیس/ عفونت مجاری ادراری فوقانی / عفونت محل برش سزارین یا اپی زیاتومی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7446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877A9-E1A6-C8B4-DD53-CDADB20A3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3831" y="704538"/>
            <a:ext cx="9720782" cy="5206684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پنومونی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تنگی نفس یا درد قفسه سینه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اعزام به بیمارستان </a:t>
            </a:r>
          </a:p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متریت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علائم:</a:t>
            </a:r>
            <a:r>
              <a:rPr lang="fa-IR" sz="2400" dirty="0">
                <a:cs typeface="B Nazanin" panose="00000400000000000000" pitchFamily="2" charset="-78"/>
              </a:rPr>
              <a:t>ترشحات و بدبو چركی واژينال، رحم بزرگتر از حد طبیعی، تب، درد شكم، سابقه پارگی طوانی كیسه آب يا دستكاري ماحصل بارداري، حساسیت و ريباند رحم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- باز كردن رگ و تزريق سرم رينگر يا سالین نرمال به میزان يک در لیتر 20 - 15 دقیقه و سپس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يک لیتر در 30 دقیقه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- تزريق آمپی سیلین 2 گرم وريدي يا عضلانی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- اعزام 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0300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9DDE5-D8C4-40D9-A388-F47EC61BC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dirty="0">
                <a:solidFill>
                  <a:srgbClr val="C00000"/>
                </a:solidFill>
                <a:cs typeface="B Nazanin" panose="00000400000000000000" pitchFamily="2" charset="-78"/>
              </a:rPr>
              <a:t>مشخصات درس </a:t>
            </a:r>
            <a:endParaRPr lang="en-US" sz="4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9336-82B3-4002-8AE2-FD09869F4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حیطه درس :مرور تفصیلی مراقبت های ادغام یافته سلامت مادران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گروه هدف :ماما و مراقب ماما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آخرین بازنگری 1402 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451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CE35D-EA2A-1352-7373-8AA4C8DBE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8407" y="933855"/>
            <a:ext cx="9076205" cy="4977367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مننژیت و سپسیس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علائم: *</a:t>
            </a:r>
            <a:r>
              <a:rPr lang="fa-IR" sz="2400" dirty="0">
                <a:cs typeface="B Nazanin" panose="00000400000000000000" pitchFamily="2" charset="-78"/>
              </a:rPr>
              <a:t>تب بالاي 38 درجه و يكی از علائم: -خواب آلودگی شديد، سفتی گردن، تنفس خیلی تند ، ضعف شديد يا ناتوانی درايستادن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- ب</a:t>
            </a:r>
            <a:r>
              <a:rPr lang="fa-IR" sz="2400" dirty="0">
                <a:cs typeface="B Nazanin" panose="00000400000000000000" pitchFamily="2" charset="-78"/>
              </a:rPr>
              <a:t>از كردن رگ و تزريق سرم نرمال سالین يا رينگر به میزان يک لیتر در 2 3- ساعت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تزريق عضلانی 80 میلی گرم جنتامايسین و 150 میلی گرم كلیندامايسین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اعزام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1796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8AB4F-8DDB-845A-FD4E-C0722CEC0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4007" y="539647"/>
            <a:ext cx="9990605" cy="5371576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عفونت مجاری ادراری فوقانی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تب بالای 38 درجه و یکی از علائم :درد پهلو یا سوزش ادرار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    </a:t>
            </a:r>
            <a:r>
              <a:rPr lang="fa-IR" sz="2400" dirty="0">
                <a:cs typeface="B Nazanin" panose="00000400000000000000" pitchFamily="2" charset="-78"/>
              </a:rPr>
              <a:t>- تزريق 2 گرم آمپی سیلین وريدي يا عضلانی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اعزام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عفونت محل برش سزارين يا اپی زياتومی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تورم يا تندرنس يا قرمزي غیرمعمول محل بخیه، تحت فشار بودن بخیه ها، خروج ترشحات چركی و بدبو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ارجاع در اولین فرصت به متخصص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ابتا به ديابت، نمايه توده بدنی چاق و يا مصرف داروي هاي مهار كننده سیستم ايمنی: اعزام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9541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EA383-72E5-0096-7F4D-B70F75481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436" y="646688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درد/ درد شکم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EFD4E-2BF5-228C-FC91-BAE06E83C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پس از زایمان با درد شکم مراجعه نماید بعد انجام ارزیابی های لازم تشخیص های ذیل برای ایشان گذاشته میشود :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</a:t>
            </a:r>
            <a:r>
              <a:rPr lang="fa-IR" sz="2400" dirty="0">
                <a:cs typeface="B Nazanin" panose="00000400000000000000" pitchFamily="2" charset="-78"/>
              </a:rPr>
              <a:t>متریت ، آبسه لگن ، پیلونفریت ،شکم حاد / هماتوم، آبسه ولو، عفونت محل بخیه/اختال در روند ترمیم محل بخیه/پس درد / خشکی واژن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8612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C0E78-2841-4A71-B776-32DCCF4A2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0" y="809469"/>
            <a:ext cx="9630842" cy="5101753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متريت، آبسه لگن، پیلونفريت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درد شكم، ترشحات بدبوي واژينال، رحم بزرگتر از حد طبیعی، تب و لرز، سابقه پارگی طولانی كیسه آب يا دستكاري رحمی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اعزام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</a:t>
            </a:r>
            <a:r>
              <a:rPr lang="fa-IR" sz="2400" u="sng" dirty="0">
                <a:cs typeface="B Nazanin" panose="00000400000000000000" pitchFamily="2" charset="-78"/>
              </a:rPr>
              <a:t>اقدام قبل از اعزام</a:t>
            </a:r>
            <a:r>
              <a:rPr lang="fa-IR" sz="2400" dirty="0">
                <a:cs typeface="B Nazanin" panose="00000400000000000000" pitchFamily="2" charset="-78"/>
              </a:rPr>
              <a:t>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بازكردن رگ و تزريق سرم نرمال سالین يا رينگر به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میزان يک لیتر در مدت 3-2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تزريق گرم 2 آمپی سیلین وريدي و 80 میلی گرم جنتامايسین عضلانی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شکم حاد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علائم:</a:t>
            </a:r>
            <a:r>
              <a:rPr lang="fa-IR" sz="2400" dirty="0">
                <a:cs typeface="B Nazanin" panose="00000400000000000000" pitchFamily="2" charset="-78"/>
              </a:rPr>
              <a:t>درد شكم، تندرنس پهلوها، تهوع و استفراغ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 </a:t>
            </a:r>
            <a:r>
              <a:rPr lang="fa-IR" sz="2400" dirty="0">
                <a:cs typeface="B Nazanin" panose="00000400000000000000" pitchFamily="2" charset="-78"/>
              </a:rPr>
              <a:t>طبق اقدامات فوق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6624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0EF82-624E-4D7E-9B59-9A3D0FE9C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2933" y="1286933"/>
            <a:ext cx="9201679" cy="4624289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هماتوم، آبسه ولو، عفونت محل بخیه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لمس توده دردناك در پرينه، تب، عدم توانايی و درد هنگام ادرار كردن، تحت فشار بودن و تورم محل بخیه، درد پرينه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 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فوري به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ناتوانی در ادرار كردن : گذاشتن سوند فولی و ارجاع فوري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7383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A6498-D372-4D8D-B3B3-FFE564517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689" y="406401"/>
            <a:ext cx="10578923" cy="5504822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اختلال در روند ترمیم محل بخیه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علائم: </a:t>
            </a:r>
            <a:r>
              <a:rPr lang="fa-IR" sz="2400" dirty="0">
                <a:cs typeface="B Nazanin" panose="00000400000000000000" pitchFamily="2" charset="-78"/>
              </a:rPr>
              <a:t>درد ناحیه برش سزارين يا اپی زياتومی بدون لمس توده و بدون ترشح تب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تجويز استامینوفن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 -كمپرس گرم در هفته دوم و سوم پس از زايمان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 - ارايه توصیه هاي بهداشتی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 - در صورت عدم بهبود : ارجاع غیرفوري به متخصص زنان</a:t>
            </a: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پس درد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علائم:</a:t>
            </a:r>
            <a:r>
              <a:rPr lang="fa-IR" sz="2400" dirty="0">
                <a:cs typeface="B Nazanin" panose="00000400000000000000" pitchFamily="2" charset="-78"/>
              </a:rPr>
              <a:t>دردهای کرامپی زیر دل به خصوص هنگام شیردهی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قدام </a:t>
            </a:r>
            <a:r>
              <a:rPr lang="fa-IR" sz="2400" dirty="0">
                <a:cs typeface="B Nazanin" panose="00000400000000000000" pitchFamily="2" charset="-78"/>
              </a:rPr>
              <a:t>: - تجویز استامینوفن و ادامه شیردهی </a:t>
            </a:r>
          </a:p>
          <a:p>
            <a:pPr marL="0" indent="0" algn="r" rtl="1">
              <a:buNone/>
            </a:pPr>
            <a:r>
              <a:rPr lang="fa-IR" sz="3100" b="1" u="sng" dirty="0">
                <a:cs typeface="B Nazanin" panose="00000400000000000000" pitchFamily="2" charset="-78"/>
              </a:rPr>
              <a:t>خشکی واژن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درد هنگام مقاربت </a:t>
            </a:r>
            <a:endParaRPr lang="fa-IR" sz="2400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 </a:t>
            </a:r>
            <a:r>
              <a:rPr lang="fa-IR" sz="2400" dirty="0">
                <a:cs typeface="B Nazanin" panose="00000400000000000000" pitchFamily="2" charset="-78"/>
              </a:rPr>
              <a:t>- تجويز كرمهاي نرم كننده پوستی موضعی (وازلین، روغن هاي گیاهی و ...) براي مصرف در هنگام مقاربت 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3326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D0C45-1F5C-4608-A320-E4E566138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 / سردرد </a:t>
            </a:r>
            <a:br>
              <a:rPr lang="fa-IR" sz="2400" dirty="0">
                <a:cs typeface="B Nazanin" panose="00000400000000000000" pitchFamily="2" charset="-78"/>
              </a:rPr>
            </a:b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44F91-B52F-4860-BC2D-7822F0075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08879"/>
            <a:ext cx="8915400" cy="4202343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پس از زایمان دچار سردرد شود پس از ارزیابی های لازم تشخیص های احتمالی ذیل گذاشته شده و اقدامات مربوطه انجام می گردد 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</a:t>
            </a:r>
            <a:r>
              <a:rPr lang="fa-IR" sz="2400" dirty="0">
                <a:cs typeface="B Nazanin" panose="00000400000000000000" pitchFamily="2" charset="-78"/>
              </a:rPr>
              <a:t>پره اكلامپسی، ترومبوز وريد مغزي، تومور/ آنمی، میگرن، عوارض بیهوشی، خستگی پس از زايمان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848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53638-702E-4383-8FFA-21DD16261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6426" y="1140178"/>
            <a:ext cx="9948186" cy="4771044"/>
          </a:xfrm>
        </p:spPr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پره اكلامپسی، ترومبوز وريد مغزي، تومور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سردرد همراه فشارخون بالا، افزايش سر درد با تغییر وضعیت، سردرد همراه با اختلال بینايی يا استفراغ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اعزام نگه بازنگه داشتن رگ و تزريق سرم نرمال سالین يا رينگر به میزان يک لیتر در مدت 6 8- ساعت</a:t>
            </a: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آنمی، میگرن، عوارض بیهوشی، خستگی پس از زايمان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سر درد به همراه خستگی، استرس و بی خوابی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توصیه هاي تغذيه اي، استراحت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تجويز استامینوفن به میزان 1000 میلی گرم هر 6 ساعت، يا استامینوفن (1000 – 650) و متوكلوپرامید (10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میلی گرم) هر 6 ساعت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در صورت عدم بهبود پس از 3 روز ارجاع در اولین فرصت به بیمارستان يا متخصص مغز و اعصاب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0356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1FDAD-DF31-4DE1-8CED-6DFA79549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درد/ درد پستان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1BCA8-F7E7-4936-9E41-97A7DDD26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اگر مادر پس از طایمان بادرد پستان مراجعه نماید پس از بررسی ها تشخیص های زیر در نظر گرفته می شود: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</a:t>
            </a:r>
            <a:r>
              <a:rPr lang="fa-IR" sz="2400" dirty="0">
                <a:cs typeface="B Nazanin" panose="00000400000000000000" pitchFamily="2" charset="-78"/>
              </a:rPr>
              <a:t>آبسه پستان / شقاق پستان / احتقان پستان / ماستیت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7836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15842-382A-48D3-A2F7-555F8BC16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822" y="891822"/>
            <a:ext cx="9596790" cy="50194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آبسه پستان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توده مواج و دردناك در پستان، گرمی و قرمزي پستان، لرز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  <a:r>
              <a:rPr lang="en-US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زنان</a:t>
            </a: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شقاق پستان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زخم ودرد نوک پستان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   </a:t>
            </a:r>
            <a:r>
              <a:rPr lang="fa-IR" sz="2400" dirty="0">
                <a:cs typeface="B Nazanin" panose="00000400000000000000" pitchFamily="2" charset="-78"/>
              </a:rPr>
              <a:t>- تشويق مادر به ادامه شیردهی، شروع شیردهی با پستان سالم، تخلیه مكرر پستان با مكیدن نوزاد،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و در صورت درد شديد : تخلیه با شیردوش و گذاشتن قطره شیر روي نوك پستان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آموزش نحوه صحیح شیردهی و بررسی مجدد يک روز بعد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عدم بهبود : ارجاع غیر فوري به متخصص زنان</a:t>
            </a:r>
          </a:p>
        </p:txBody>
      </p:sp>
    </p:spTree>
    <p:extLst>
      <p:ext uri="{BB962C8B-B14F-4D97-AF65-F5344CB8AC3E}">
        <p14:creationId xmlns:p14="http://schemas.microsoft.com/office/powerpoint/2010/main" val="340283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425EB-0E29-679B-A49F-0B429AACF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اهداف آموزشی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B0092-EF1C-EDB0-7FAE-C4892C422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پس از مطالعه این بخش انتظار می رود که فراگیر بتواند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علائم نیازمند اقدام فوری را نام ببرد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تشخیص ها واقدامات مربوط به هر کدام از علائم نیازمند مراقبت ویژه را بداند 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566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8788C-408F-42A6-81A2-1F79806E2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62756"/>
            <a:ext cx="8915400" cy="4748466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احتقان پستان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</a:t>
            </a:r>
            <a:r>
              <a:rPr lang="fa-IR" sz="2400" dirty="0">
                <a:cs typeface="B Nazanin" panose="00000400000000000000" pitchFamily="2" charset="-78"/>
              </a:rPr>
              <a:t>ب خفیف و گذرا (تب كمتر از 38 درجه و كمتر از 24 ساعت)، تورم و براقی هر دو پستان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   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توصیه به ادامه شیردهی به دفعات بیشتر و فواصل كوتاه تر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كمپرس سرد پستان پس از شیردهی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تجويز استامینوفن در صورت نیاز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آموزش نحوه صحیح شیردهی و پیگیري پس از 24 ساعت و در صورت عدم قطع تب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ارزيابی مجدد مادر و بررسی از نظر بروز ماستیت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79173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B7AB97-C19B-4545-AA6B-D89772FBA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9733" y="1298222"/>
            <a:ext cx="9404879" cy="4613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ماستیت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ورم، قرمزي و گرمی و درد يک طرفه پستان، لرز، تب (بیش از 38 درجه)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تشويق مادر به ادامه شیردهی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تجويز سفالكسین يا كلوگزاسیلین 500 میلی گرم هر 6 ساعت به مدت 7 تا 10 روز در صورت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حساسیت به پنی سیلین، تجويز اريترومايسین 500 میلی گرم هر 6 ساعت به مدت 14 روز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تجويز استامینوفن در صورت درد زياد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پیگیري مادر دو روز بعد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عدم تخفیف علائم پس از 48 ساعت : ارجاع غیرفوري به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97710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B4FA2-7AE3-4D58-A9F1-5B681B5E0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 یکطرفه ساق و ران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F6C2A-0A30-469E-AD9E-08F53581E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75881"/>
            <a:ext cx="8915400" cy="4335341"/>
          </a:xfrm>
        </p:spPr>
        <p:txBody>
          <a:bodyPr/>
          <a:lstStyle/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ترومبوز ورید عمقی یا انسداد شریانی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ورم درد يک طرفه ساق و ران، كاهش نبض اندام، سردي و رنگ پريدگی انتهاي اندام، كبودي اندام، اختاف بیش از 3 سانتیمتر ساق/ ران دو طرف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فوری به پزشک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516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C315-E448-43E0-97DE-8C242EC33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مشکلات ادرای –تناسلی و اجابت مزاج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7062F-1437-42E6-B48B-62D4590AA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540" y="2133600"/>
            <a:ext cx="9470072" cy="377762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اگر مادر پس از زایمان با مشکلات ادرای – تناسلی مراجعه نماید پس از ارزیابی بایستی یکی از تشخیص های زیر در نظر گرفته شود 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پیلونفریت / هماتوم ، آبسه ولو ،آسیب مجاری ادراری / آسیب مثانه یا مجاری ادرار ، فیستول / سیستیت / بواسیر / واژینیت 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8391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1CF08-D613-40C5-B635-D811C1E0C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702" y="1004341"/>
            <a:ext cx="9850910" cy="496524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پیلونفریت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سوزش ادرار، درد پهلوها، تب و لرز، تهوع و استفراغ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- ب</a:t>
            </a:r>
            <a:r>
              <a:rPr lang="fa-IR" sz="2400" dirty="0">
                <a:cs typeface="B Nazanin" panose="00000400000000000000" pitchFamily="2" charset="-78"/>
              </a:rPr>
              <a:t>از كردن رگ و تزريق سرم سالین نرمال يا رينگر به میزان يک لیتر در 3-2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تزريق وريدي گرم 2 آمپی سیلین و عضانی 80 میلی گرم جنتامايسین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امكان، تهیه نمونه ادرار براي كشت ، قبل از تزريق آنتی بیوتیک، ارسال همراه با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مادر براي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اعزام 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67968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AB033-66D8-4A6A-96A6-E0AC85452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8505" y="1124262"/>
            <a:ext cx="9226107" cy="478696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هماتوم، آبسه ولو، آسیب مجاري ادراري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</a:t>
            </a:r>
            <a:r>
              <a:rPr lang="fa-IR" sz="2400" dirty="0">
                <a:cs typeface="B Nazanin" panose="00000400000000000000" pitchFamily="2" charset="-78"/>
              </a:rPr>
              <a:t>رد زير دل، عدم دفع ادرار در 24 ساعت اول پس از زايمان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گذاشتن سوند فولی و اعزام 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آسیب مثانه یا مجاری ادرار ، فیستول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بی اختیاري مدفوع، بی اختیاري ادرار بدون ارتباط با عطسه و سرفه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مربوطه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671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250F6-0C29-4E00-A8D1-BA55EE023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0238" y="1019331"/>
            <a:ext cx="10084374" cy="48918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سیستیت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سوزش و تكرر ادرار، احساس دفع سريع ادرار، درد زير شكم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 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تجويز آموكسی سیلین 500 میلی گرم هر 8 ساعت يک بار تا 3روز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عدم بهبود با درمان فوق تا 48 ساعت و يا عود بیماري : ارجاع غیر فوري به متخصص زنان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بروز تب درد و لرز و پهلوها : درمان پیلونفريت و اعزام </a:t>
            </a:r>
          </a:p>
        </p:txBody>
      </p:sp>
    </p:spTree>
    <p:extLst>
      <p:ext uri="{BB962C8B-B14F-4D97-AF65-F5344CB8AC3E}">
        <p14:creationId xmlns:p14="http://schemas.microsoft.com/office/powerpoint/2010/main" val="5207618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A024D-D230-4C80-827E-F71823AE7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08953"/>
            <a:ext cx="8915400" cy="4802269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بواسیر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درد مقعد، لمس دكمه بواسیري، خونريزي پس از اجابت مزاج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تجويز ملین، توصیه به مصرف مايعات و رژيم غذايی حاوي فیبر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توصیه به نشستن در لگن آب گرم در طول و روز خشک نگه داشتن مقعد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تجويز پماد آنتی هموروئید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 صورت عدم بهبود پس از يک هفته : ارجاع غیر فوري به متخصص مربوط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864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E4FE5-0A1A-494D-ABF5-90D378527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4791" y="944380"/>
            <a:ext cx="9889821" cy="496684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وازینیت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ترشحات بدبو، سوزش و خارش ناحیه تناسلی پس از 4 هفته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واژينیت كانديديايی : تجويز قرص يا پماد كلوتريمازول تا يک هفته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واژينیت تريكومونايی : تجويز قرص مترونیدازول 500 میلی بار 2 گرم در روز تا يک هفته براي مادر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و همسرش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واژينیت غیر اختصاصی : تجويز ژل مترونیدازول تا يک هفته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ارايه توصیه هاي بهداشتی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عدم بهبود پس از يک هفته: ارجاع غیر فوري به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98004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D3E6E-1942-40F5-82AD-0745235E6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سرگیجه /رنگ پریدگی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FCC63-15DF-4BF2-BB89-7C95DFA41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درصورتی که مادر پس از زایمان با سرگیجه /رنگ پریدگی مراجعه نماید پس از ارزیابی ها تشخیص های ذیل در نظر گرفته میشود :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آنمی شدید ناشی از هیپوولمی  / آنمی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9001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8BCC4-E369-10F2-2680-5D2EB401B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225084"/>
            <a:ext cx="8911687" cy="829994"/>
          </a:xfrm>
        </p:spPr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F9E71-B855-3E82-C941-9E55FC4DC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055078"/>
            <a:ext cx="8915400" cy="4981864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علائم نیازمند اقدام فوری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فشارخون بالا</a:t>
            </a: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خونریزی 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تب </a:t>
            </a:r>
            <a:endParaRPr lang="fa-IR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درد،درد شکم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درد سردرد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دردپستان</a:t>
            </a:r>
            <a:endParaRPr lang="fa-IR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دردیکطرفه ساق وران 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مشکلات ادراری تناسلی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سرگیجه و رنگ پریدگی</a:t>
            </a:r>
            <a:endParaRPr lang="fa-I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اختلالات روانپزشکی</a:t>
            </a:r>
          </a:p>
          <a:p>
            <a:pPr algn="r" rtl="1"/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سایر موارد نیازمند مراقبت ویژه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0666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57A93-231D-437F-89FB-E21476F41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5336" y="739302"/>
            <a:ext cx="9909276" cy="5171920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آنمی شدید ناشی از هیپوولمی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علائم حیاتی غیرطبیعی (هیپوتانسیون ارتواستاتیک)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كردن رگ و تزريق سرم رينگر به میزان 1000 میلی لیتر در 4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- ارجاع فوري به بیمارستان </a:t>
            </a:r>
          </a:p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آنمی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رنگ پريدگی و علائم حیاتی طبیعی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  <a:r>
              <a:rPr lang="fa-IR" sz="2400" dirty="0">
                <a:cs typeface="B Nazanin" panose="00000400000000000000" pitchFamily="2" charset="-78"/>
              </a:rPr>
              <a:t>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درخواست آزمايش هموگلوبین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</a:t>
            </a:r>
            <a:r>
              <a:rPr lang="fa-IR" sz="2400" b="1" dirty="0">
                <a:cs typeface="B Nazanin" panose="00000400000000000000" pitchFamily="2" charset="-78"/>
              </a:rPr>
              <a:t>در صورت هموگلوبین كمتر از 7 گرم در دسی لیتر: </a:t>
            </a:r>
            <a:r>
              <a:rPr lang="fa-IR" sz="2400" dirty="0">
                <a:cs typeface="B Nazanin" panose="00000400000000000000" pitchFamily="2" charset="-78"/>
              </a:rPr>
              <a:t>ارجاع فوري به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 </a:t>
            </a:r>
            <a:r>
              <a:rPr lang="fa-IR" sz="2400" b="1" dirty="0">
                <a:cs typeface="B Nazanin" panose="00000400000000000000" pitchFamily="2" charset="-78"/>
              </a:rPr>
              <a:t>در صورت هموگلوبین 10-7 گرم در دسی لیتر</a:t>
            </a:r>
            <a:r>
              <a:rPr lang="fa-IR" sz="2400" dirty="0">
                <a:cs typeface="B Nazanin" panose="00000400000000000000" pitchFamily="2" charset="-78"/>
              </a:rPr>
              <a:t>: ارجاع در اولین فرصت به پزشک مركز</a:t>
            </a:r>
          </a:p>
        </p:txBody>
      </p:sp>
    </p:spTree>
    <p:extLst>
      <p:ext uri="{BB962C8B-B14F-4D97-AF65-F5344CB8AC3E}">
        <p14:creationId xmlns:p14="http://schemas.microsoft.com/office/powerpoint/2010/main" val="25797125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EDBC0-4DBE-4AD8-B4C8-EDA6CD961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اختلال روانپزشکی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FBF11-014C-4ECA-82A2-5F2FB3DC6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906" y="2133600"/>
            <a:ext cx="9286706" cy="3777622"/>
          </a:xfrm>
        </p:spPr>
        <p:txBody>
          <a:bodyPr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مشاهده اختلالات روانی در مراقبت های معمول پس از زایمان میتواند مطرح کننده موارد ذیل باشد :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سايكوز يا علائم بالینی نیازمند اقدام فوري روانپزشكی / افسردگی ماژور / افسردگی ، اضطراب ، وسواس / اندوه پس از زایمان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37888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A95AB-E018-427D-8A1D-47B8C51BA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8451" y="1031132"/>
            <a:ext cx="9306161" cy="488009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سايكوز يا علائم بالینی نیازمند اقدام فوري روانپزشكی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</a:p>
          <a:p>
            <a:pPr algn="r" rtl="1"/>
            <a:r>
              <a:rPr lang="fa-IR" sz="2400" u="sng" dirty="0">
                <a:cs typeface="B Nazanin" panose="00000400000000000000" pitchFamily="2" charset="-78"/>
              </a:rPr>
              <a:t>در مراحل اولیه : </a:t>
            </a:r>
            <a:r>
              <a:rPr lang="fa-IR" sz="2400" dirty="0">
                <a:cs typeface="B Nazanin" panose="00000400000000000000" pitchFamily="2" charset="-78"/>
              </a:rPr>
              <a:t>بی خوابی، بی قراري، تحريک پذيري، پرخاشگري 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u="sng" dirty="0">
                <a:cs typeface="B Nazanin" panose="00000400000000000000" pitchFamily="2" charset="-78"/>
              </a:rPr>
              <a:t>در مراحل پیشرفته </a:t>
            </a:r>
            <a:r>
              <a:rPr lang="fa-IR" sz="2400" dirty="0">
                <a:cs typeface="B Nazanin" panose="00000400000000000000" pitchFamily="2" charset="-78"/>
              </a:rPr>
              <a:t>: اختلال در جهت يابی (عدم آگاهی به زمان، مكان و شخص)، نوسان خلق از مانیا به افسردگی و بر عكس، رفتار مهار گسیخته، غیرعادي و آشفته، عقايد هذيانی در مورد نوزاد (اعتقاد به اينكه نوزاد ناقص يا مرده است، نوزاد قدرت و توانايی خاصی دارد، نوزاد شیطان يا خداست و ..)، توهمات شنوايی كه به مادر دستور می دهد به نوزاد صدمه بزند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82479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202EB-36C9-4717-8C4D-7949D4949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860" y="642027"/>
            <a:ext cx="10526467" cy="5269196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در مرحله پیشرفته </a:t>
            </a:r>
            <a:r>
              <a:rPr lang="fa-IR" sz="2400" b="1" dirty="0">
                <a:cs typeface="B Nazanin" panose="00000400000000000000" pitchFamily="2" charset="-78"/>
              </a:rPr>
              <a:t>: </a:t>
            </a:r>
            <a:r>
              <a:rPr lang="fa-IR" sz="2400" dirty="0">
                <a:cs typeface="B Nazanin" panose="00000400000000000000" pitchFamily="2" charset="-78"/>
              </a:rPr>
              <a:t>اعزام به بیمارستان و همراهی مادر (نوزاد با مادر همراه نشود)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 اقدامات پیش از ا عزام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</a:t>
            </a:r>
            <a:r>
              <a:rPr lang="fa-IR" sz="2400" b="1" dirty="0">
                <a:cs typeface="B Nazanin" panose="00000400000000000000" pitchFamily="2" charset="-78"/>
              </a:rPr>
              <a:t>در صورت تمايل يا اقدام به خودكشی : </a:t>
            </a:r>
            <a:r>
              <a:rPr lang="fa-IR" sz="2400" dirty="0">
                <a:cs typeface="B Nazanin" panose="00000400000000000000" pitchFamily="2" charset="-78"/>
              </a:rPr>
              <a:t>آموزش همراهان از نظر محافظت بیمار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</a:t>
            </a:r>
            <a:r>
              <a:rPr lang="fa-IR" sz="2400" b="1" dirty="0">
                <a:cs typeface="B Nazanin" panose="00000400000000000000" pitchFamily="2" charset="-78"/>
              </a:rPr>
              <a:t>درصورت پرخاشگري و تحريک پذيري شديد : </a:t>
            </a:r>
            <a:r>
              <a:rPr lang="fa-IR" sz="2400" dirty="0">
                <a:cs typeface="B Nazanin" panose="00000400000000000000" pitchFamily="2" charset="-78"/>
              </a:rPr>
              <a:t>تزريق عضلانی نصف آمپول هالوپريدول 5 میلی گرم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در صورت عدم كنترل بیماري و نرسیدن بیمار به بیمارستان طی 20 دقیقه، تزريق تكرار .شود چنانچه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عوارض اكستراپیرامیدال بروز كند، نصف آمپول بی پريدين به صورت عضلانی تزريق .شود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93160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60154-A160-D0BE-1697-8DFB9BA98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700" y="1417320"/>
            <a:ext cx="9332912" cy="449390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نکته : </a:t>
            </a:r>
            <a:r>
              <a:rPr lang="fa-IR" sz="2400" dirty="0">
                <a:cs typeface="B Nazanin" panose="00000400000000000000" pitchFamily="2" charset="-78"/>
              </a:rPr>
              <a:t>با توجه به اينكه سايكوز بعد از زايمان ممكن است با علائم اختلال هوشیاري همراه باشد، لازم است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قبل از ارجاع، عوامل ارگانیک دلیريوم مانند اختلالات آب و الكترولیتی بررسی و براساس آن درمان شروع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شود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</a:t>
            </a:r>
            <a:r>
              <a:rPr lang="fa-IR" sz="2400" b="1" dirty="0">
                <a:cs typeface="B Nazanin" panose="00000400000000000000" pitchFamily="2" charset="-78"/>
              </a:rPr>
              <a:t>در مرحله اولیه </a:t>
            </a:r>
            <a:r>
              <a:rPr lang="fa-IR" sz="2400" dirty="0">
                <a:cs typeface="B Nazanin" panose="00000400000000000000" pitchFamily="2" charset="-78"/>
              </a:rPr>
              <a:t>و در صورت سابقه جنون پس از زايمان در مادر يا خانواده وي و يا وجود ساير علائم خطر : ارجاع غیر فوري به روانپزشک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2238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51902-C4DF-4833-B71B-07191A401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1174" y="1556426"/>
            <a:ext cx="9403438" cy="4354796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افسردگی ماژور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خلق افسرده، اختلال در خواب و اشتها، ناتوانی در تمرکز، از دست دادن علائق، كاهش انرژي، افكار يا اقدام به خودكشی، نامیدي، تحريک پذيري، بی قراري، اضطراب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روانپزشک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54470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7BDB6-8162-443A-B57F-2D918D4D5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970" y="1050587"/>
            <a:ext cx="9967642" cy="4860635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افسردگی، اضطراب، وسواس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خلق افسرده و بی علاقگی، اختلال در خواب و اشتها، تمايل به گريه كردن، اضطراب، خستگی، وسواس فكري و عملی، احساس درد در نقاط مختلف بدن، ناتوانی در انجام كارهاي روزمره ، زودرنجی، عصبانیت، بی حوصلگی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 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درمان حمايتی (غیر دارويی) مطابق دستورالعمل سامت روان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بررسی وضعیت رشد نوزاد (ممكن است مادر افسرده نسبت به مراقبت از نوزاد سهل انگار شود)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تشديد عوارض يا عدم بهبود : ارجاع غیر فوري به روانپزشک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27646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3D5B2-8380-4CEB-A998-F9FCF3A7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033" y="408562"/>
            <a:ext cx="10817157" cy="5875506"/>
          </a:xfrm>
        </p:spPr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اندوه پس از زایمان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600" dirty="0">
                <a:cs typeface="B Nazanin" panose="00000400000000000000" pitchFamily="2" charset="-78"/>
              </a:rPr>
              <a:t>شروع افسردگی خفیف بین روزهاي سوم تا ششم و ادامه حداكثر تا روز چهاردهم پس از زايمان، احساس گذراي افسردگی چند ساعت در روز، كاهش اشتها، احساس ملال، نوسان خلق، عصبانیت، تمايل به گريه، بی خوابی و اضطراب، بی قراري</a:t>
            </a:r>
          </a:p>
          <a:p>
            <a:pPr algn="r" rtl="1"/>
            <a:r>
              <a:rPr lang="fa-IR" sz="26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با دقت به صحبت و شكايات مادر گوش كنید و به او اطمینان دهید كه مشكلات او را درك می كنید .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به مادر اطمینان دهید كه اين حالت گذرا بوده و معموا ًطی 2 هفته خود به خود بهبود می .يابد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عاطفی از و مادر مراجعه فوري در صورت تشديد علائم روانی در مادربه همسر و همراهان در مورد علائم بیماري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وضرورت حمايت آموزش دهید .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- در صورت تشديد علائم يا تداوم علائم بعد از 2 هفته : ارجاع غیر فوري به روان پزشک يا روان شناس بالینی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- در صورت بروز علائم بالینی نیازمند اقدام فوري روان پزشك :ی ارجاع فوري به روان پزشک يا روان شناس بالینی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و انجام اقدامات پیش از ارجاع سايكو</a:t>
            </a:r>
            <a:endParaRPr lang="en-US" sz="2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26957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099D-C084-4EC8-BC79-B2955A1B4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0" y="624110"/>
            <a:ext cx="8761412" cy="1280890"/>
          </a:xfrm>
        </p:spPr>
        <p:txBody>
          <a:bodyPr/>
          <a:lstStyle/>
          <a:p>
            <a:pPr algn="ct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ابتلا به ایدز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/ 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HIV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A9CBE-E18F-4D46-A9C8-CEB332A34D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942" y="1167618"/>
            <a:ext cx="10477670" cy="4743604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 منع تغذيه نوزاد با شیر مادر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</a:t>
            </a:r>
            <a:r>
              <a:rPr lang="en-US" sz="2600" dirty="0">
                <a:cs typeface="B Nazanin" panose="00000400000000000000" pitchFamily="2" charset="-78"/>
              </a:rPr>
              <a:t> </a:t>
            </a:r>
            <a:r>
              <a:rPr lang="fa-IR" sz="2600" dirty="0">
                <a:cs typeface="B Nazanin" panose="00000400000000000000" pitchFamily="2" charset="-78"/>
              </a:rPr>
              <a:t>استفاده همزمان از دو روش پیشگیري از بارداري </a:t>
            </a:r>
            <a:r>
              <a:rPr lang="en-US" sz="2600" dirty="0">
                <a:cs typeface="B Nazanin" panose="00000400000000000000" pitchFamily="2" charset="-78"/>
              </a:rPr>
              <a:t>)</a:t>
            </a:r>
            <a:r>
              <a:rPr lang="fa-IR" sz="2600" dirty="0">
                <a:cs typeface="B Nazanin" panose="00000400000000000000" pitchFamily="2" charset="-78"/>
              </a:rPr>
              <a:t> كاندوم + روش ديگر</a:t>
            </a:r>
            <a:r>
              <a:rPr lang="en-US" sz="2600" dirty="0">
                <a:cs typeface="B Nazanin" panose="00000400000000000000" pitchFamily="2" charset="-78"/>
              </a:rPr>
              <a:t>(</a:t>
            </a:r>
            <a:r>
              <a:rPr lang="fa-IR" sz="2600" dirty="0">
                <a:cs typeface="B Nazanin" panose="00000400000000000000" pitchFamily="2" charset="-78"/>
              </a:rPr>
              <a:t> به نظر پزشک بلافاصله پس از زايمان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 عدم استفاده از</a:t>
            </a:r>
            <a:r>
              <a:rPr lang="en-US" sz="2600" dirty="0">
                <a:cs typeface="B Nazanin" panose="00000400000000000000" pitchFamily="2" charset="-78"/>
              </a:rPr>
              <a:t>IUD </a:t>
            </a:r>
            <a:r>
              <a:rPr lang="fa-IR" sz="2600" dirty="0">
                <a:cs typeface="B Nazanin" panose="00000400000000000000" pitchFamily="2" charset="-78"/>
              </a:rPr>
              <a:t>مگر در صورت نبود امكان استفاده از ساير روشها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 منع مصرف قرصها وآمپول هاي تركیبی در صورت فرد ابتلا به بیماري سل به همراه ايدز( به دلیل استفاده از ريفامپین </a:t>
            </a:r>
            <a:r>
              <a:rPr lang="en-US" sz="2600" dirty="0">
                <a:cs typeface="B Nazanin" panose="00000400000000000000" pitchFamily="2" charset="-78"/>
              </a:rPr>
              <a:t>(</a:t>
            </a:r>
            <a:r>
              <a:rPr lang="fa-IR" sz="2600" dirty="0">
                <a:cs typeface="B Nazanin" panose="00000400000000000000" pitchFamily="2" charset="-78"/>
              </a:rPr>
              <a:t> </a:t>
            </a:r>
            <a:endParaRPr lang="en-US" sz="26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 تاكید به مراجعه به مركز درمانی در صورت بروز علائم ی مانند تب يا هر نوع عفونت، سرفه و خلط</a:t>
            </a:r>
            <a:endParaRPr lang="en-US" sz="26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- تاكید به ادامه درمان دارويی و مراجعه به مركز مشاوره رفتاري</a:t>
            </a:r>
            <a:endParaRPr lang="en-US" sz="2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50123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1ED5E-ECB4-482A-BA93-0C60BD2CB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5140" y="936978"/>
            <a:ext cx="10259472" cy="4974244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تنگی نفس و تپش قلب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  <a:endParaRPr lang="en-US" sz="2400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en-US" sz="24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غربالگري مادر از نظر كارديومیوپاتی پري پارتوم 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- در صورت درد قفسه سینه يا درصد اشباع اكسیژن كمتر از :%95 اعزام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8048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6A5EE-0245-4F59-B6F4-E6A8055CD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مقدمه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 مراقبت های معمول پس از زایمان همه علائم نیازمند مراقبت ویژه بررسی شده و در صورت بروز هر کدام از علائم بایستی بر اساس ارزیابی انجام شده و تشخیص در نظر گرفته شده اقدامات بر اساس دستورالعمل مراقبت های ادغام یافته سلامت مادران  انجام گیرد.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18495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2B882-D7D8-447C-B59B-7FD4483BD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2613" y="661481"/>
            <a:ext cx="9811999" cy="524974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سابقه دیابت بارداری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تاكید به مادر براي مراجعه در صورت ابتلا به بیماري هايی مانند سرماخوردگی، عفونت ادراري، ...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غربالگري مادر از نظر كارديومیوپاتی پري پارتوم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درخواست آزمايش </a:t>
            </a:r>
            <a:r>
              <a:rPr lang="en-US" sz="2400" dirty="0">
                <a:cs typeface="B Nazanin" panose="00000400000000000000" pitchFamily="2" charset="-78"/>
              </a:rPr>
              <a:t>FBS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en-US" sz="2400" dirty="0">
                <a:cs typeface="B Nazanin" panose="00000400000000000000" pitchFamily="2" charset="-78"/>
              </a:rPr>
              <a:t>GTT </a:t>
            </a:r>
            <a:r>
              <a:rPr lang="fa-IR" sz="2400" dirty="0">
                <a:cs typeface="B Nazanin" panose="00000400000000000000" pitchFamily="2" charset="-78"/>
              </a:rPr>
              <a:t> 75گرمی در ماقات سوم. در صورت </a:t>
            </a:r>
            <a:r>
              <a:rPr lang="en-US" sz="2400" dirty="0">
                <a:cs typeface="B Nazanin" panose="00000400000000000000" pitchFamily="2" charset="-78"/>
              </a:rPr>
              <a:t>FBS </a:t>
            </a:r>
            <a:r>
              <a:rPr lang="fa-IR" sz="2400" dirty="0">
                <a:cs typeface="B Nazanin" panose="00000400000000000000" pitchFamily="2" charset="-78"/>
              </a:rPr>
              <a:t>مساوي يا بیشتر از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126و </a:t>
            </a:r>
            <a:r>
              <a:rPr lang="en-US" sz="2400" dirty="0">
                <a:cs typeface="B Nazanin" panose="00000400000000000000" pitchFamily="2" charset="-78"/>
              </a:rPr>
              <a:t>OGTT </a:t>
            </a:r>
            <a:r>
              <a:rPr lang="fa-IR" sz="2400" dirty="0">
                <a:cs typeface="B Nazanin" panose="00000400000000000000" pitchFamily="2" charset="-78"/>
              </a:rPr>
              <a:t>  (دو ساعته) مساوي يا بیشتر از 200 میلی گرم در دسی لیتر: ارجاع غیر فوري به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متخصص غدد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3565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7F2BA-CE35-475D-8ED6-9437BEA589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702" y="350196"/>
            <a:ext cx="9850910" cy="5561026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مصرف مواد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تشويق مادر وابسته به مواد مخدر افیونی يا تحت درمان با داروهاي آگونیست اپیوئیدي 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متادون يا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بوپرنورفین </a:t>
            </a:r>
            <a:r>
              <a:rPr lang="en-US" sz="2400" dirty="0">
                <a:cs typeface="B Nazanin" panose="00000400000000000000" pitchFamily="2" charset="-78"/>
              </a:rPr>
              <a:t>(</a:t>
            </a:r>
            <a:r>
              <a:rPr lang="fa-IR" sz="2400" dirty="0">
                <a:cs typeface="B Nazanin" panose="00000400000000000000" pitchFamily="2" charset="-78"/>
              </a:rPr>
              <a:t> و حمايت از او براي زايمان در بیمارستان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آموزش علائم سندرم پرهیز نوزادي و بستري نوزاد 5-3 روز پس از تولد در بیمارستان جهت سم زدايی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آموزش درباره ممنوعیت و پیامدهاي قانونی احتمالی دادن مواد مخدر و محرك يا داروهايی نظیر متادون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به نوزاد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منع مصرف مواد افیونی(ترياك، هرويین، كديین) و محرك (مت آمفتامین) در شیردهی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با توجه به عدم وجود خدمات درمان با داروهاي آگونیست اپیوئیدي(متادون يا بوپرونورفین) در نظام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شبكه، بیماران به مراكز دولتی درمان با داروهاي آگونیست اپیوئیدي ارجاع و پیگیري تحت درمان قرار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گرفتن با كارشناس مراقب سامت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36160219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356F-3B9C-4BB6-AC72-126F43248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523" y="2133600"/>
            <a:ext cx="9773089" cy="37776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تشويق به شیردهی در صورت دريافت درمان نگهدارنده با داروهاي آگونیست اپیوئیدي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(متادون يا بوپرنورفین)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آموزش درباره خطرات مواجهه با دود دست دوم سیگار در نوزاد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توصیه به ترك دخانیات و ارجاع به پزشک مركز براي ترك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توجه به علائم افسردگی پس از زايمان در مصرف كنندگان تركیبات محرك مت آمفتامین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9906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6D49E-466B-400E-A50B-15046578E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14400"/>
            <a:ext cx="8915400" cy="4996822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مصرف الکل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منع مصرف در شیردهی 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صرع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  <a:r>
              <a:rPr lang="fa-IR" sz="2400" dirty="0">
                <a:solidFill>
                  <a:srgbClr val="00B050"/>
                </a:solidFill>
              </a:rPr>
              <a:t>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ارجاع در اولین فرصت به متخصص مغز و اعصاب براي تنظیم و نوع میزان دارو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- تاكید به غربالگري سامت روان و توجه به علائم افسردگی پس از زايمان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4722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0E86F-4F56-8F42-E459-68FEAA447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420" y="1322962"/>
            <a:ext cx="9287192" cy="458826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دیاستاز رکتوس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 صورت فاصله دو عضله راست شكمی بیش از 2 انگشت: ارجاع غیر فوري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- در صورت فاصله داشتن عضله راست شكمی كمتر از 2 انگشت آموزش موارد زير به مادر: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 هنگام تغییر وضعیت حتما عضلات شكم منقبض و به كمر نزديک كند.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 ورزشهاي مربوط به تقويت عضلات شكم را انجام دهد. مانند نزديک كردن عضلات شكم به كمر هنگام بازدم شكمی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54399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707C1-93F2-E758-8951-F9C7A731B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پرسش و تمرین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C2A286-254A-B200-46D9-68B91F0A1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اگر مادی پس اززایمان با خونریزی مرجعه نماید چه تشخیص های احتمالی برای ایشان در نطر گرفته میشود و اقدام شما در هر کوام ازموارد را تئضیح دهید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اقدام خود را برای مادری که پس اززایمان با در یکطرفه ساق و ران مرجعه کرده است چیست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علائم سایکوز بعد از زایمان چیست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9704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2B120-7C71-4885-922B-987EB868B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894946"/>
            <a:ext cx="8915400" cy="5016276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علائم نیازمند اقدام فوری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در بدو ورود مادر در حال تشنج یا قبلا تشنج کرده باشد / شوک یا اختلال هوشیاری / تنفس مشکل باشد بایستی اقدامات زیر برای مادر انجام گردد.: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درحال تشنج یا قبلا تشنج کرده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-درمان اكلامپسی در 48 ساعت اول پس از زايمان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اعزام </a:t>
            </a:r>
            <a:endParaRPr lang="fa-IR" sz="28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1127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2889A-33F5-4974-B2BB-6D2DFD311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اعزام</a:t>
            </a:r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019DE-5E81-477A-B168-F7A0230B2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6533" y="1524000"/>
            <a:ext cx="9608079" cy="438722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اگر مادر نیاز به اعزام دارد، ضمن اطلاع به كارشناس رابط سامت مادران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1- با مركز فوريت ها تماس بگیريد و براي درخواست پذيرش بیمارستانی مطابق سطح بندي خدمات پريناتال هماهنگی كنید.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2- اطمینان حاصل كنید كه دارو و تجهیزات مورد نیاز در آمبوانس وجود دارد: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 داروهايی مانند اكسی توسین، سولفات منیزيوم، فنی تويین، گلوكونات كلسیم، هیدرالازين،لابتالول، آمپی سیلین، جنتامايسین، سرم رينگر و ... ، وسايلی مانند دستكش استريل، سرنگ، سوند، ست سرم، ست زايمان و ... فرم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3- ارجاع/ اعزام را تكمیل كنید</a:t>
            </a:r>
            <a:r>
              <a:rPr lang="fa-I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803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C9D01-0342-44FA-BAD0-170693A8A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8178" y="1456267"/>
            <a:ext cx="9856434" cy="445495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4- به مادر و اطرافیانش در مورد علت اعزام توضیح دهید.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5- در موارد نیاز (مشخص شده در مباحث مراقبت ويژه) مادر را همراهی كنید. توصیه می شود يكی از بستگان مادر و يا همسر وي نیز مادر را همراهی كند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6- در طول اعزام ، مراقبت هاي لازم مانند شنیدن صداي قلب جنین و كنترل علائم حیاتی مادر را انجام دهید و از باز بودن رگ و دريافت سرم كافی مطمئن شويد . 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نکته: تكنسین اورژانس می بايست مهارت ازم براي احیا قلبی عروقی و مديريت اختلالات شوك همورژيک در مادر (باردار/ پس از زايمان) داشته باشد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786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D88A6-AE23-49E7-9AF2-AF489FD6A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3120" y="1005840"/>
            <a:ext cx="9401492" cy="490538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تنفس مشکل 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درخواست كمک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اطمینان از باز بودن راه هاي هوايی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دادن اكسیژن به میزان 8-6 لیتر در دقیقه با ماسک يا كانول بینی باز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كردن رگ و تزريق يک لیتر سرم سالین نرمال يا رينگر به مدت 6 8تا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سمع ريه و قلب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تشخیص آمبولی ريه، حمله آسم، ادم :ريه حاد درمان معمول زن غیر باردار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اعزام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163782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1414</TotalTime>
  <Words>4007</Words>
  <Application>Microsoft Office PowerPoint</Application>
  <PresentationFormat>Widescreen</PresentationFormat>
  <Paragraphs>358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Arial</vt:lpstr>
      <vt:lpstr>Century Gothic</vt:lpstr>
      <vt:lpstr>Times New Roman</vt:lpstr>
      <vt:lpstr>Wingdings 3</vt:lpstr>
      <vt:lpstr>Wisp</vt:lpstr>
      <vt:lpstr>مراقبت های ویژه پس از زایمان </vt:lpstr>
      <vt:lpstr>مشخصات درس </vt:lpstr>
      <vt:lpstr>اهداف آموزشی</vt:lpstr>
      <vt:lpstr>فهرست مطالب</vt:lpstr>
      <vt:lpstr>PowerPoint Presentation</vt:lpstr>
      <vt:lpstr>PowerPoint Presentation</vt:lpstr>
      <vt:lpstr>اعزام</vt:lpstr>
      <vt:lpstr>PowerPoint Presentation</vt:lpstr>
      <vt:lpstr>PowerPoint Presentation</vt:lpstr>
      <vt:lpstr>PowerPoint Presentation</vt:lpstr>
      <vt:lpstr>فشار خون بالا </vt:lpstr>
      <vt:lpstr>PowerPoint Presentation</vt:lpstr>
      <vt:lpstr>PowerPoint Presentation</vt:lpstr>
      <vt:lpstr>خونریزی </vt:lpstr>
      <vt:lpstr>PowerPoint Presentation</vt:lpstr>
      <vt:lpstr>PowerPoint Presentation</vt:lpstr>
      <vt:lpstr>PowerPoint Presentation</vt:lpstr>
      <vt:lpstr>تب</vt:lpstr>
      <vt:lpstr>PowerPoint Presentation</vt:lpstr>
      <vt:lpstr>PowerPoint Presentation</vt:lpstr>
      <vt:lpstr>PowerPoint Presentation</vt:lpstr>
      <vt:lpstr>درد/ درد شکم </vt:lpstr>
      <vt:lpstr>PowerPoint Presentation</vt:lpstr>
      <vt:lpstr>PowerPoint Presentation</vt:lpstr>
      <vt:lpstr>PowerPoint Presentation</vt:lpstr>
      <vt:lpstr>درد / سردرد  </vt:lpstr>
      <vt:lpstr>PowerPoint Presentation</vt:lpstr>
      <vt:lpstr>درد/ درد پستان </vt:lpstr>
      <vt:lpstr>PowerPoint Presentation</vt:lpstr>
      <vt:lpstr>PowerPoint Presentation</vt:lpstr>
      <vt:lpstr>PowerPoint Presentation</vt:lpstr>
      <vt:lpstr>درد یکطرفه ساق و ران </vt:lpstr>
      <vt:lpstr>مشکلات ادرای –تناسلی و اجابت مزاج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سرگیجه /رنگ پریدگی </vt:lpstr>
      <vt:lpstr>PowerPoint Presentation</vt:lpstr>
      <vt:lpstr>اختلال روانپزشکی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ابتلا به ایدز / HIV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پرسش و تمرین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SHR</dc:creator>
  <cp:lastModifiedBy>مرضیه گلستانی</cp:lastModifiedBy>
  <cp:revision>106</cp:revision>
  <dcterms:created xsi:type="dcterms:W3CDTF">2023-08-04T01:37:04Z</dcterms:created>
  <dcterms:modified xsi:type="dcterms:W3CDTF">2023-09-04T04:49:01Z</dcterms:modified>
</cp:coreProperties>
</file>