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7" r:id="rId2"/>
  </p:sldMasterIdLst>
  <p:notesMasterIdLst>
    <p:notesMasterId r:id="rId64"/>
  </p:notesMasterIdLst>
  <p:sldIdLst>
    <p:sldId id="256" r:id="rId3"/>
    <p:sldId id="806" r:id="rId4"/>
    <p:sldId id="687" r:id="rId5"/>
    <p:sldId id="807" r:id="rId6"/>
    <p:sldId id="257" r:id="rId7"/>
    <p:sldId id="280" r:id="rId8"/>
    <p:sldId id="281" r:id="rId9"/>
    <p:sldId id="282" r:id="rId10"/>
    <p:sldId id="258" r:id="rId11"/>
    <p:sldId id="259" r:id="rId12"/>
    <p:sldId id="260" r:id="rId13"/>
    <p:sldId id="261" r:id="rId14"/>
    <p:sldId id="262" r:id="rId15"/>
    <p:sldId id="283" r:id="rId16"/>
    <p:sldId id="263" r:id="rId17"/>
    <p:sldId id="264" r:id="rId18"/>
    <p:sldId id="265" r:id="rId19"/>
    <p:sldId id="266" r:id="rId20"/>
    <p:sldId id="267" r:id="rId21"/>
    <p:sldId id="268" r:id="rId22"/>
    <p:sldId id="269" r:id="rId23"/>
    <p:sldId id="290" r:id="rId24"/>
    <p:sldId id="270" r:id="rId25"/>
    <p:sldId id="271" r:id="rId26"/>
    <p:sldId id="272" r:id="rId27"/>
    <p:sldId id="285" r:id="rId28"/>
    <p:sldId id="273" r:id="rId29"/>
    <p:sldId id="286" r:id="rId30"/>
    <p:sldId id="274" r:id="rId31"/>
    <p:sldId id="287" r:id="rId32"/>
    <p:sldId id="275" r:id="rId33"/>
    <p:sldId id="276" r:id="rId34"/>
    <p:sldId id="288" r:id="rId35"/>
    <p:sldId id="277" r:id="rId36"/>
    <p:sldId id="278" r:id="rId37"/>
    <p:sldId id="292" r:id="rId38"/>
    <p:sldId id="293" r:id="rId39"/>
    <p:sldId id="279" r:id="rId40"/>
    <p:sldId id="291" r:id="rId41"/>
    <p:sldId id="683" r:id="rId42"/>
    <p:sldId id="684" r:id="rId43"/>
    <p:sldId id="685" r:id="rId44"/>
    <p:sldId id="686" r:id="rId45"/>
    <p:sldId id="682" r:id="rId46"/>
    <p:sldId id="498" r:id="rId47"/>
    <p:sldId id="490" r:id="rId48"/>
    <p:sldId id="491" r:id="rId49"/>
    <p:sldId id="669" r:id="rId50"/>
    <p:sldId id="492" r:id="rId51"/>
    <p:sldId id="493" r:id="rId52"/>
    <p:sldId id="670" r:id="rId53"/>
    <p:sldId id="671" r:id="rId54"/>
    <p:sldId id="495" r:id="rId55"/>
    <p:sldId id="496" r:id="rId56"/>
    <p:sldId id="497" r:id="rId57"/>
    <p:sldId id="672" r:id="rId58"/>
    <p:sldId id="673" r:id="rId59"/>
    <p:sldId id="531" r:id="rId60"/>
    <p:sldId id="674" r:id="rId61"/>
    <p:sldId id="675" r:id="rId62"/>
    <p:sldId id="688" r:id="rId6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25" autoAdjust="0"/>
    <p:restoredTop sz="86397" autoAdjust="0"/>
  </p:normalViewPr>
  <p:slideViewPr>
    <p:cSldViewPr snapToGrid="0">
      <p:cViewPr varScale="1">
        <p:scale>
          <a:sx n="78" d="100"/>
          <a:sy n="78" d="100"/>
        </p:scale>
        <p:origin x="1128" y="84"/>
      </p:cViewPr>
      <p:guideLst/>
    </p:cSldViewPr>
  </p:slideViewPr>
  <p:outlineViewPr>
    <p:cViewPr>
      <p:scale>
        <a:sx n="33" d="100"/>
        <a:sy n="33" d="100"/>
      </p:scale>
      <p:origin x="0" y="-30942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viewProps" Target="viewProp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7A55EE-460C-4D56-928F-F11DF4695046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F84C5-A2E2-43BF-9D9A-B03E5768AB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4415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F84C5-A2E2-43BF-9D9A-B03E5768AB2D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758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4176B-1E71-4286-BDF2-4E8458879228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7F8CD478-D4B1-42AB-8ECE-25891920C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9662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4176B-1E71-4286-BDF2-4E8458879228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F8CD478-D4B1-42AB-8ECE-25891920C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14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4176B-1E71-4286-BDF2-4E8458879228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F8CD478-D4B1-42AB-8ECE-25891920CC48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939390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4176B-1E71-4286-BDF2-4E8458879228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F8CD478-D4B1-42AB-8ECE-25891920C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0817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4176B-1E71-4286-BDF2-4E8458879228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F8CD478-D4B1-42AB-8ECE-25891920CC48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205094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4176B-1E71-4286-BDF2-4E8458879228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F8CD478-D4B1-42AB-8ECE-25891920C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9436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4176B-1E71-4286-BDF2-4E8458879228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CD478-D4B1-42AB-8ECE-25891920C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9345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4176B-1E71-4286-BDF2-4E8458879228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CD478-D4B1-42AB-8ECE-25891920C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5845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889" y="2514601"/>
            <a:ext cx="880060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889" y="4777381"/>
            <a:ext cx="880060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8"/>
          <p:cNvSpPr/>
          <p:nvPr/>
        </p:nvSpPr>
        <p:spPr bwMode="auto">
          <a:xfrm>
            <a:off x="-42292" y="4321159"/>
            <a:ext cx="1860631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64445" y="4529542"/>
            <a:ext cx="779971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184667"/>
      </p:ext>
    </p:extLst>
  </p:cSld>
  <p:clrMapOvr>
    <a:masterClrMapping/>
  </p:clrMapOvr>
  <p:transition>
    <p:cover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3602" y="624110"/>
            <a:ext cx="8785599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888" y="2133600"/>
            <a:ext cx="8789313" cy="37776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78" y="711194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723134"/>
      </p:ext>
    </p:extLst>
  </p:cSld>
  <p:clrMapOvr>
    <a:masterClrMapping/>
  </p:clrMapOvr>
  <p:transition>
    <p:cover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888" y="2074562"/>
            <a:ext cx="8789313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888" y="3581400"/>
            <a:ext cx="8789313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78" y="3166528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637" y="3244141"/>
            <a:ext cx="779971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121718"/>
      </p:ext>
    </p:extLst>
  </p:cSld>
  <p:clrMapOvr>
    <a:masterClrMapping/>
  </p:clrMapOvr>
  <p:transition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4176B-1E71-4286-BDF2-4E8458879228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CD478-D4B1-42AB-8ECE-25891920C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6526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889" y="2136707"/>
            <a:ext cx="4263375" cy="376739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16410" y="2136707"/>
            <a:ext cx="4262791" cy="376739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78" y="711194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637" y="787784"/>
            <a:ext cx="779971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292717"/>
      </p:ext>
    </p:extLst>
  </p:cSld>
  <p:clrMapOvr>
    <a:masterClrMapping/>
  </p:clrMapOvr>
  <p:transition>
    <p:cover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20469" y="2226626"/>
            <a:ext cx="38327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887" y="2802889"/>
            <a:ext cx="4263376" cy="310570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1540" y="2223398"/>
            <a:ext cx="383098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11620" y="2799661"/>
            <a:ext cx="4260907" cy="310570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78" y="711194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637" y="787784"/>
            <a:ext cx="779971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528387"/>
      </p:ext>
    </p:extLst>
  </p:cSld>
  <p:clrMapOvr>
    <a:masterClrMapping/>
  </p:clrMapOvr>
  <p:transition>
    <p:cover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3600" y="624110"/>
            <a:ext cx="8785600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78" y="711194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152329"/>
      </p:ext>
    </p:extLst>
  </p:cSld>
  <p:clrMapOvr>
    <a:masterClrMapping/>
  </p:clrMapOvr>
  <p:transition>
    <p:cover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78" y="711194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70109"/>
      </p:ext>
    </p:extLst>
  </p:cSld>
  <p:clrMapOvr>
    <a:masterClrMapping/>
  </p:clrMapOvr>
  <p:transition>
    <p:cover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887" y="446088"/>
            <a:ext cx="3506112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4659" y="446090"/>
            <a:ext cx="5054541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887" y="1598613"/>
            <a:ext cx="3506112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78" y="711194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008211"/>
      </p:ext>
    </p:extLst>
  </p:cSld>
  <p:clrMapOvr>
    <a:masterClrMapping/>
  </p:clrMapOvr>
  <p:transition>
    <p:cover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888" y="4800600"/>
            <a:ext cx="8789313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888" y="634965"/>
            <a:ext cx="8789313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888" y="5367338"/>
            <a:ext cx="8789313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78" y="4910661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1637" y="4983089"/>
            <a:ext cx="779971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208219"/>
      </p:ext>
    </p:extLst>
  </p:cSld>
  <p:clrMapOvr>
    <a:masterClrMapping/>
  </p:clrMapOvr>
  <p:transition>
    <p:cover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888" y="609600"/>
            <a:ext cx="8789313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888" y="4354046"/>
            <a:ext cx="8789313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78" y="3166528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637" y="3244141"/>
            <a:ext cx="779971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4665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17498" y="609600"/>
            <a:ext cx="814611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21296" y="3505200"/>
            <a:ext cx="7538517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888" y="4354046"/>
            <a:ext cx="8789313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78" y="3166528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637" y="3244141"/>
            <a:ext cx="779971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11089" y="648005"/>
            <a:ext cx="60975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2711" y="2905306"/>
            <a:ext cx="60975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5373842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888" y="2438402"/>
            <a:ext cx="8789313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888" y="5181600"/>
            <a:ext cx="8789313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78" y="4910661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1637" y="4983089"/>
            <a:ext cx="779971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97141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917498" y="609600"/>
            <a:ext cx="814611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887" y="4343400"/>
            <a:ext cx="8917723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887" y="5181600"/>
            <a:ext cx="8917723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78" y="4910661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1637" y="4983089"/>
            <a:ext cx="779971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411089" y="648005"/>
            <a:ext cx="60975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892711" y="2905306"/>
            <a:ext cx="60975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390715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4176B-1E71-4286-BDF2-4E8458879228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F8CD478-D4B1-42AB-8ECE-25891920C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33951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888" y="627407"/>
            <a:ext cx="8789312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888" y="4343400"/>
            <a:ext cx="8789313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888" y="5181600"/>
            <a:ext cx="8789313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78" y="4910661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1637" y="4983089"/>
            <a:ext cx="779971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06418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78" y="711194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751516"/>
      </p:ext>
    </p:extLst>
  </p:cSld>
  <p:clrMapOvr>
    <a:masterClrMapping/>
  </p:clrMapOvr>
  <p:transition>
    <p:cover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71380" y="627407"/>
            <a:ext cx="2208176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888" y="627407"/>
            <a:ext cx="6288464" cy="5283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78" y="711194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832734"/>
      </p:ext>
    </p:extLst>
  </p:cSld>
  <p:clrMapOvr>
    <a:masterClrMapping/>
  </p:clrMapOvr>
  <p:transition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4176B-1E71-4286-BDF2-4E8458879228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F8CD478-D4B1-42AB-8ECE-25891920C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94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4176B-1E71-4286-BDF2-4E8458879228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F8CD478-D4B1-42AB-8ECE-25891920C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802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4176B-1E71-4286-BDF2-4E8458879228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CD478-D4B1-42AB-8ECE-25891920C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0318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4176B-1E71-4286-BDF2-4E8458879228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CD478-D4B1-42AB-8ECE-25891920C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220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4176B-1E71-4286-BDF2-4E8458879228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CD478-D4B1-42AB-8ECE-25891920C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3287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4176B-1E71-4286-BDF2-4E8458879228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F8CD478-D4B1-42AB-8ECE-25891920C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5803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94176B-1E71-4286-BDF2-4E8458879228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F8CD478-D4B1-42AB-8ECE-25891920C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428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26416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7228" y="285"/>
            <a:ext cx="2603029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24384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3600" y="624110"/>
            <a:ext cx="87856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888" y="2133600"/>
            <a:ext cx="8789313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3200" y="6135090"/>
            <a:ext cx="102184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887" y="6135810"/>
            <a:ext cx="76219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681637" y="787784"/>
            <a:ext cx="7799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997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ransition>
    <p:cover/>
  </p:transition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1DC62D5-C375-5988-E2AC-3F816629A0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89213" y="2133600"/>
            <a:ext cx="8915399" cy="2956560"/>
          </a:xfrm>
        </p:spPr>
        <p:txBody>
          <a:bodyPr>
            <a:normAutofit/>
          </a:bodyPr>
          <a:lstStyle/>
          <a:p>
            <a:pPr algn="ctr"/>
            <a:r>
              <a:rPr lang="fa-IR" sz="4000" dirty="0">
                <a:solidFill>
                  <a:srgbClr val="FF0000"/>
                </a:solidFill>
                <a:cs typeface="B Nazanin" panose="00000400000000000000" pitchFamily="2" charset="-78"/>
              </a:rPr>
              <a:t>مراقبت های ویژه بارداری </a:t>
            </a:r>
            <a:endParaRPr lang="en-US" sz="4000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888155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C061B4-C4A9-7FC5-7358-D4ADB145BA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800100"/>
            <a:ext cx="8911687" cy="1104900"/>
          </a:xfrm>
        </p:spPr>
        <p:txBody>
          <a:bodyPr>
            <a:normAutofit/>
          </a:bodyPr>
          <a:lstStyle/>
          <a:p>
            <a:pPr algn="ctr"/>
            <a:r>
              <a:rPr lang="fa-IR" sz="3200" b="1" dirty="0">
                <a:solidFill>
                  <a:srgbClr val="FF0000"/>
                </a:solidFill>
                <a:cs typeface="B Nazanin" panose="00000400000000000000" pitchFamily="2" charset="-78"/>
              </a:rPr>
              <a:t>مشکلات پوستی </a:t>
            </a:r>
            <a:endParaRPr lang="en-US" sz="32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60EDA1-2D81-B7C0-8FC6-34EEAD797C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2514600"/>
            <a:ext cx="8915400" cy="3396622"/>
          </a:xfrm>
        </p:spPr>
        <p:txBody>
          <a:bodyPr/>
          <a:lstStyle/>
          <a:p>
            <a:pPr algn="r" rtl="1"/>
            <a:r>
              <a:rPr lang="fa-IR" sz="2400" dirty="0">
                <a:cs typeface="B Nazanin" panose="00000400000000000000" pitchFamily="2" charset="-78"/>
              </a:rPr>
              <a:t>درصورتی که مادر در طول بارداری مشکلات پوستی برای مادر ایجاد شود با توجه به ارزیابی انجام شده یکی از تشخیص های ذیل برای مادر گذاشته می شود :</a:t>
            </a:r>
          </a:p>
          <a:p>
            <a:pPr algn="r" rtl="1"/>
            <a:endParaRPr lang="fa-IR" sz="2400" b="1" dirty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تشخیص احتمالی:</a:t>
            </a:r>
          </a:p>
          <a:p>
            <a:pPr marL="0" indent="0" algn="r" rtl="1">
              <a:buNone/>
            </a:pP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 بیماریهای ویروسی (احتمالا سرخجه ) /بیماریهای خونی ، بیماریهای پوستی / کلستاز بارداری </a:t>
            </a:r>
            <a:endParaRPr lang="en-US" sz="24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98872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68AB3A-FE36-B589-7650-944A10F6C2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085850"/>
            <a:ext cx="8915400" cy="4825372"/>
          </a:xfrm>
        </p:spPr>
        <p:txBody>
          <a:bodyPr/>
          <a:lstStyle/>
          <a:p>
            <a:pPr marL="0" indent="0" algn="r" rtl="1">
              <a:buNone/>
            </a:pPr>
            <a:r>
              <a:rPr lang="fa-IR" sz="2800" b="1" u="sng" dirty="0">
                <a:cs typeface="B Nazanin" panose="00000400000000000000" pitchFamily="2" charset="-78"/>
              </a:rPr>
              <a:t>بیماریهای ویروسی (احتمالا سرخجه )</a:t>
            </a:r>
          </a:p>
          <a:p>
            <a:pPr algn="r" rtl="1"/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علائم : </a:t>
            </a:r>
            <a:r>
              <a:rPr lang="fa-IR" sz="2400" dirty="0">
                <a:cs typeface="B Nazanin" panose="00000400000000000000" pitchFamily="2" charset="-78"/>
              </a:rPr>
              <a:t>بثورات جلدي به همراه آبريزش از بینی، تب خفیف</a:t>
            </a:r>
          </a:p>
          <a:p>
            <a:pPr algn="r" rtl="1"/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اقدام: </a:t>
            </a:r>
            <a:r>
              <a:rPr lang="fa-IR" sz="2400" dirty="0">
                <a:cs typeface="B Nazanin" panose="00000400000000000000" pitchFamily="2" charset="-78"/>
              </a:rPr>
              <a:t>ارجاع در اولین فرصت به متخصص عفونی يا زنان</a:t>
            </a:r>
          </a:p>
          <a:p>
            <a:pPr marL="0" indent="0" algn="r" rtl="1">
              <a:buNone/>
            </a:pPr>
            <a:endParaRPr lang="fa-IR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800" b="1" u="sng" dirty="0">
                <a:cs typeface="B Nazanin" panose="00000400000000000000" pitchFamily="2" charset="-78"/>
              </a:rPr>
              <a:t>بیماری خونی ، بیماری پوستی </a:t>
            </a:r>
          </a:p>
          <a:p>
            <a:pPr algn="r" rtl="1"/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علائم : </a:t>
            </a:r>
            <a:r>
              <a:rPr lang="fa-IR" sz="2400" dirty="0">
                <a:cs typeface="B Nazanin" panose="00000400000000000000" pitchFamily="2" charset="-78"/>
              </a:rPr>
              <a:t>پتشی، پورپورا، وزيكول، پاپول، پوسچول</a:t>
            </a:r>
          </a:p>
          <a:p>
            <a:pPr algn="r" rtl="1"/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اقدام : </a:t>
            </a:r>
            <a:r>
              <a:rPr lang="fa-IR" sz="2400" dirty="0">
                <a:cs typeface="B Nazanin" panose="00000400000000000000" pitchFamily="2" charset="-78"/>
              </a:rPr>
              <a:t>ارجاع غیرفوری به متخصص داخلی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634377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D70F40-EFEE-F240-4913-59778009D2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br>
              <a:rPr lang="fa-IR" sz="2800" b="1" u="sng" dirty="0">
                <a:cs typeface="B Nazanin" panose="00000400000000000000" pitchFamily="2" charset="-78"/>
              </a:rPr>
            </a:br>
            <a:endParaRPr lang="en-US" sz="2800" b="1" u="sng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358215-CFE9-6C8F-BF43-5ED4731920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188720"/>
            <a:ext cx="8915400" cy="4722501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8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کلستاز بارداری</a:t>
            </a:r>
          </a:p>
          <a:p>
            <a:pPr algn="r" rtl="1"/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علائم : </a:t>
            </a:r>
            <a:r>
              <a:rPr lang="fa-IR" sz="2400" dirty="0">
                <a:cs typeface="B Nazanin" panose="00000400000000000000" pitchFamily="2" charset="-78"/>
              </a:rPr>
              <a:t>خارش پوستی به ويژه كف پا (بیشتر در سه ماه سوم بارداري)</a:t>
            </a:r>
          </a:p>
          <a:p>
            <a:pPr algn="r" rtl="1"/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اقدامات :</a:t>
            </a:r>
            <a:endParaRPr lang="fa-IR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 -درخواست تست هاي كبدي </a:t>
            </a:r>
            <a:r>
              <a:rPr lang="en-US" sz="2400" dirty="0">
                <a:cs typeface="B Nazanin" panose="00000400000000000000" pitchFamily="2" charset="-78"/>
              </a:rPr>
              <a:t>(ALT,AFP ,ALP) </a:t>
            </a:r>
            <a:endParaRPr lang="fa-IR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 -در صورت غیر طبیعی بودن نتايج آزمايش: ارجاع در اولین فرصت به متخصص زنان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 -در صورت طبیعی بودن نتايج آزمايش: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  * توصیه به مصرف كرم هاي مرطوب كننده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  *تجويز آنتی هیستامین خوراكی (قرص پرومتازين 25 میلی گرم هر 6 ساعت تا يک هفته)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   و در صورت عدم بهبود ارجاع در اولین فرصت به متخصص زنان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417076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852547-1A55-D458-BBF8-104F72056B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اختلال صدای قلب و حرکت جنین </a:t>
            </a:r>
            <a:endParaRPr lang="en-US" sz="28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7AF21C-4705-71E3-5412-AA498BF3F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905000"/>
            <a:ext cx="8915400" cy="3777622"/>
          </a:xfrm>
        </p:spPr>
        <p:txBody>
          <a:bodyPr/>
          <a:lstStyle/>
          <a:p>
            <a:pPr algn="r" rtl="1"/>
            <a:r>
              <a:rPr lang="fa-IR" sz="2400" dirty="0">
                <a:cs typeface="B Nazanin" panose="00000400000000000000" pitchFamily="2" charset="-78"/>
              </a:rPr>
              <a:t>درصورتی که اختلال صدای قلب و حرکت جنین  در طی بارداری مشاهده گردد با توجه به ارزیابی انجام شده یکی از تشخیص های ذیل برای مادر گذاشته می شود :</a:t>
            </a:r>
          </a:p>
          <a:p>
            <a:pPr algn="r" rtl="1"/>
            <a:endParaRPr lang="fa-IR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تشخیص احتمالی : </a:t>
            </a:r>
            <a:r>
              <a:rPr lang="fa-IR" sz="2400" dirty="0">
                <a:cs typeface="B Nazanin" panose="00000400000000000000" pitchFamily="2" charset="-78"/>
              </a:rPr>
              <a:t>تاکی کاردی جنینی /دیسترس جنینی جنینی (برادی کاردی )/ هیپوکسی / مرگ جنین </a:t>
            </a:r>
          </a:p>
        </p:txBody>
      </p:sp>
    </p:spTree>
    <p:extLst>
      <p:ext uri="{BB962C8B-B14F-4D97-AF65-F5344CB8AC3E}">
        <p14:creationId xmlns:p14="http://schemas.microsoft.com/office/powerpoint/2010/main" val="27242545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C38557-85EA-4BA5-80F1-75AB3B9697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14400"/>
            <a:ext cx="10515600" cy="5262563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4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تاکی کاردی جنینی در بارداری </a:t>
            </a:r>
          </a:p>
          <a:p>
            <a:pPr marL="0" indent="0" algn="r" rtl="1">
              <a:buNone/>
            </a:pPr>
            <a:r>
              <a:rPr lang="fa-IR" sz="2400" dirty="0">
                <a:solidFill>
                  <a:srgbClr val="00B050"/>
                </a:solidFill>
                <a:cs typeface="B Nazanin" panose="00000400000000000000" pitchFamily="2" charset="-78"/>
              </a:rPr>
              <a:t>معیار تشخیص </a:t>
            </a:r>
            <a:r>
              <a:rPr lang="fa-IR" sz="2400" dirty="0">
                <a:cs typeface="B Nazanin" panose="00000400000000000000" pitchFamily="2" charset="-78"/>
              </a:rPr>
              <a:t>:تعداد ضربان قلب جنین به میزان بیش از 160 بار در دقیقه كامل در دو نوبت به فاصله 10 دقیقه (بعد از هفته 25 بارداري)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اقدام: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اعزام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باز كردن رگ و تزريق سرم سالین نرمال يا رينگر به میزان يک لیتر در 3- 2 ساعت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دادن اكسیژن به میزان لیتر 8-6 در دقیقه با ماسک يا كانول بینی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قرار دادن مادر به پهلوي چپ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در صورت تب و پارگی كیسه آب : اقدامات مربوط به پارگی کیسه آب انجام گردد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531929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892E76-C964-E62F-68A1-19BB4B4C09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264920"/>
            <a:ext cx="8915400" cy="4646302"/>
          </a:xfrm>
        </p:spPr>
        <p:txBody>
          <a:bodyPr/>
          <a:lstStyle/>
          <a:p>
            <a:pPr marL="0" indent="0" algn="r" rtl="1">
              <a:buNone/>
            </a:pPr>
            <a:r>
              <a:rPr lang="fa-IR" sz="2800" b="1" u="sng" dirty="0">
                <a:cs typeface="B Nazanin" panose="00000400000000000000" pitchFamily="2" charset="-78"/>
              </a:rPr>
              <a:t>دیسترس جنینی(برادی کاردی )</a:t>
            </a:r>
          </a:p>
          <a:p>
            <a:pPr algn="r" rtl="1"/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معیار تشخیص : </a:t>
            </a:r>
            <a:r>
              <a:rPr lang="fa-IR" sz="2400" dirty="0">
                <a:cs typeface="B Nazanin" panose="00000400000000000000" pitchFamily="2" charset="-78"/>
              </a:rPr>
              <a:t>تعداد ضربان قلب جنین به میزان كمتر از 110 بار در دقیقه در مدت 3 دقیقه يا بیشتر</a:t>
            </a:r>
          </a:p>
          <a:p>
            <a:pPr algn="r" rtl="1"/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اقدام :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باز كردن رگ و تزريق سرم سالین نرمال يا رينگر به میزان يک لیتر در3-2 ساعت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دادن اكسیژن به میزان لیتر 8-6 در دقیقه با ماسک يا كانول بینی قرار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دادن مادر به پهلوي چپ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اعزام </a:t>
            </a:r>
          </a:p>
          <a:p>
            <a:pPr marL="0" indent="0" algn="r" rtl="1">
              <a:buNone/>
            </a:pP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306054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30634B-6725-E2AB-3013-55EE50B862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72766"/>
            <a:ext cx="10515600" cy="5204197"/>
          </a:xfrm>
        </p:spPr>
        <p:txBody>
          <a:bodyPr/>
          <a:lstStyle/>
          <a:p>
            <a:pPr marL="0" indent="0" algn="r" rtl="1">
              <a:buNone/>
            </a:pPr>
            <a:r>
              <a:rPr lang="fa-IR" sz="2800" b="1" u="sng" dirty="0">
                <a:cs typeface="B Nazanin" panose="00000400000000000000" pitchFamily="2" charset="-78"/>
              </a:rPr>
              <a:t>هیپوکسی 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معیار تشخیص:</a:t>
            </a:r>
            <a:r>
              <a:rPr lang="fa-IR" sz="2400" dirty="0">
                <a:cs typeface="B Nazanin" panose="00000400000000000000" pitchFamily="2" charset="-78"/>
              </a:rPr>
              <a:t>کاهش حرکت جنین</a:t>
            </a:r>
          </a:p>
          <a:p>
            <a:pPr algn="r" rtl="1"/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اقدام :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- انجام </a:t>
            </a:r>
            <a:r>
              <a:rPr lang="en-US" sz="2400" dirty="0">
                <a:cs typeface="B Nazanin" panose="00000400000000000000" pitchFamily="2" charset="-78"/>
              </a:rPr>
              <a:t>NST </a:t>
            </a:r>
            <a:r>
              <a:rPr lang="fa-IR" sz="2400" dirty="0">
                <a:cs typeface="B Nazanin" panose="00000400000000000000" pitchFamily="2" charset="-78"/>
              </a:rPr>
              <a:t>در صورت امكان( و بررسی آن، در صورت تايید ارجاع فوري به بیمارستان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- در صورت نبود  </a:t>
            </a:r>
            <a:r>
              <a:rPr lang="en-US" sz="2400" dirty="0">
                <a:cs typeface="B Nazanin" panose="00000400000000000000" pitchFamily="2" charset="-78"/>
              </a:rPr>
              <a:t>NST </a:t>
            </a:r>
            <a:r>
              <a:rPr lang="fa-IR" sz="2400" dirty="0">
                <a:cs typeface="B Nazanin" panose="00000400000000000000" pitchFamily="2" charset="-78"/>
              </a:rPr>
              <a:t>ارجاع در اولین فرصت به بیمارستان</a:t>
            </a:r>
            <a:endParaRPr lang="en-US" sz="2400" dirty="0">
              <a:cs typeface="B Nazanin" panose="00000400000000000000" pitchFamily="2" charset="-78"/>
            </a:endParaRPr>
          </a:p>
          <a:p>
            <a:pPr algn="r" rtl="1">
              <a:buFontTx/>
              <a:buChar char="-"/>
            </a:pPr>
            <a:endParaRPr lang="fa-IR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800" b="1" u="sng" dirty="0">
                <a:cs typeface="B Nazanin" panose="00000400000000000000" pitchFamily="2" charset="-78"/>
              </a:rPr>
              <a:t>مرگ جنین 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معیارتشخیص</a:t>
            </a:r>
            <a:r>
              <a:rPr lang="fa-IR" sz="2400" dirty="0">
                <a:cs typeface="B Nazanin" panose="00000400000000000000" pitchFamily="2" charset="-78"/>
              </a:rPr>
              <a:t> :</a:t>
            </a:r>
            <a:r>
              <a:rPr lang="en-US" sz="2400" dirty="0">
                <a:cs typeface="B Nazanin" panose="000004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شنیده نشدن صدای قلب جنین 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اقدام :</a:t>
            </a:r>
            <a:r>
              <a:rPr lang="en-US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ارجاع فوری به بیمارستان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546293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BD0700-F07A-645D-E9CC-EE1378CB2A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تهوع و استفراغ</a:t>
            </a:r>
            <a:endParaRPr lang="en-US" sz="28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AE1541-91D5-4954-A9D5-7C6A9D293D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marR="0" lvl="0" indent="-342900" algn="r" defTabSz="457200" rtl="1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A53010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درصورتی که مادرطی بارداری  دچار تهوع و استفراغ شود با توجه به ارزیابی انجام شده یکی از تشخیص های ذیل برای مادر گذاشته می شود :</a:t>
            </a:r>
          </a:p>
          <a:p>
            <a:pPr algn="r" rtl="1"/>
            <a:endParaRPr lang="fa-IR" sz="2400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تشخیص احتمالی :</a:t>
            </a:r>
            <a:r>
              <a:rPr lang="en-US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استفراغ شدید بارداری ، مول / عفونت دستگاه گوارش / کبد چرب حاملگی / سندرم </a:t>
            </a:r>
            <a:r>
              <a:rPr lang="en-US" sz="2400" dirty="0">
                <a:cs typeface="B Nazanin" panose="00000400000000000000" pitchFamily="2" charset="-78"/>
              </a:rPr>
              <a:t>HELLP </a:t>
            </a:r>
            <a:r>
              <a:rPr lang="fa-IR" sz="2400" dirty="0">
                <a:cs typeface="B Nazanin" panose="00000400000000000000" pitchFamily="2" charset="-78"/>
              </a:rPr>
              <a:t>، </a:t>
            </a:r>
            <a:r>
              <a:rPr lang="en-US" sz="2400" dirty="0">
                <a:cs typeface="B Nazanin" panose="00000400000000000000" pitchFamily="2" charset="-78"/>
              </a:rPr>
              <a:t>TTP </a:t>
            </a:r>
            <a:r>
              <a:rPr lang="fa-IR" sz="2400" dirty="0">
                <a:cs typeface="B Nazanin" panose="00000400000000000000" pitchFamily="2" charset="-78"/>
              </a:rPr>
              <a:t> ،هپاتیت / تهوع و استفراغ بارداری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32153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EFB207-F2EF-D048-65B4-845EC6DCB9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005840"/>
            <a:ext cx="8915400" cy="4905382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800" b="1" u="sng" dirty="0">
                <a:cs typeface="B Nazanin" panose="00000400000000000000" pitchFamily="2" charset="-78"/>
              </a:rPr>
              <a:t>عفونت دستگاه گوارش </a:t>
            </a:r>
          </a:p>
          <a:p>
            <a:pPr algn="r" rtl="1"/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علائم :</a:t>
            </a:r>
            <a:r>
              <a:rPr lang="fa-IR" sz="2400" dirty="0">
                <a:cs typeface="B Nazanin" panose="00000400000000000000" pitchFamily="2" charset="-78"/>
              </a:rPr>
              <a:t>استفراغ خونی، اسهال، ضعف و بی حالی، تب</a:t>
            </a:r>
          </a:p>
          <a:p>
            <a:pPr algn="r" rtl="1"/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اقدام :</a:t>
            </a:r>
            <a:endParaRPr lang="en-US" sz="2400" b="1" dirty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en-US" sz="2400" dirty="0">
                <a:cs typeface="B Nazanin" panose="000004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در صورت استفراغ خونی يا اسهال شديد يا خونی، دهیدراتاسیون شديد، تب بااي 38 درجه سانتیگراد : </a:t>
            </a:r>
            <a:endParaRPr lang="en-US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اعزام</a:t>
            </a:r>
            <a:endParaRPr lang="en-US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en-US" sz="2400" dirty="0">
                <a:cs typeface="B Nazanin" panose="00000400000000000000" pitchFamily="2" charset="-78"/>
              </a:rPr>
              <a:t>-</a:t>
            </a:r>
            <a:r>
              <a:rPr lang="fa-IR" sz="2400" dirty="0">
                <a:cs typeface="B Nazanin" panose="00000400000000000000" pitchFamily="2" charset="-78"/>
              </a:rPr>
              <a:t> باز كردن رگ و تزريق سرم رينگر يا نرمال سالین به میزان يک لیتر در 3تا 2 ساعت </a:t>
            </a:r>
            <a:endParaRPr lang="en-US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در صورت اسهال خفیف تا متوسط : ارجاع در اولین فرصت به پزشک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75483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013081-E7C0-DA08-0AED-3F09EDE39D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fa-IR" sz="2400" b="1" u="sng" dirty="0">
                <a:cs typeface="B Nazanin" panose="00000400000000000000" pitchFamily="2" charset="-78"/>
              </a:rPr>
              <a:t>كبد چرب حاملگی، سندرم ،</a:t>
            </a:r>
            <a:r>
              <a:rPr lang="en-US" sz="2400" b="1" u="sng" dirty="0">
                <a:cs typeface="B Nazanin" panose="00000400000000000000" pitchFamily="2" charset="-78"/>
              </a:rPr>
              <a:t>HELLP TTP، </a:t>
            </a:r>
            <a:r>
              <a:rPr lang="fa-IR" sz="2400" b="1" u="sng" dirty="0">
                <a:cs typeface="B Nazanin" panose="00000400000000000000" pitchFamily="2" charset="-78"/>
              </a:rPr>
              <a:t>هپاتیت</a:t>
            </a:r>
            <a:endParaRPr lang="en-US" sz="2400" b="1" u="sng" dirty="0">
              <a:cs typeface="B Nazanin" panose="00000400000000000000" pitchFamily="2" charset="-78"/>
            </a:endParaRPr>
          </a:p>
          <a:p>
            <a:pPr marL="0" indent="0" algn="ctr" rtl="1">
              <a:buNone/>
            </a:pPr>
            <a:endParaRPr lang="fa-IR" sz="2400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علائم: </a:t>
            </a:r>
            <a:r>
              <a:rPr lang="fa-IR" sz="2400" dirty="0">
                <a:cs typeface="B Nazanin" panose="00000400000000000000" pitchFamily="2" charset="-78"/>
              </a:rPr>
              <a:t>درد اپی گاستر، زردي پیشرونده، ضعف و بی حالی با يا بدون فشارخون بالا، تب</a:t>
            </a:r>
          </a:p>
          <a:p>
            <a:pPr algn="r" rtl="1"/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اقدام : </a:t>
            </a:r>
            <a:r>
              <a:rPr lang="fa-IR" sz="2400" dirty="0">
                <a:cs typeface="B Nazanin" panose="00000400000000000000" pitchFamily="2" charset="-78"/>
              </a:rPr>
              <a:t>اعزام و درمان پره اکلامسی 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095133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E9DDE5-D8C4-40D9-A388-F47EC61BC8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4400" dirty="0">
                <a:solidFill>
                  <a:srgbClr val="C00000"/>
                </a:solidFill>
                <a:cs typeface="B Nazanin" panose="00000400000000000000" pitchFamily="2" charset="-78"/>
              </a:rPr>
              <a:t>مشخصات درس </a:t>
            </a:r>
            <a:endParaRPr lang="en-US" sz="4400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F79336-82B3-4002-8AE2-FD09869F49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600" dirty="0">
                <a:cs typeface="B Nazanin" panose="00000400000000000000" pitchFamily="2" charset="-78"/>
              </a:rPr>
              <a:t>حیطه درس :مرور تفصیلی مراقبت های ادغام یافته سلامت مادران </a:t>
            </a:r>
          </a:p>
          <a:p>
            <a:pPr algn="r" rtl="1"/>
            <a:r>
              <a:rPr lang="fa-IR" sz="3600" dirty="0">
                <a:cs typeface="B Nazanin" panose="00000400000000000000" pitchFamily="2" charset="-78"/>
              </a:rPr>
              <a:t>گروه هدف :ماما و مراقب ماما </a:t>
            </a:r>
          </a:p>
          <a:p>
            <a:pPr algn="r" rtl="1"/>
            <a:r>
              <a:rPr lang="fa-IR" sz="3600" dirty="0">
                <a:cs typeface="B Nazanin" panose="00000400000000000000" pitchFamily="2" charset="-78"/>
              </a:rPr>
              <a:t>آخرین بازنگری 1402 </a:t>
            </a:r>
            <a:endParaRPr lang="en-US" sz="36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414518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CCE641-0ABB-AC8D-CDC6-E3ED5D78B4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58240"/>
            <a:ext cx="10515600" cy="5018723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8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تهوع و استفراغ بارداری </a:t>
            </a:r>
          </a:p>
          <a:p>
            <a:pPr algn="r" rtl="1"/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علائم : </a:t>
            </a:r>
            <a:r>
              <a:rPr lang="fa-IR" sz="2400" dirty="0">
                <a:cs typeface="B Nazanin" panose="00000400000000000000" pitchFamily="2" charset="-78"/>
              </a:rPr>
              <a:t>تهوع مكرر صبحگاهی يا در طول روز، استفراغ، علائم حیاتی پايدار </a:t>
            </a:r>
          </a:p>
          <a:p>
            <a:pPr algn="r" rtl="1"/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اقدام: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- ارايه توصیه هاي غذايی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- بررسی وضعیت وزن گیري مادر و ارايه توصیه هاي تغذيه اي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- تجويز قرص يا پودر زنجبیل، قرص ويتامین 6</a:t>
            </a:r>
            <a:r>
              <a:rPr lang="en-US" sz="2400" dirty="0">
                <a:cs typeface="B Nazanin" panose="00000400000000000000" pitchFamily="2" charset="-78"/>
              </a:rPr>
              <a:t>B </a:t>
            </a:r>
            <a:r>
              <a:rPr lang="fa-IR" sz="2400" dirty="0">
                <a:cs typeface="B Nazanin" panose="00000400000000000000" pitchFamily="2" charset="-78"/>
              </a:rPr>
              <a:t>و در صورت عدم بهبود پس از يک هفته: تجويز ديمن  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هیدرينات هر4 الی 6 ساعت در روز، يا تجويز قرص پرومتازين 25 میلی گرم يا متوكلوپرامید 10 میلی گرم هر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6 ساعت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- در صورت عدم بهبود پس از داروهاي فوق: تجويز اندانسترون (بعد از هفته 10 بارداري) به میزان 4 میلی گرم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هر 8 ساعت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130522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57C343-15E3-60B4-4F65-775905F2A3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مشکلات ادراری - تناسلی</a:t>
            </a:r>
            <a:endParaRPr lang="en-US" sz="28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62B3A7-6318-FC15-6B19-39B87433AE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درصورتی که مادرطی بارداری  دچار تهوع و استفراغ شود با توجه به ارزیابی انجام شده یکی از تشخیص های ذیل برای مادر گذاشته می شود :</a:t>
            </a:r>
          </a:p>
          <a:p>
            <a:pPr algn="r" rtl="1"/>
            <a:endParaRPr lang="fa-IR" sz="2400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تشخیص احتمالی : </a:t>
            </a:r>
            <a:r>
              <a:rPr lang="fa-IR" sz="2400" dirty="0">
                <a:cs typeface="B Nazanin" panose="00000400000000000000" pitchFamily="2" charset="-78"/>
              </a:rPr>
              <a:t>پیلونفریت / هرپس تناسلی / سیستیت و اورتریت / واژینیت کاندیدایی ،تریکومونا ، زگیل تناسلی </a:t>
            </a:r>
          </a:p>
        </p:txBody>
      </p:sp>
    </p:spTree>
    <p:extLst>
      <p:ext uri="{BB962C8B-B14F-4D97-AF65-F5344CB8AC3E}">
        <p14:creationId xmlns:p14="http://schemas.microsoft.com/office/powerpoint/2010/main" val="17269597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B4368C-F40F-A647-464A-5674DE4335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584960"/>
            <a:ext cx="8915400" cy="4326262"/>
          </a:xfrm>
        </p:spPr>
        <p:txBody>
          <a:bodyPr/>
          <a:lstStyle/>
          <a:p>
            <a:pPr marL="0" indent="0" algn="r" rtl="1"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  </a:t>
            </a:r>
            <a:r>
              <a:rPr lang="fa-IR" sz="28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پیلونفریت </a:t>
            </a:r>
          </a:p>
          <a:p>
            <a:pPr algn="r" rtl="1"/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علائم: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 </a:t>
            </a: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تندرنس درد و پهلوها، پیلونفريت تب و لرز، تهوع و استفراغ، سوزش ادرار</a:t>
            </a:r>
            <a:endParaRPr lang="fa-IR" sz="2400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اقدام :</a:t>
            </a:r>
          </a:p>
          <a:p>
            <a:pPr marL="0" marR="0" lvl="0" indent="0" algn="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  - اعزام</a:t>
            </a:r>
          </a:p>
          <a:p>
            <a:pPr marL="0" marR="0" lvl="0" indent="0" algn="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  - باز كردن رگ و تزريق سرم سالین نرمال يا رينگر به میزان يک لیتر در 3-2ساعت </a:t>
            </a:r>
          </a:p>
          <a:p>
            <a:pPr marL="0" marR="0" lvl="0" indent="0" algn="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  - تزريق وريدي گرم 2 آمپی سیلین و عضانی 80 میلی گرم جنتامايسین </a:t>
            </a:r>
          </a:p>
          <a:p>
            <a:pPr marL="0" marR="0" lvl="0" indent="0" algn="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  - در صورت امكان، قبل از تزريق آنتی بیوتیک، نمونه براي ادرار كشت و شده تهیه همراه با</a:t>
            </a:r>
          </a:p>
          <a:p>
            <a:pPr marL="0" marR="0" lvl="0" indent="0" algn="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fa-IR" sz="2400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     </a:t>
            </a: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براي مادر بیمارستان فرستاده شود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09210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074DCB-FE0A-624D-1CF8-F1896907AF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944880"/>
            <a:ext cx="8915400" cy="4966342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8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هرپس ژنیتال 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علائم : </a:t>
            </a:r>
            <a:r>
              <a:rPr lang="fa-IR" sz="2400" dirty="0">
                <a:cs typeface="B Nazanin" panose="00000400000000000000" pitchFamily="2" charset="-78"/>
              </a:rPr>
              <a:t>ضايعات ناحیه تناسلی به صورت وزيكول هاي گروهی همراه با درد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اقدام :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تجويز استامینوفن و ژل موضعی لیدوكايین در صورت نیاز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تجويز آسیكلووير 400 میلی گرم خوراكی 3 بار در روز به مدت 7روز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آموزش سیر بیماري و انتقال آن در زمان زايمان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در صورت احتباس ادرار : گذاشتن سوند فولی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در صورت تب: ارجاع در اولین فرصت به متخصص زنان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92202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1ADD07-CA01-47A9-FA43-F3C465F4D9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622570"/>
            <a:ext cx="10796081" cy="5554393"/>
          </a:xfrm>
        </p:spPr>
        <p:txBody>
          <a:bodyPr>
            <a:normAutofit fontScale="92500" lnSpcReduction="20000"/>
          </a:bodyPr>
          <a:lstStyle/>
          <a:p>
            <a:pPr marL="0" indent="0" algn="r" rtl="1">
              <a:buNone/>
            </a:pPr>
            <a:r>
              <a:rPr lang="fa-IR" sz="30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سیستیت /اورتریت :</a:t>
            </a:r>
          </a:p>
          <a:p>
            <a:pPr algn="r" rtl="1"/>
            <a:r>
              <a:rPr lang="fa-IR" sz="2600" b="1" dirty="0">
                <a:solidFill>
                  <a:srgbClr val="00B050"/>
                </a:solidFill>
                <a:cs typeface="B Nazanin" panose="00000400000000000000" pitchFamily="2" charset="-78"/>
              </a:rPr>
              <a:t>علائم : </a:t>
            </a:r>
            <a:r>
              <a:rPr lang="fa-IR" sz="2600" dirty="0">
                <a:cs typeface="B Nazanin" panose="00000400000000000000" pitchFamily="2" charset="-78"/>
              </a:rPr>
              <a:t>درد دل، تكرر ادرار، احساس نیاز به دفع سريع ادرار، سوزش ادرار</a:t>
            </a:r>
          </a:p>
          <a:p>
            <a:pPr algn="r" rtl="1"/>
            <a:r>
              <a:rPr lang="fa-IR" sz="2600" b="1" dirty="0">
                <a:solidFill>
                  <a:srgbClr val="00B050"/>
                </a:solidFill>
                <a:cs typeface="B Nazanin" panose="00000400000000000000" pitchFamily="2" charset="-78"/>
              </a:rPr>
              <a:t>اقدام:</a:t>
            </a:r>
          </a:p>
          <a:p>
            <a:pPr marL="0" indent="0" algn="r" rtl="1">
              <a:buNone/>
            </a:pPr>
            <a:r>
              <a:rPr lang="fa-IR" sz="2600" dirty="0">
                <a:cs typeface="B Nazanin" panose="00000400000000000000" pitchFamily="2" charset="-78"/>
              </a:rPr>
              <a:t>  - درخواست آزمايش ادرار و كشت ادرار </a:t>
            </a:r>
          </a:p>
          <a:p>
            <a:pPr marL="0" indent="0" algn="r" rtl="1">
              <a:buNone/>
            </a:pPr>
            <a:r>
              <a:rPr lang="fa-IR" sz="2600" dirty="0">
                <a:cs typeface="B Nazanin" panose="00000400000000000000" pitchFamily="2" charset="-78"/>
              </a:rPr>
              <a:t>  - تجويز آموكسی سیلین 500 میلی گرم هر 8 ساعت يک روز 7-5 بار يا سفالكسین 500 میلی گرم هر 6 ساعت</a:t>
            </a:r>
          </a:p>
          <a:p>
            <a:pPr marL="0" indent="0" algn="r" rtl="1">
              <a:buNone/>
            </a:pPr>
            <a:r>
              <a:rPr lang="fa-IR" sz="2600" dirty="0">
                <a:cs typeface="B Nazanin" panose="00000400000000000000" pitchFamily="2" charset="-78"/>
              </a:rPr>
              <a:t>    7-5 روز</a:t>
            </a:r>
          </a:p>
          <a:p>
            <a:pPr marL="0" indent="0" algn="r" rtl="1">
              <a:buNone/>
            </a:pPr>
            <a:r>
              <a:rPr lang="en-US" sz="2600" dirty="0">
                <a:cs typeface="B Nazanin" panose="00000400000000000000" pitchFamily="2" charset="-78"/>
              </a:rPr>
              <a:t>  </a:t>
            </a:r>
            <a:r>
              <a:rPr lang="fa-IR" sz="2600" dirty="0">
                <a:cs typeface="B Nazanin" panose="00000400000000000000" pitchFamily="2" charset="-78"/>
              </a:rPr>
              <a:t>- در صورت عدم پاسخ به درمان، ادامه درمان مطابق نتیجه كشت </a:t>
            </a:r>
          </a:p>
          <a:p>
            <a:pPr marL="0" indent="0" algn="r" rtl="1">
              <a:buNone/>
            </a:pPr>
            <a:r>
              <a:rPr lang="fa-IR" sz="2600" dirty="0">
                <a:cs typeface="B Nazanin" panose="00000400000000000000" pitchFamily="2" charset="-78"/>
              </a:rPr>
              <a:t>  - در خواست آزمايش ادرار و كشت ادرار تا 7تا 10 روز پس از درمان و ادامه درمان با توجه به نتیجه كشت ادرار. </a:t>
            </a:r>
          </a:p>
          <a:p>
            <a:pPr marL="0" indent="0" algn="r" rtl="1">
              <a:buNone/>
            </a:pPr>
            <a:r>
              <a:rPr lang="fa-IR" sz="2600" dirty="0">
                <a:cs typeface="B Nazanin" panose="00000400000000000000" pitchFamily="2" charset="-78"/>
              </a:rPr>
              <a:t>  - درخواست آزمايش و كشت ادرار مجدد و در صورت نتیجه كشت مثبت و عدم بهبود پس از دو دوره درمان: ارجاع</a:t>
            </a:r>
          </a:p>
          <a:p>
            <a:pPr marL="0" indent="0" algn="r" rtl="1">
              <a:buNone/>
            </a:pPr>
            <a:r>
              <a:rPr lang="fa-IR" sz="2600" dirty="0">
                <a:cs typeface="B Nazanin" panose="00000400000000000000" pitchFamily="2" charset="-78"/>
              </a:rPr>
              <a:t>     غیر فوري به متخصص زنان</a:t>
            </a:r>
          </a:p>
          <a:p>
            <a:pPr marL="0" indent="0" algn="r" rtl="1">
              <a:buNone/>
            </a:pPr>
            <a:r>
              <a:rPr lang="fa-IR" sz="2600" dirty="0">
                <a:cs typeface="B Nazanin" panose="00000400000000000000" pitchFamily="2" charset="-78"/>
              </a:rPr>
              <a:t>  - در صورت يورتريت كلامیديايی (عفونت در آزمايش ادرار و كشت منفی): آزيترومايسین 1 گرم تک دوز خوراكی</a:t>
            </a:r>
          </a:p>
          <a:p>
            <a:pPr marL="0" indent="0" algn="r" rtl="1">
              <a:buNone/>
            </a:pPr>
            <a:r>
              <a:rPr lang="fa-IR" sz="2600" dirty="0">
                <a:cs typeface="B Nazanin" panose="00000400000000000000" pitchFamily="2" charset="-78"/>
              </a:rPr>
              <a:t>     يا تجويز آموكسی سیلین 500 میلی گرم خوراكی 3 بار در روز تا 7 روز</a:t>
            </a:r>
          </a:p>
          <a:p>
            <a:pPr marL="0" indent="0" algn="r" rtl="1">
              <a:buNone/>
            </a:pPr>
            <a:r>
              <a:rPr lang="fa-IR" sz="2600" dirty="0">
                <a:cs typeface="B Nazanin" panose="00000400000000000000" pitchFamily="2" charset="-78"/>
              </a:rPr>
              <a:t>  - در صورت بروز تب و لرز درد و پهلوها : اقدام پیلونفريت</a:t>
            </a:r>
            <a:endParaRPr lang="en-US" sz="26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41741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3A8F47-E1E2-7EB9-06D9-A21E62ECC1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8409" y="661481"/>
            <a:ext cx="10376203" cy="5249741"/>
          </a:xfrm>
        </p:spPr>
        <p:txBody>
          <a:bodyPr>
            <a:normAutofit lnSpcReduction="10000"/>
          </a:bodyPr>
          <a:lstStyle/>
          <a:p>
            <a:pPr marL="0" indent="0" algn="r" rtl="1">
              <a:buNone/>
            </a:pPr>
            <a:r>
              <a:rPr lang="fa-IR" sz="2800" u="sng" dirty="0">
                <a:cs typeface="B Nazanin" panose="00000400000000000000" pitchFamily="2" charset="-78"/>
              </a:rPr>
              <a:t>واژینیت کاندیدایی </a:t>
            </a:r>
          </a:p>
          <a:p>
            <a:pPr algn="r" rtl="1"/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علائم: </a:t>
            </a:r>
            <a:r>
              <a:rPr lang="fa-IR" sz="2400" dirty="0">
                <a:cs typeface="B Nazanin" panose="00000400000000000000" pitchFamily="2" charset="-78"/>
              </a:rPr>
              <a:t>ترشحات غلیظ واژينال، بدون بو، پنیري شكل، خارش و سوزش در ناحیه تناسلی</a:t>
            </a:r>
          </a:p>
          <a:p>
            <a:pPr algn="r" rtl="1"/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اقدام: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- تجويز قرص يا پماد واژينال كلوتريمازول تا يک هفته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- ارايه توصیه بهداشتی</a:t>
            </a:r>
          </a:p>
          <a:p>
            <a:pPr marL="0" indent="0" algn="r" rtl="1">
              <a:buNone/>
            </a:pPr>
            <a:r>
              <a:rPr lang="fa-IR" sz="2800" b="1" u="sng" dirty="0">
                <a:cs typeface="B Nazanin" panose="00000400000000000000" pitchFamily="2" charset="-78"/>
              </a:rPr>
              <a:t>واژینیت تریکومونایی</a:t>
            </a:r>
          </a:p>
          <a:p>
            <a:pPr algn="r" rtl="1"/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علائم : </a:t>
            </a:r>
            <a:r>
              <a:rPr lang="fa-IR" sz="2400" dirty="0">
                <a:cs typeface="B Nazanin" panose="00000400000000000000" pitchFamily="2" charset="-78"/>
              </a:rPr>
              <a:t>ترشحات زرد رنگ بدبو، خارش ولو، قرمزي ولو و واژن</a:t>
            </a:r>
          </a:p>
          <a:p>
            <a:pPr algn="r" rtl="1"/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اقدام: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- مترونیدازول به میزان 2 گرم يک دوز خوراكی يا 500 میلی گرم دو بار در روز به مدت 7 روز (توجه به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 ممنوعیت مترونیدازول در سه ماهه اول بارداري)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- درمان همسر</a:t>
            </a:r>
          </a:p>
        </p:txBody>
      </p:sp>
    </p:spTree>
    <p:extLst>
      <p:ext uri="{BB962C8B-B14F-4D97-AF65-F5344CB8AC3E}">
        <p14:creationId xmlns:p14="http://schemas.microsoft.com/office/powerpoint/2010/main" val="30925023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4028EB-D44A-43F5-82B3-4768F2EE8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314450"/>
            <a:ext cx="8915400" cy="4596772"/>
          </a:xfrm>
        </p:spPr>
        <p:txBody>
          <a:bodyPr/>
          <a:lstStyle/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A53010"/>
              </a:buClr>
              <a:buSzTx/>
              <a:buNone/>
              <a:tabLst/>
              <a:defRPr/>
            </a:pPr>
            <a:r>
              <a:rPr kumimoji="0" lang="fa-IR" sz="2800" b="0" i="0" u="sng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زگیل تناسلی</a:t>
            </a:r>
          </a:p>
          <a:p>
            <a:pPr marL="342900" marR="0" lvl="0" indent="-342900" algn="r" defTabSz="457200" rtl="1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A53010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علائم : </a:t>
            </a: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زگیل در نواحی واژن، ولو، سرويكس </a:t>
            </a:r>
          </a:p>
          <a:p>
            <a:pPr marL="342900" marR="0" lvl="0" indent="-342900" algn="r" defTabSz="457200" rtl="1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A53010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اقدام :</a:t>
            </a:r>
          </a:p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A53010"/>
              </a:buClr>
              <a:buSzTx/>
              <a:buNone/>
              <a:tabLst/>
              <a:defRPr/>
            </a:pP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   - تجويز تري كلروراستیک اسید 80 % هفته اي يكبار تا محو ضايعه (با گوش پاك كن فقط</a:t>
            </a:r>
          </a:p>
          <a:p>
            <a:pPr marL="0" indent="0" algn="r" rtl="1">
              <a:buClr>
                <a:srgbClr val="A53010"/>
              </a:buClr>
              <a:buNone/>
              <a:defRPr/>
            </a:pP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    روي ضايعه گذاشته شود و پس از 15 دقیقه شسته شود)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A53010"/>
              </a:buClr>
              <a:buSzTx/>
              <a:buNone/>
              <a:tabLst/>
              <a:defRPr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748518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E5C872-D983-253D-67E0-6893BCD204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33600" y="1390650"/>
            <a:ext cx="9371012" cy="4520572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800" b="1" u="sng" dirty="0">
                <a:cs typeface="B Nazanin" panose="00000400000000000000" pitchFamily="2" charset="-78"/>
              </a:rPr>
              <a:t>آبریزش /پارگی کیسه آب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درصورتی که مادر باردار با آبریزش مراجعه نماید پس از ارزیابی کردن تشخیص موارد ذیل برای ایشان گذاشته میشود :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تشخیص احتمالی : </a:t>
            </a:r>
            <a:r>
              <a:rPr lang="fa-IR" sz="2400" dirty="0">
                <a:cs typeface="B Nazanin" panose="00000400000000000000" pitchFamily="2" charset="-78"/>
              </a:rPr>
              <a:t>آمینیونیت ، شوک سپتیک / پرولاپس بند تاف / دفع جنین غیر قابل حیات /زایمان  زودرس /شروع زایمان 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136472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77A976-5610-4F6A-81E4-31559589C2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95336" y="1050587"/>
            <a:ext cx="9909276" cy="4860635"/>
          </a:xfrm>
        </p:spPr>
        <p:txBody>
          <a:bodyPr/>
          <a:lstStyle/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A53010"/>
              </a:buClr>
              <a:buSzTx/>
              <a:buNone/>
              <a:tabLst/>
              <a:defRPr/>
            </a:pPr>
            <a:r>
              <a:rPr kumimoji="0" lang="fa-IR" sz="2800" b="1" i="0" u="sng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/>
                <a:cs typeface="B Nazanin" panose="00000400000000000000" pitchFamily="2" charset="-78"/>
              </a:rPr>
              <a:t>آمنیونیت/ شوك سپتیک</a:t>
            </a:r>
            <a:endParaRPr kumimoji="0" lang="en-US" sz="2800" b="1" i="0" u="sng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entury Gothic" panose="020B0502020202020204"/>
              <a:cs typeface="B Nazanin" panose="00000400000000000000" pitchFamily="2" charset="-78"/>
            </a:endParaRPr>
          </a:p>
          <a:p>
            <a:pPr marL="342900" marR="0" lvl="0" indent="-342900" algn="r" defTabSz="457200" rtl="1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A53010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علائم : </a:t>
            </a: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تب 38 درجه و بااتر به همراه يكی از علايم (ضربان قلب بیشتر از100 در دقیقه،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FHR </a:t>
            </a: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بیشتر از 160 بار در دقیقه، تندرنس رحمی و ترشح بدبو)</a:t>
            </a:r>
          </a:p>
          <a:p>
            <a:pPr marL="342900" marR="0" lvl="0" indent="-342900" algn="r" defTabSz="457200" rtl="1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A53010"/>
              </a:buClr>
              <a:buSzTx/>
              <a:buFont typeface="Wingdings 3" charset="2"/>
              <a:buChar char=""/>
              <a:tabLst/>
              <a:defRPr/>
            </a:pPr>
            <a:r>
              <a:rPr lang="fa-IR" sz="2400" b="1" dirty="0">
                <a:solidFill>
                  <a:srgbClr val="00B050"/>
                </a:solidFill>
                <a:latin typeface="Century Gothic" panose="020B0502020202020204"/>
                <a:cs typeface="B Nazanin" panose="00000400000000000000" pitchFamily="2" charset="-78"/>
              </a:rPr>
              <a:t>اقدام : </a:t>
            </a:r>
            <a:r>
              <a:rPr lang="fa-IR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/>
                <a:cs typeface="B Nazanin" panose="00000400000000000000" pitchFamily="2" charset="-78"/>
              </a:rPr>
              <a:t>اعزام </a:t>
            </a:r>
            <a:endParaRPr kumimoji="0" lang="fa-IR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A53010"/>
              </a:buClr>
              <a:buSzTx/>
              <a:buNone/>
              <a:tabLst/>
              <a:defRPr/>
            </a:pPr>
            <a:r>
              <a:rPr kumimoji="0" lang="fa-IR" sz="2400" b="0" i="0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  </a:t>
            </a:r>
            <a:r>
              <a:rPr kumimoji="0" lang="fa-IR" sz="2400" b="0" i="0" u="sng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اقدام قبل از اعزام: </a:t>
            </a:r>
          </a:p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A53010"/>
              </a:buClr>
              <a:buSzTx/>
              <a:buNone/>
              <a:tabLst/>
              <a:defRPr/>
            </a:pP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  - باز كردن رگ و تزريق 1 لیتر سرم سالین نرمال يا رينگر به مدت 3- 2 ساعت </a:t>
            </a:r>
          </a:p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A53010"/>
              </a:buClr>
              <a:buSzTx/>
              <a:buNone/>
              <a:tabLst/>
              <a:defRPr/>
            </a:pP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  - دادن اكسیژن به میزان 8-6 لیتر در دقیقه با ماسک يا كانول بینی </a:t>
            </a:r>
          </a:p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A53010"/>
              </a:buClr>
              <a:buSzTx/>
              <a:buNone/>
              <a:tabLst/>
              <a:defRPr/>
            </a:pP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  - تزريق 2 گرم آمپی سیلین وريدي و 80 میلی گرم جنتامايسیعضلانی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B Nazanin" panose="00000400000000000000" pitchFamily="2" charset="-78"/>
            </a:endParaRPr>
          </a:p>
          <a:p>
            <a:pPr algn="r" rt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656097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729B25-8D5F-A8AC-211C-F0248F04F8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089498"/>
            <a:ext cx="8915400" cy="4821723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400" b="1" u="sng" dirty="0">
                <a:cs typeface="B Nazanin" panose="00000400000000000000" pitchFamily="2" charset="-78"/>
              </a:rPr>
              <a:t>پرولاپس ناف بند جنین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علائم : </a:t>
            </a:r>
            <a:r>
              <a:rPr lang="fa-IR" sz="2400" dirty="0">
                <a:cs typeface="B Nazanin" panose="00000400000000000000" pitchFamily="2" charset="-78"/>
              </a:rPr>
              <a:t>اختلال ضربان قلب، مشاهده بندناف در واژن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 اقدام :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- باز كردن رگ و تزريق 1 لیتر سرم سالین نرمال يا رينگر به مدت 3- 2 ساعت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- دادن اكسیژن به میزان 8-6 لیتر دردقیقه با ماسک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- سمع صداي قلب جنین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- قراردادن مادر در وضعیت مناسب (سجده يا قراردادن بالش در زير باسن مادر) </a:t>
            </a:r>
          </a:p>
          <a:p>
            <a:pPr marL="0" indent="0" algn="r" rtl="1">
              <a:buNone/>
            </a:pP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34639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5899BE-0941-4059-1C63-269B1DB4E8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cs typeface="B Nazanin" panose="00000400000000000000" pitchFamily="2" charset="-78"/>
              </a:rPr>
              <a:t>اهداف آموزشی 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CBA2AD-45C3-4B25-5E4D-9A17122824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پس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از مطالعه این بخش فراگیر باید بتواند :</a:t>
            </a:r>
          </a:p>
          <a:p>
            <a:pPr algn="r" rtl="1"/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درصورتی که مادر باردار با مشکلات پوستی به ایشان مراجعه کرد چه تشخیص هایی برای ایشان بگذارد ؟</a:t>
            </a:r>
          </a:p>
          <a:p>
            <a:pPr algn="r" rtl="1"/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اگر مادر باردار با تاکی کاردی جنین خود مراجعه نماید چه اقداماتی بایستی برای مادر باردار انجام دهد ؟</a:t>
            </a:r>
          </a:p>
          <a:p>
            <a:pPr algn="r" rtl="1"/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در چه صورت تشخیص پیلونفریت را برای مادر باردار می گذازیم ؟</a:t>
            </a:r>
          </a:p>
          <a:p>
            <a:pPr algn="r" rtl="1"/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درمان اکلامسی وپره اکلامسی را بداند ؟</a:t>
            </a:r>
          </a:p>
          <a:p>
            <a:pPr algn="r" rtl="1"/>
            <a:endParaRPr lang="fa-IR" sz="24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r" rtl="1"/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r" rtl="1"/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l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337014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A22CFD-D403-4F0C-ABB0-F9E3CA9098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04950" y="1562100"/>
            <a:ext cx="9999662" cy="4349122"/>
          </a:xfrm>
        </p:spPr>
        <p:txBody>
          <a:bodyPr/>
          <a:lstStyle/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- در صورت خروج بند ناف از واژن، بند ناف با گاز مرطوب گرم در داخل واژن قرار گیرد. بندناف دستكاري نشود.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گذاشتن و ثابت كردن سوند فولی، پر كردن مثانه با 500-700 سی سی نرمال سالین به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 وسیله ست سرم، سپس كلامپ سوند با يک پنس</a:t>
            </a:r>
          </a:p>
          <a:p>
            <a:pPr algn="r" rtl="1">
              <a:buFontTx/>
              <a:buChar char="-"/>
            </a:pPr>
            <a:endParaRPr lang="fa-IR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- بالا دادن عضو پرزانته از طريق دست در واژن و دست ديگر از روي شكم در ناحیه سوپراپوبیک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- تزريق 4 گرم سولفات منیزيوم وريدي در مدت 15-20 دقیقه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269958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085034-D693-04D3-76D1-5ECE94EB5F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98060" y="486383"/>
            <a:ext cx="9855740" cy="5690579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400" b="1" u="sng" dirty="0">
                <a:cs typeface="B Nazanin" panose="00000400000000000000" pitchFamily="2" charset="-78"/>
              </a:rPr>
              <a:t>دفع جنین غیر قابل حیات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علائم : </a:t>
            </a:r>
            <a:r>
              <a:rPr lang="fa-IR" sz="2400" dirty="0">
                <a:cs typeface="B Nazanin" panose="00000400000000000000" pitchFamily="2" charset="-78"/>
              </a:rPr>
              <a:t>حاملگی كمتر از 26 هفته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اقدام : </a:t>
            </a:r>
            <a:r>
              <a:rPr lang="fa-IR" sz="2400" dirty="0">
                <a:cs typeface="B Nazanin" panose="00000400000000000000" pitchFamily="2" charset="-78"/>
              </a:rPr>
              <a:t>ارجاع فوري به بیمارستان</a:t>
            </a:r>
          </a:p>
          <a:p>
            <a:pPr marL="0" indent="0" algn="r" rtl="1">
              <a:buNone/>
            </a:pPr>
            <a:r>
              <a:rPr lang="fa-IR" sz="2800" b="1" u="sng" dirty="0">
                <a:cs typeface="B Nazanin" panose="00000400000000000000" pitchFamily="2" charset="-78"/>
              </a:rPr>
              <a:t>زایمان زودرس 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علائم : </a:t>
            </a:r>
            <a:r>
              <a:rPr lang="fa-IR" sz="2400" dirty="0">
                <a:cs typeface="B Nazanin" panose="00000400000000000000" pitchFamily="2" charset="-78"/>
              </a:rPr>
              <a:t>سن بارداری 26 تا 37 هفته / انقباض رحمی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اقدام :  </a:t>
            </a:r>
            <a:r>
              <a:rPr lang="fa-IR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-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ارجاع فوري به بیمارستان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       - زايمان قريب الوقوع: اعزام و همراهی مادر </a:t>
            </a:r>
          </a:p>
          <a:p>
            <a:pPr marL="0" indent="0" algn="r" rtl="1">
              <a:buNone/>
            </a:pPr>
            <a:r>
              <a:rPr lang="fa-IR" sz="2800" b="1" u="sng" dirty="0">
                <a:cs typeface="B Nazanin" panose="00000400000000000000" pitchFamily="2" charset="-78"/>
              </a:rPr>
              <a:t>شروع زایمان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علائم : </a:t>
            </a:r>
            <a:r>
              <a:rPr lang="fa-IR" sz="2400" dirty="0">
                <a:cs typeface="B Nazanin" panose="00000400000000000000" pitchFamily="2" charset="-78"/>
              </a:rPr>
              <a:t>سن بارداري 37 هفته و بالاتر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اقدام :  </a:t>
            </a:r>
            <a:r>
              <a:rPr lang="fa-IR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-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ارجاع فوري به بیمارستان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       - در صورت زايمان قريب الوقوع: اعزام و همراهی مادر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9864596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63D81A-F8A0-41E0-C07F-6B15E8053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درد / سردرد </a:t>
            </a:r>
            <a:br>
              <a:rPr lang="fa-IR" sz="2400" dirty="0">
                <a:cs typeface="B Nazanin" panose="00000400000000000000" pitchFamily="2" charset="-78"/>
              </a:rPr>
            </a:br>
            <a:endParaRPr lang="en-US" sz="2400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1C107D-1507-1D92-0C36-E011FDB37E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00250" y="1905000"/>
            <a:ext cx="9504362" cy="4006222"/>
          </a:xfrm>
        </p:spPr>
        <p:txBody>
          <a:bodyPr/>
          <a:lstStyle/>
          <a:p>
            <a:pPr algn="r" rtl="1"/>
            <a:r>
              <a:rPr lang="fa-IR" sz="2400" dirty="0">
                <a:cs typeface="B Nazanin" panose="00000400000000000000" pitchFamily="2" charset="-78"/>
              </a:rPr>
              <a:t>درصورتی که مادر باردار در طی بارداری دچار سردرد شود بایستی پس از ارزیابی ها بر اساس دو نیمه بارداری اقدام خاص مربوطه را انجام داد :</a:t>
            </a:r>
          </a:p>
          <a:p>
            <a:pPr algn="r" rtl="1"/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تشخیص در نیمه اول بارداری : </a:t>
            </a:r>
            <a:r>
              <a:rPr lang="fa-IR" sz="2400" dirty="0">
                <a:cs typeface="B Nazanin" panose="00000400000000000000" pitchFamily="2" charset="-78"/>
              </a:rPr>
              <a:t>سردرد تنشی / میگرن / حاملگی </a:t>
            </a:r>
          </a:p>
          <a:p>
            <a:pPr algn="r" rtl="1"/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تشخیص در نیمه دوم بارداری : </a:t>
            </a:r>
            <a:r>
              <a:rPr lang="fa-IR" sz="2400" dirty="0">
                <a:cs typeface="B Nazanin" panose="00000400000000000000" pitchFamily="2" charset="-78"/>
              </a:rPr>
              <a:t>پره اكامپسی، ترومبوز سینوس كاورنو، مننژيت</a:t>
            </a:r>
          </a:p>
        </p:txBody>
      </p:sp>
    </p:spTree>
    <p:extLst>
      <p:ext uri="{BB962C8B-B14F-4D97-AF65-F5344CB8AC3E}">
        <p14:creationId xmlns:p14="http://schemas.microsoft.com/office/powerpoint/2010/main" val="406663001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1B1CD0-6288-4EF4-9A7F-7D1EF0E6FB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0700" y="1200150"/>
            <a:ext cx="9713912" cy="4711072"/>
          </a:xfrm>
        </p:spPr>
        <p:txBody>
          <a:bodyPr>
            <a:normAutofit/>
          </a:bodyPr>
          <a:lstStyle/>
          <a:p>
            <a:pPr algn="r" rtl="1"/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نیمه اول بارداري</a:t>
            </a:r>
          </a:p>
          <a:p>
            <a:pPr marL="0" indent="0" algn="r" rtl="1">
              <a:buNone/>
            </a:pPr>
            <a:r>
              <a:rPr lang="fa-IR" sz="2800" b="1" u="sng" dirty="0">
                <a:cs typeface="B Nazanin" panose="00000400000000000000" pitchFamily="2" charset="-78"/>
              </a:rPr>
              <a:t>سردرد تنشی، میگرن، حاملگی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علائم : </a:t>
            </a:r>
            <a:r>
              <a:rPr lang="fa-IR" sz="2400" dirty="0">
                <a:cs typeface="B Nazanin" panose="00000400000000000000" pitchFamily="2" charset="-78"/>
              </a:rPr>
              <a:t>با يا بدون تهوع و استفراغ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اقدام: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- عدم تجويز و منع مصرف ارگوتامین در موارد میگرن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- تجويز استامینوفن به میزان 1000 میلی گرم هر 6 ساعت و پیگیري مادر و اطلاع به رابط سلامت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  مادران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- در صورت عدم بهبود پس از 3 روز ارجاع در اولین فرصت به بیمارستان</a:t>
            </a:r>
            <a:endParaRPr lang="en-US" sz="2400" dirty="0">
              <a:cs typeface="B Nazanin" panose="00000400000000000000" pitchFamily="2" charset="-78"/>
            </a:endParaRPr>
          </a:p>
          <a:p>
            <a:pPr algn="r" rt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5574771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B4B559-5B20-3674-66EA-D8085053CD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2800" dirty="0">
                <a:solidFill>
                  <a:srgbClr val="FF0000"/>
                </a:solidFill>
                <a:cs typeface="B Nazanin" panose="00000400000000000000" pitchFamily="2" charset="-78"/>
              </a:rPr>
              <a:t>درد / سردرد در نیمه دوم بارداري</a:t>
            </a:r>
            <a:endParaRPr lang="en-US" sz="2800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3EE2DB-A331-10E3-8B5B-B44F453487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634247"/>
            <a:ext cx="8915400" cy="4276975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4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پره اكلامپسی، ترومبوز سینوس كاورنو، مننژيت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علائم : </a:t>
            </a:r>
            <a:r>
              <a:rPr lang="fa-IR" sz="2400" dirty="0">
                <a:cs typeface="B Nazanin" panose="00000400000000000000" pitchFamily="2" charset="-78"/>
              </a:rPr>
              <a:t>سر درد براي اولین بار يا تجربه بدترين درد در طول عمر (به اظهار مادر) با يا بدون اختلال بینايی، با يا بدون تب و لرز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اقدام :</a:t>
            </a:r>
          </a:p>
          <a:p>
            <a:pPr algn="r" rtl="1"/>
            <a:r>
              <a:rPr lang="fa-IR" sz="2400" dirty="0">
                <a:cs typeface="B Nazanin" panose="00000400000000000000" pitchFamily="2" charset="-78"/>
              </a:rPr>
              <a:t>اعزام</a:t>
            </a:r>
          </a:p>
          <a:p>
            <a:pPr marL="0" indent="0" algn="r" rtl="1">
              <a:buNone/>
            </a:pPr>
            <a:r>
              <a:rPr lang="fa-IR" sz="2400" u="sng" dirty="0">
                <a:cs typeface="B Nazanin" panose="00000400000000000000" pitchFamily="2" charset="-78"/>
              </a:rPr>
              <a:t>اقدام قبل از اعزام: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بازكردن رگ و تزريق سرم نرمال سالین يا رينگر يک لیتر در 6 8- ساعت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در صورت فشارخون سیستولیک مساوي يا بالاتر از 160 و يا دياستولیک مساوي يا بالاتر از 110 میلی متر جیوه: درمان پره اكلامپسی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7247191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3FE82-CFA9-D7B9-E1F6-4BF98CA357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2400" dirty="0"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درد/ درد يك طرفه ساق و ران</a:t>
            </a:r>
            <a:endParaRPr lang="en-US" sz="28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9838F4-2787-0A2E-62A1-5CD55F81C8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درصورتی که مادر باردار در طی بارداری با درد یکطرفه ساق و ران  مراجعه نمود با تشخیص احتمالی ترومبوز ورید عمقی یا انسداد شریانی اقدامات انجام گردد :</a:t>
            </a:r>
          </a:p>
          <a:p>
            <a:pPr marL="0" indent="0" algn="r" rtl="1">
              <a:buNone/>
            </a:pPr>
            <a:endParaRPr lang="fa-IR" sz="2800" b="1" u="sng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8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ترومبوز وريد عمقی يا انسداد شريانی</a:t>
            </a:r>
          </a:p>
          <a:p>
            <a:pPr algn="r" rtl="1"/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علائم : </a:t>
            </a:r>
            <a:r>
              <a:rPr lang="fa-IR" sz="2400" dirty="0">
                <a:cs typeface="B Nazanin" panose="00000400000000000000" pitchFamily="2" charset="-78"/>
              </a:rPr>
              <a:t>سردي و رنگ پريدگی اندام، كاهش نبض اندام، كبودي اندام، ورم يک طرفه اندام، اختلاف بیش از 3 سانتیمتر قطر ساق/ ران دو طرف</a:t>
            </a:r>
          </a:p>
          <a:p>
            <a:pPr algn="r" rtl="1"/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اقدام : </a:t>
            </a:r>
            <a:r>
              <a:rPr lang="fa-IR" sz="2400" dirty="0">
                <a:cs typeface="B Nazanin" panose="00000400000000000000" pitchFamily="2" charset="-78"/>
              </a:rPr>
              <a:t>ارجاع فوري به پزشک</a:t>
            </a:r>
          </a:p>
        </p:txBody>
      </p:sp>
    </p:spTree>
    <p:extLst>
      <p:ext uri="{BB962C8B-B14F-4D97-AF65-F5344CB8AC3E}">
        <p14:creationId xmlns:p14="http://schemas.microsoft.com/office/powerpoint/2010/main" val="48818192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3783F-0FC3-4E7C-AE3B-41ECC428AB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946778"/>
            <a:ext cx="8911687" cy="958222"/>
          </a:xfrm>
        </p:spPr>
        <p:txBody>
          <a:bodyPr>
            <a:normAutofit/>
          </a:bodyPr>
          <a:lstStyle/>
          <a:p>
            <a:pPr algn="ctr"/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حاملگی چند قلو</a:t>
            </a:r>
            <a:endParaRPr lang="en-US" sz="28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DCE786-4064-4505-A3A5-848F80CD0E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sz="2400" dirty="0">
                <a:cs typeface="B Nazanin" panose="00000400000000000000" pitchFamily="2" charset="-78"/>
              </a:rPr>
              <a:t>درصورتی که مادر چند قلو باردارباشد طبقه بندي و ارزيابی چند قلويی بر اساس تعداد كوريون و آمنیون صورت می گیرد</a:t>
            </a:r>
          </a:p>
          <a:p>
            <a:pPr algn="r" rtl="1"/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طبقه بندی: </a:t>
            </a:r>
            <a:r>
              <a:rPr lang="fa-IR" sz="2400" dirty="0">
                <a:cs typeface="B Nazanin" panose="00000400000000000000" pitchFamily="2" charset="-78"/>
              </a:rPr>
              <a:t>مونو كوريون - مونو آمنیون، مونوكوريون - دي آمنیون، حاملگی بیشتر از دو قلويی/ دي كوريون - دي آمنیون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2366659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911E2B-C27F-46D5-92D7-B1A1A3D5FE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0150" y="1181100"/>
            <a:ext cx="10304462" cy="4730122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800" u="sng" dirty="0">
                <a:cs typeface="B Nazanin" panose="00000400000000000000" pitchFamily="2" charset="-78"/>
              </a:rPr>
              <a:t>مونو كوريون - مونو آمنیون، مونوكوريون - دي آمنیون، حاملگی بیشتر از دو قلويی</a:t>
            </a:r>
          </a:p>
          <a:p>
            <a:pPr marL="0" indent="0" algn="r" rtl="1">
              <a:buNone/>
            </a:pPr>
            <a:endParaRPr lang="fa-IR" sz="2800" u="sng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اقدام : </a:t>
            </a:r>
            <a:r>
              <a:rPr lang="fa-IR" sz="2400" dirty="0">
                <a:cs typeface="B Nazanin" panose="00000400000000000000" pitchFamily="2" charset="-78"/>
              </a:rPr>
              <a:t>ارجاع يا مشاوره با پريناتالوژيست جهت تعیین تواتر سونوگرافی و ارزيابی سلامت جنین از هفته 16 بارداري</a:t>
            </a:r>
          </a:p>
          <a:p>
            <a:pPr algn="r" rtl="1"/>
            <a:r>
              <a:rPr lang="fa-IR" sz="2400" dirty="0">
                <a:cs typeface="B Nazanin" panose="00000400000000000000" pitchFamily="2" charset="-78"/>
              </a:rPr>
              <a:t> *در صورت نبود پريناتالوژيست، متخصص زنان متبحر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4435566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0C589C-4969-C822-BA99-88660D110D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34440"/>
            <a:ext cx="11068050" cy="4942523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400" b="1" u="sng" dirty="0">
                <a:cs typeface="B Nazanin" panose="00000400000000000000" pitchFamily="2" charset="-78"/>
              </a:rPr>
              <a:t>دي كوريون - دي آمنیون</a:t>
            </a:r>
          </a:p>
          <a:p>
            <a:pPr marL="0" indent="0" algn="r" rtl="1">
              <a:buNone/>
            </a:pPr>
            <a:endParaRPr lang="fa-IR" sz="2400" b="1" u="sng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u="sng" dirty="0">
                <a:solidFill>
                  <a:srgbClr val="00B050"/>
                </a:solidFill>
                <a:cs typeface="B Nazanin" panose="00000400000000000000" pitchFamily="2" charset="-78"/>
              </a:rPr>
              <a:t>اقدام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توصیه به تغذيه مناسب و اجتناب از فعالیت هاي سنگین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تجويز قرص آهن 60 تا 100 میلی گرم و قرص اسید فولیک 1 میلی گرم در روز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تجويز آسپیرين به میزان 80 میلی گرم روزانه از هفته 12 تا 36 بارداري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انجام مراقبت هاي بارداري هر دو هفته يک بار از هفته 24 تا 36 بارداري و سپس هر هفته تا ختم بارداري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بررسی دقیق میزان فشارخون و صداي قلب جنین ها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تأكید بیشتر در مورد عائم زايمان زودرس (خونريزي، لكه بینی، آبريزش، دردهاي شكمی)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2194218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A1EA4A-E2CC-4A04-816E-878D6460D6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buFontTx/>
              <a:buChar char="-"/>
            </a:pPr>
            <a:r>
              <a:rPr lang="fa-IR" sz="2400" dirty="0">
                <a:cs typeface="B Nazanin" panose="00000400000000000000" pitchFamily="2" charset="-78"/>
              </a:rPr>
              <a:t>تأكید بر انجام سونوگرافی براي تعیین نوع چند قلويی </a:t>
            </a:r>
          </a:p>
          <a:p>
            <a:pPr algn="r" rtl="1">
              <a:buFontTx/>
              <a:buChar char="-"/>
            </a:pPr>
            <a:r>
              <a:rPr lang="fa-IR" sz="2400" dirty="0">
                <a:cs typeface="B Nazanin" panose="00000400000000000000" pitchFamily="2" charset="-78"/>
              </a:rPr>
              <a:t>ارزيابی احتمال بروز ترومبوآمبولی و ارجاع غیر فوري در صورت نیاز به درمان </a:t>
            </a:r>
          </a:p>
          <a:p>
            <a:pPr algn="r" rtl="1">
              <a:buFontTx/>
              <a:buChar char="-"/>
            </a:pPr>
            <a:r>
              <a:rPr lang="fa-IR" sz="2400" dirty="0">
                <a:cs typeface="B Nazanin" panose="00000400000000000000" pitchFamily="2" charset="-78"/>
              </a:rPr>
              <a:t> غربالگري كارديومیوپاتی در ملاقات 37 - 35 بارداري </a:t>
            </a:r>
          </a:p>
          <a:p>
            <a:pPr algn="r" rtl="1">
              <a:buFontTx/>
              <a:buChar char="-"/>
            </a:pPr>
            <a:r>
              <a:rPr lang="fa-IR" sz="2400" dirty="0">
                <a:cs typeface="B Nazanin" panose="00000400000000000000" pitchFamily="2" charset="-78"/>
              </a:rPr>
              <a:t>تأكید به انجام زايمان در بیمارستان </a:t>
            </a:r>
          </a:p>
          <a:p>
            <a:pPr algn="r" rtl="1">
              <a:buFontTx/>
              <a:buChar char="-"/>
            </a:pPr>
            <a:r>
              <a:rPr lang="fa-IR" sz="2400" dirty="0">
                <a:cs typeface="B Nazanin" panose="00000400000000000000" pitchFamily="2" charset="-78"/>
              </a:rPr>
              <a:t>ارجاع غیر فوري به متخصص زنان در ابتداي سه ماه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29546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F9219-91FC-43C9-95C0-8B45150B49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>
                <a:cs typeface="B Nazanin" panose="00000400000000000000" pitchFamily="2" charset="-78"/>
              </a:rPr>
              <a:t>فهرست مطالب 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82C92C-944B-4964-8A5F-6295EA786F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81150" y="1295400"/>
            <a:ext cx="9923462" cy="4615822"/>
          </a:xfrm>
        </p:spPr>
        <p:txBody>
          <a:bodyPr>
            <a:normAutofit fontScale="70000" lnSpcReduction="20000"/>
          </a:bodyPr>
          <a:lstStyle/>
          <a:p>
            <a:pPr algn="r" rtl="1"/>
            <a:r>
              <a:rPr lang="fa-IR" sz="2800" dirty="0">
                <a:cs typeface="B Nazanin" panose="00000400000000000000" pitchFamily="2" charset="-78"/>
              </a:rPr>
              <a:t>وزن گیری نامطلوب</a:t>
            </a:r>
          </a:p>
          <a:p>
            <a:pPr algn="r" rtl="1"/>
            <a:r>
              <a:rPr lang="fa-IR" sz="2800" dirty="0">
                <a:cs typeface="B Nazanin" panose="00000400000000000000" pitchFamily="2" charset="-78"/>
              </a:rPr>
              <a:t>حاملگی طول کشیده</a:t>
            </a:r>
          </a:p>
          <a:p>
            <a:pPr algn="r" rtl="1"/>
            <a:r>
              <a:rPr lang="fa-IR" sz="2800" dirty="0">
                <a:cs typeface="B Nazanin" panose="00000400000000000000" pitchFamily="2" charset="-78"/>
              </a:rPr>
              <a:t>مشکلات پوستی</a:t>
            </a:r>
          </a:p>
          <a:p>
            <a:pPr algn="r" rtl="1"/>
            <a:r>
              <a:rPr lang="fa-IR" sz="2800" dirty="0">
                <a:cs typeface="B Nazanin" panose="00000400000000000000" pitchFamily="2" charset="-78"/>
              </a:rPr>
              <a:t>اختلالات صدای قلب و حرکت جنین </a:t>
            </a:r>
          </a:p>
          <a:p>
            <a:pPr algn="r" rtl="1"/>
            <a:r>
              <a:rPr lang="fa-IR" sz="2800" dirty="0">
                <a:cs typeface="B Nazanin" panose="00000400000000000000" pitchFamily="2" charset="-78"/>
              </a:rPr>
              <a:t>تهوع و استفراغ</a:t>
            </a:r>
          </a:p>
          <a:p>
            <a:pPr algn="r" rtl="1"/>
            <a:r>
              <a:rPr lang="fa-IR" sz="2800" dirty="0">
                <a:cs typeface="B Nazanin" panose="00000400000000000000" pitchFamily="2" charset="-78"/>
              </a:rPr>
              <a:t>مشکلات ادراری –تناسلی </a:t>
            </a:r>
          </a:p>
          <a:p>
            <a:pPr algn="r" rtl="1"/>
            <a:r>
              <a:rPr lang="fa-IR" sz="2800" dirty="0">
                <a:cs typeface="B Nazanin" panose="00000400000000000000" pitchFamily="2" charset="-78"/>
              </a:rPr>
              <a:t>درد/ سردرد </a:t>
            </a:r>
          </a:p>
          <a:p>
            <a:pPr algn="r" rtl="1"/>
            <a:r>
              <a:rPr lang="fa-IR" sz="2800" dirty="0">
                <a:cs typeface="B Nazanin" panose="00000400000000000000" pitchFamily="2" charset="-78"/>
              </a:rPr>
              <a:t>دردر/ درد یطرفه ساق وران </a:t>
            </a:r>
          </a:p>
          <a:p>
            <a:pPr algn="r" rtl="1"/>
            <a:r>
              <a:rPr lang="fa-IR" sz="2800" dirty="0">
                <a:cs typeface="B Nazanin" panose="00000400000000000000" pitchFamily="2" charset="-78"/>
              </a:rPr>
              <a:t>حاملگی چند قلو</a:t>
            </a:r>
          </a:p>
          <a:p>
            <a:pPr algn="r" rtl="1"/>
            <a:r>
              <a:rPr lang="fa-IR" sz="2800" dirty="0">
                <a:cs typeface="B Nazanin" panose="00000400000000000000" pitchFamily="2" charset="-78"/>
              </a:rPr>
              <a:t>دیابت </a:t>
            </a:r>
          </a:p>
          <a:p>
            <a:pPr algn="r" rtl="1"/>
            <a:r>
              <a:rPr lang="fa-IR" sz="2800" dirty="0">
                <a:cs typeface="B Nazanin" panose="00000400000000000000" pitchFamily="2" charset="-78"/>
              </a:rPr>
              <a:t>فشارخون بالا </a:t>
            </a:r>
          </a:p>
          <a:p>
            <a:pPr algn="r" rtl="1"/>
            <a:r>
              <a:rPr lang="fa-IR" sz="2800" dirty="0">
                <a:cs typeface="B Nazanin" panose="00000400000000000000" pitchFamily="2" charset="-78"/>
              </a:rPr>
              <a:t>کاردیومیوپاتی پری پارتوم </a:t>
            </a: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523443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71665" y="332656"/>
            <a:ext cx="6589199" cy="504056"/>
          </a:xfrm>
        </p:spPr>
        <p:txBody>
          <a:bodyPr>
            <a:normAutofit/>
          </a:bodyPr>
          <a:lstStyle/>
          <a:p>
            <a:pPr algn="ctr"/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دیابت/ دیابت بارداری</a:t>
            </a:r>
            <a:endParaRPr lang="fa-IR" sz="2400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8850" y="1196752"/>
            <a:ext cx="8705850" cy="4714470"/>
          </a:xfrm>
        </p:spPr>
        <p:txBody>
          <a:bodyPr/>
          <a:lstStyle/>
          <a:p>
            <a:pPr marL="0" indent="0">
              <a:buNone/>
            </a:pPr>
            <a:r>
              <a:rPr lang="fa-IR" sz="2400" b="1" u="sng" dirty="0">
                <a:solidFill>
                  <a:schemeClr val="tx1"/>
                </a:solidFill>
                <a:cs typeface="B Nazanin" panose="00000400000000000000"/>
              </a:rPr>
              <a:t>تعاریف</a:t>
            </a:r>
            <a:endParaRPr lang="en-US" sz="2400" b="1" dirty="0">
              <a:solidFill>
                <a:schemeClr val="tx1"/>
              </a:solidFill>
              <a:cs typeface="B Nazanin" panose="00000400000000000000"/>
            </a:endParaRPr>
          </a:p>
          <a:p>
            <a:r>
              <a:rPr lang="ar-SA" sz="2400" dirty="0">
                <a:solidFill>
                  <a:srgbClr val="C00000"/>
                </a:solidFill>
                <a:cs typeface="B Nazanin" panose="00000400000000000000"/>
              </a:rPr>
              <a:t>دیابت آشکار یا پيش از بارداری: </a:t>
            </a:r>
            <a:r>
              <a:rPr lang="ar-SA" sz="2400" dirty="0">
                <a:cs typeface="B Nazanin" panose="00000400000000000000"/>
              </a:rPr>
              <a:t>قبل از بارداری فرد به آن مبتلا است و قبل یا در شروع بارداری تشخيص داده شده است.</a:t>
            </a:r>
            <a:endParaRPr lang="en-US" sz="2400" dirty="0">
              <a:cs typeface="B Nazanin" panose="00000400000000000000"/>
            </a:endParaRPr>
          </a:p>
          <a:p>
            <a:r>
              <a:rPr lang="ar-SA" sz="2400" dirty="0">
                <a:solidFill>
                  <a:srgbClr val="C00000"/>
                </a:solidFill>
                <a:cs typeface="B Nazanin" panose="00000400000000000000"/>
              </a:rPr>
              <a:t>دیابت حاملگي: </a:t>
            </a:r>
            <a:r>
              <a:rPr lang="ar-SA" sz="2400" dirty="0">
                <a:cs typeface="B Nazanin" panose="00000400000000000000"/>
              </a:rPr>
              <a:t>تشخيص دیابت در طي حاملگي كه معمولا در هفته 24-28 بارداری تشخيص داده مي شود.</a:t>
            </a:r>
            <a:endParaRPr lang="en-US" sz="2400" dirty="0">
              <a:cs typeface="B Nazanin" panose="00000400000000000000"/>
            </a:endParaRPr>
          </a:p>
          <a:p>
            <a:r>
              <a:rPr lang="fa-IR" sz="2400" u="sng" dirty="0">
                <a:solidFill>
                  <a:schemeClr val="tx1"/>
                </a:solidFill>
                <a:cs typeface="B Nazanin" panose="00000400000000000000"/>
              </a:rPr>
              <a:t>تاثیر بر بارداری</a:t>
            </a:r>
            <a:endParaRPr lang="en-US" sz="2400" dirty="0">
              <a:solidFill>
                <a:schemeClr val="tx1"/>
              </a:solidFill>
              <a:cs typeface="B Nazanin" panose="00000400000000000000"/>
            </a:endParaRPr>
          </a:p>
          <a:p>
            <a:pPr marL="0" indent="0">
              <a:buNone/>
            </a:pPr>
            <a:r>
              <a:rPr lang="fa-IR" sz="2400" dirty="0">
                <a:cs typeface="B Nazanin" panose="00000400000000000000"/>
              </a:rPr>
              <a:t>افزایش احتمال پره اکلامپسی، ناهنجاری های مادرزادی، زایمان زودرس، ماکروزومی، زایمان سخت، مرگ جنین، پلی هیدرآمنیوس، عفونت، سقط، محدودیت رشد جنین</a:t>
            </a:r>
            <a:endParaRPr lang="en-US" sz="2400" dirty="0">
              <a:cs typeface="B Nazanin" panose="00000400000000000000"/>
            </a:endParaRPr>
          </a:p>
        </p:txBody>
      </p:sp>
    </p:spTree>
    <p:extLst>
      <p:ext uri="{BB962C8B-B14F-4D97-AF65-F5344CB8AC3E}">
        <p14:creationId xmlns:p14="http://schemas.microsoft.com/office/powerpoint/2010/main" val="2102558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87688" y="548680"/>
            <a:ext cx="8370911" cy="504056"/>
          </a:xfrm>
        </p:spPr>
        <p:txBody>
          <a:bodyPr>
            <a:noAutofit/>
          </a:bodyPr>
          <a:lstStyle/>
          <a:p>
            <a:pPr algn="r"/>
            <a:r>
              <a:rPr lang="fa-IR" sz="28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اقدام ماما: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07568" y="1052736"/>
            <a:ext cx="9557712" cy="5544616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fa-IR" dirty="0"/>
              <a:t>- </a:t>
            </a:r>
            <a:r>
              <a:rPr lang="fa-IR" sz="2200" dirty="0">
                <a:solidFill>
                  <a:schemeClr val="tx1"/>
                </a:solidFill>
                <a:cs typeface="B Nazanin" panose="00000400000000000000"/>
              </a:rPr>
              <a:t>تاکید به مادر برای مراجعه در صورت ابتلا به بیماری هایی مانند سرماخوردگی، عفونت ادراری و ...</a:t>
            </a:r>
            <a:endParaRPr lang="en-US" sz="2200" dirty="0">
              <a:solidFill>
                <a:schemeClr val="tx1"/>
              </a:solidFill>
              <a:cs typeface="B Nazanin" panose="00000400000000000000"/>
            </a:endParaRPr>
          </a:p>
          <a:p>
            <a:pPr marL="0" indent="0" algn="just">
              <a:buNone/>
            </a:pPr>
            <a:r>
              <a:rPr lang="fa-IR" sz="2200" dirty="0">
                <a:solidFill>
                  <a:schemeClr val="tx1"/>
                </a:solidFill>
                <a:cs typeface="B Nazanin" panose="00000400000000000000"/>
              </a:rPr>
              <a:t>- توجه به علائم هیپوگلیسمی (تعریق، لرز، ضعف و بی حالی، اختلال هوشیاری)</a:t>
            </a:r>
          </a:p>
          <a:p>
            <a:pPr algn="just">
              <a:buFontTx/>
              <a:buChar char="-"/>
            </a:pPr>
            <a:endParaRPr lang="fa-IR" sz="2200" dirty="0">
              <a:solidFill>
                <a:schemeClr val="tx1"/>
              </a:solidFill>
              <a:cs typeface="B Nazanin" panose="00000400000000000000"/>
            </a:endParaRPr>
          </a:p>
          <a:p>
            <a:pPr marL="0" indent="0" algn="just">
              <a:buNone/>
            </a:pPr>
            <a:r>
              <a:rPr lang="fa-IR" sz="2200" dirty="0">
                <a:solidFill>
                  <a:srgbClr val="C00000"/>
                </a:solidFill>
                <a:cs typeface="B Nazanin" panose="00000400000000000000"/>
              </a:rPr>
              <a:t>  در صورت بروز علائم هیپوگلیسمی: </a:t>
            </a:r>
            <a:endParaRPr lang="fa-IR" sz="2200" dirty="0">
              <a:solidFill>
                <a:schemeClr val="tx1"/>
              </a:solidFill>
              <a:cs typeface="B Nazanin" panose="00000400000000000000"/>
            </a:endParaRPr>
          </a:p>
          <a:p>
            <a:pPr marL="0" indent="0">
              <a:buNone/>
            </a:pPr>
            <a:r>
              <a:rPr lang="fa-IR" sz="2200" dirty="0">
                <a:solidFill>
                  <a:srgbClr val="C00000"/>
                </a:solidFill>
                <a:cs typeface="B Nazanin" panose="00000400000000000000"/>
              </a:rPr>
              <a:t>- اندازه گیری قند خون با گلوکومتر و در صورت قند خون کمتر از </a:t>
            </a:r>
            <a:r>
              <a:rPr lang="en-US" sz="2200" dirty="0">
                <a:solidFill>
                  <a:srgbClr val="C00000"/>
                </a:solidFill>
                <a:cs typeface="B Nazanin" panose="00000400000000000000"/>
              </a:rPr>
              <a:t>mg/dl</a:t>
            </a:r>
            <a:r>
              <a:rPr lang="fa-IR" sz="2200" dirty="0">
                <a:solidFill>
                  <a:srgbClr val="C00000"/>
                </a:solidFill>
                <a:cs typeface="B Nazanin" panose="00000400000000000000"/>
              </a:rPr>
              <a:t> 65 : خوراندن نصف فنجان آب </a:t>
            </a:r>
          </a:p>
          <a:p>
            <a:pPr marL="0" indent="0">
              <a:buNone/>
            </a:pPr>
            <a:r>
              <a:rPr lang="fa-IR" sz="2200" dirty="0">
                <a:solidFill>
                  <a:srgbClr val="C00000"/>
                </a:solidFill>
                <a:cs typeface="B Nazanin" panose="00000400000000000000"/>
              </a:rPr>
              <a:t>   میوه شیرین یا 1 قاشق غذا خوری شکر یا عسل به مادر.</a:t>
            </a:r>
          </a:p>
          <a:p>
            <a:pPr marL="0" indent="0">
              <a:buNone/>
            </a:pPr>
            <a:r>
              <a:rPr lang="fa-IR" sz="2200" dirty="0">
                <a:solidFill>
                  <a:srgbClr val="C00000"/>
                </a:solidFill>
                <a:cs typeface="B Nazanin" panose="00000400000000000000"/>
              </a:rPr>
              <a:t>- اندازه گیری دوباره قند خون بعد از 15 دقیقه: اگر همچنان قند خون مادر کمتر از </a:t>
            </a:r>
            <a:r>
              <a:rPr lang="en-US" sz="2200" dirty="0">
                <a:solidFill>
                  <a:srgbClr val="C00000"/>
                </a:solidFill>
                <a:cs typeface="B Nazanin" panose="00000400000000000000"/>
              </a:rPr>
              <a:t>mg/dl</a:t>
            </a:r>
            <a:r>
              <a:rPr lang="fa-IR" sz="2200" dirty="0">
                <a:solidFill>
                  <a:srgbClr val="C00000"/>
                </a:solidFill>
                <a:cs typeface="B Nazanin" panose="00000400000000000000"/>
              </a:rPr>
              <a:t> 70 بود، تکرار</a:t>
            </a:r>
          </a:p>
          <a:p>
            <a:pPr marL="0" indent="0">
              <a:buNone/>
            </a:pPr>
            <a:r>
              <a:rPr lang="fa-IR" sz="2200" dirty="0">
                <a:solidFill>
                  <a:srgbClr val="C00000"/>
                </a:solidFill>
                <a:cs typeface="B Nazanin" panose="00000400000000000000"/>
              </a:rPr>
              <a:t>   درمان و سپس ارجاع به بیمارستان</a:t>
            </a:r>
            <a:endParaRPr lang="en-US" sz="2200" dirty="0">
              <a:solidFill>
                <a:srgbClr val="C00000"/>
              </a:solidFill>
              <a:cs typeface="B Nazanin" panose="00000400000000000000"/>
            </a:endParaRPr>
          </a:p>
          <a:p>
            <a:pPr marL="0" indent="0">
              <a:buNone/>
            </a:pPr>
            <a:r>
              <a:rPr lang="fa-IR" sz="2200" dirty="0">
                <a:solidFill>
                  <a:schemeClr val="tx1"/>
                </a:solidFill>
                <a:cs typeface="B Nazanin" panose="00000400000000000000"/>
              </a:rPr>
              <a:t>- تاكيد به مصرف اسيد فوليك به ميزان 1 ميلي گرم در روز  سه ماه اول بارداری و سپس 400  </a:t>
            </a:r>
          </a:p>
          <a:p>
            <a:pPr marL="0" indent="0">
              <a:buNone/>
            </a:pPr>
            <a:r>
              <a:rPr lang="fa-IR" sz="2200" dirty="0">
                <a:solidFill>
                  <a:schemeClr val="tx1"/>
                </a:solidFill>
                <a:cs typeface="B Nazanin" panose="00000400000000000000"/>
              </a:rPr>
              <a:t>   میکروگرم تا پایان بارداری </a:t>
            </a:r>
          </a:p>
          <a:p>
            <a:pPr marL="0" indent="0">
              <a:buNone/>
            </a:pPr>
            <a:r>
              <a:rPr lang="fa-IR" sz="2200" dirty="0">
                <a:solidFill>
                  <a:schemeClr val="tx1"/>
                </a:solidFill>
                <a:cs typeface="B Nazanin" panose="00000400000000000000"/>
              </a:rPr>
              <a:t>- تجویز آسپیرین به میزان 80 میلی گرم روزانه از هفته 12 تا 36 بارداری</a:t>
            </a:r>
            <a:endParaRPr lang="en-US" sz="2200" dirty="0">
              <a:solidFill>
                <a:schemeClr val="tx1"/>
              </a:solidFill>
              <a:cs typeface="B Nazanin" panose="00000400000000000000"/>
            </a:endParaRPr>
          </a:p>
          <a:p>
            <a:pPr marL="0" indent="0">
              <a:buNone/>
            </a:pPr>
            <a:r>
              <a:rPr lang="fa-IR" sz="2200" dirty="0">
                <a:solidFill>
                  <a:schemeClr val="tx1"/>
                </a:solidFill>
                <a:cs typeface="B Nazanin" panose="00000400000000000000"/>
              </a:rPr>
              <a:t>- آموزش نحوه اندازه گیری قند خون</a:t>
            </a:r>
            <a:endParaRPr lang="en-US" sz="2200" dirty="0">
              <a:solidFill>
                <a:schemeClr val="tx1"/>
              </a:solidFill>
              <a:cs typeface="B Nazanin" panose="00000400000000000000"/>
            </a:endParaRPr>
          </a:p>
          <a:p>
            <a:pPr marL="0" indent="0">
              <a:buNone/>
            </a:pPr>
            <a:r>
              <a:rPr lang="fa-IR" sz="2200" dirty="0">
                <a:solidFill>
                  <a:schemeClr val="tx1"/>
                </a:solidFill>
                <a:cs typeface="B Nazanin" panose="00000400000000000000" pitchFamily="2" charset="-78"/>
              </a:rPr>
              <a:t>-</a:t>
            </a:r>
            <a:endParaRPr lang="en-US" sz="22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67281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07568" y="1052736"/>
            <a:ext cx="9344351" cy="485848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a-IR" sz="2400" dirty="0">
                <a:solidFill>
                  <a:schemeClr val="tx1"/>
                </a:solidFill>
                <a:cs typeface="B Nazanin" panose="00000400000000000000"/>
              </a:rPr>
              <a:t>تاكيد به مادر جهت:</a:t>
            </a:r>
            <a:endParaRPr lang="en-US" sz="2400" dirty="0">
              <a:solidFill>
                <a:schemeClr val="tx1"/>
              </a:solidFill>
              <a:cs typeface="B Nazanin" panose="00000400000000000000"/>
            </a:endParaRPr>
          </a:p>
          <a:p>
            <a:pPr marL="0" indent="0">
              <a:buNone/>
            </a:pPr>
            <a:r>
              <a:rPr lang="fa-IR" sz="2400" dirty="0">
                <a:solidFill>
                  <a:srgbClr val="FF0000"/>
                </a:solidFill>
                <a:cs typeface="B Nazanin" panose="00000400000000000000"/>
              </a:rPr>
              <a:t>- تهيه </a:t>
            </a:r>
            <a:r>
              <a:rPr lang="fa-IR" sz="2400" dirty="0">
                <a:solidFill>
                  <a:srgbClr val="C00000"/>
                </a:solidFill>
                <a:cs typeface="B Nazanin" panose="00000400000000000000"/>
              </a:rPr>
              <a:t>گلوكومتر </a:t>
            </a:r>
            <a:endParaRPr lang="en-US" sz="2400" dirty="0">
              <a:solidFill>
                <a:srgbClr val="C00000"/>
              </a:solidFill>
              <a:cs typeface="B Nazanin" panose="00000400000000000000"/>
            </a:endParaRPr>
          </a:p>
          <a:p>
            <a:pPr marL="0" indent="0">
              <a:buNone/>
            </a:pPr>
            <a:r>
              <a:rPr lang="fa-IR" sz="2400" dirty="0">
                <a:solidFill>
                  <a:srgbClr val="C00000"/>
                </a:solidFill>
                <a:cs typeface="B Nazanin" panose="00000400000000000000"/>
              </a:rPr>
              <a:t>- کنترل قند خون در چهار نوبت (صبح ناشتا و 2 ساعت بعد از هر وعده غذایی) (خود ارزیابی در منزل)</a:t>
            </a:r>
            <a:endParaRPr lang="en-US" sz="2400" dirty="0">
              <a:solidFill>
                <a:srgbClr val="C00000"/>
              </a:solidFill>
              <a:cs typeface="B Nazanin" panose="00000400000000000000"/>
            </a:endParaRPr>
          </a:p>
          <a:p>
            <a:pPr marL="0" indent="0">
              <a:buNone/>
            </a:pPr>
            <a:r>
              <a:rPr lang="fa-IR" sz="2400" dirty="0">
                <a:solidFill>
                  <a:srgbClr val="C00000"/>
                </a:solidFill>
                <a:cs typeface="B Nazanin" panose="00000400000000000000"/>
              </a:rPr>
              <a:t>- رعایت رژیم غذایی و ورزش (پياده روي ترجيحا 2 نوبت در روز هر بار 20 دقيقه) </a:t>
            </a:r>
            <a:endParaRPr lang="en-US" sz="2400" dirty="0">
              <a:solidFill>
                <a:srgbClr val="C00000"/>
              </a:solidFill>
              <a:cs typeface="B Nazanin" panose="00000400000000000000"/>
            </a:endParaRPr>
          </a:p>
          <a:p>
            <a:pPr marL="0" indent="0">
              <a:buNone/>
            </a:pPr>
            <a:r>
              <a:rPr lang="fa-IR" sz="2400" dirty="0">
                <a:solidFill>
                  <a:srgbClr val="C00000"/>
                </a:solidFill>
                <a:cs typeface="B Nazanin" panose="00000400000000000000"/>
              </a:rPr>
              <a:t>- شمارش حرکات جنین از 28 هفتگی</a:t>
            </a:r>
            <a:endParaRPr lang="en-US" sz="2400" dirty="0">
              <a:solidFill>
                <a:srgbClr val="C00000"/>
              </a:solidFill>
              <a:cs typeface="B Nazanin" panose="00000400000000000000"/>
            </a:endParaRPr>
          </a:p>
          <a:p>
            <a:pPr marL="0" indent="0">
              <a:buNone/>
            </a:pPr>
            <a:r>
              <a:rPr lang="fa-IR" sz="2400" dirty="0">
                <a:cs typeface="B Nazanin" panose="00000400000000000000"/>
              </a:rPr>
              <a:t>- </a:t>
            </a:r>
            <a:r>
              <a:rPr lang="fa-IR" sz="2400" dirty="0">
                <a:solidFill>
                  <a:schemeClr val="tx1"/>
                </a:solidFill>
                <a:cs typeface="B Nazanin" panose="00000400000000000000"/>
              </a:rPr>
              <a:t>ارجاع به پزشک در اولین ملاقات</a:t>
            </a:r>
            <a:endParaRPr lang="en-US" sz="2400" dirty="0">
              <a:solidFill>
                <a:schemeClr val="tx1"/>
              </a:solidFill>
              <a:cs typeface="B Nazanin" panose="00000400000000000000"/>
            </a:endParaRPr>
          </a:p>
          <a:p>
            <a:pPr marL="0" indent="0">
              <a:buNone/>
            </a:pPr>
            <a:r>
              <a:rPr lang="fa-IR" sz="2400" dirty="0">
                <a:solidFill>
                  <a:schemeClr val="tx1"/>
                </a:solidFill>
                <a:cs typeface="B Nazanin" panose="00000400000000000000"/>
              </a:rPr>
              <a:t>- کنترل هفتگی فشار خون جهت تشخيص زودرس پره اكلامپسي از هفته 28 بارداری</a:t>
            </a:r>
            <a:endParaRPr lang="en-US" sz="2400" dirty="0">
              <a:solidFill>
                <a:schemeClr val="tx1"/>
              </a:solidFill>
              <a:cs typeface="B Nazanin" panose="00000400000000000000"/>
            </a:endParaRPr>
          </a:p>
          <a:p>
            <a:pPr marL="0" indent="0">
              <a:buNone/>
            </a:pPr>
            <a:r>
              <a:rPr lang="fa-IR" sz="2400" dirty="0">
                <a:solidFill>
                  <a:schemeClr val="tx1"/>
                </a:solidFill>
                <a:cs typeface="B Nazanin" panose="00000400000000000000"/>
              </a:rPr>
              <a:t>- غربالگری کاردیومیوپاتی در ملاقات 37- 35 بارداری  </a:t>
            </a:r>
            <a:endParaRPr lang="en-US" sz="2400" dirty="0">
              <a:solidFill>
                <a:schemeClr val="tx1"/>
              </a:solidFill>
              <a:cs typeface="B Nazanin" panose="00000400000000000000"/>
            </a:endParaRP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25394021"/>
      </p:ext>
    </p:extLst>
  </p:cSld>
  <p:clrMapOvr>
    <a:masterClrMapping/>
  </p:clrMapOvr>
  <p:transition>
    <p:cover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67609" y="980728"/>
            <a:ext cx="8984311" cy="493049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sz="2400" u="sng" dirty="0">
                <a:cs typeface="B Nazanin" panose="00000400000000000000"/>
              </a:rPr>
              <a:t>در صورت بارداری بدون مشکل و کنترل قند خون با تغذیه به تنهایی:</a:t>
            </a:r>
            <a:r>
              <a:rPr lang="fa-IR" sz="2400" dirty="0">
                <a:cs typeface="B Nazanin" panose="00000400000000000000"/>
              </a:rPr>
              <a:t> </a:t>
            </a:r>
            <a:endParaRPr lang="en-US" sz="2400" dirty="0">
              <a:cs typeface="B Nazanin" panose="00000400000000000000"/>
            </a:endParaRPr>
          </a:p>
          <a:p>
            <a:pPr marL="0" indent="0">
              <a:buNone/>
            </a:pPr>
            <a:r>
              <a:rPr lang="fa-IR" sz="2400" dirty="0">
                <a:cs typeface="B Nazanin" panose="00000400000000000000"/>
              </a:rPr>
              <a:t>- درخواست آزمایش </a:t>
            </a:r>
            <a:r>
              <a:rPr lang="en-US" sz="2400" dirty="0">
                <a:cs typeface="B Nazanin" panose="00000400000000000000"/>
              </a:rPr>
              <a:t>FBS </a:t>
            </a:r>
            <a:r>
              <a:rPr lang="fa-IR" sz="2400" dirty="0">
                <a:cs typeface="B Nazanin" panose="00000400000000000000"/>
              </a:rPr>
              <a:t>و (</a:t>
            </a:r>
            <a:r>
              <a:rPr lang="en-US" sz="2400" dirty="0">
                <a:cs typeface="B Nazanin" panose="00000400000000000000"/>
              </a:rPr>
              <a:t>2hPP</a:t>
            </a:r>
            <a:r>
              <a:rPr lang="fa-IR" sz="2400" dirty="0">
                <a:cs typeface="B Nazanin" panose="00000400000000000000"/>
              </a:rPr>
              <a:t>) </a:t>
            </a:r>
            <a:r>
              <a:rPr lang="en-US" sz="2400" dirty="0">
                <a:cs typeface="B Nazanin" panose="00000400000000000000"/>
              </a:rPr>
              <a:t>BS</a:t>
            </a:r>
            <a:r>
              <a:rPr lang="fa-IR" sz="2400" dirty="0">
                <a:cs typeface="B Nazanin" panose="00000400000000000000"/>
              </a:rPr>
              <a:t> هر 4 هفته و </a:t>
            </a:r>
            <a:r>
              <a:rPr lang="en-US" sz="2400" dirty="0">
                <a:cs typeface="B Nazanin" panose="00000400000000000000"/>
              </a:rPr>
              <a:t>HbA1c</a:t>
            </a:r>
            <a:r>
              <a:rPr lang="fa-IR" sz="2400" dirty="0">
                <a:cs typeface="B Nazanin" panose="00000400000000000000"/>
              </a:rPr>
              <a:t> هر 3 ماه</a:t>
            </a:r>
            <a:endParaRPr lang="en-US" sz="2400" dirty="0">
              <a:cs typeface="B Nazanin" panose="00000400000000000000"/>
            </a:endParaRPr>
          </a:p>
          <a:p>
            <a:pPr marL="0" indent="0">
              <a:buNone/>
            </a:pPr>
            <a:r>
              <a:rPr lang="fa-IR" sz="2400" dirty="0">
                <a:cs typeface="B Nazanin" panose="00000400000000000000"/>
              </a:rPr>
              <a:t>- انجام مراقبت های معمول بارداری</a:t>
            </a:r>
            <a:endParaRPr lang="en-US" sz="2400" dirty="0">
              <a:cs typeface="B Nazanin" panose="00000400000000000000"/>
            </a:endParaRPr>
          </a:p>
          <a:p>
            <a:pPr marL="0" indent="0">
              <a:buNone/>
            </a:pPr>
            <a:r>
              <a:rPr lang="fa-IR" sz="2400" dirty="0">
                <a:cs typeface="B Nazanin" panose="00000400000000000000"/>
              </a:rPr>
              <a:t> </a:t>
            </a:r>
            <a:endParaRPr lang="en-US" sz="2400" dirty="0">
              <a:cs typeface="B Nazanin" panose="00000400000000000000"/>
            </a:endParaRPr>
          </a:p>
          <a:p>
            <a:pPr marL="0" indent="0">
              <a:buNone/>
            </a:pPr>
            <a:r>
              <a:rPr lang="fa-IR" sz="2400" dirty="0">
                <a:cs typeface="B Nazanin" panose="00000400000000000000"/>
              </a:rPr>
              <a:t>- </a:t>
            </a:r>
            <a:r>
              <a:rPr lang="fa-IR" sz="2400" u="sng" dirty="0">
                <a:cs typeface="B Nazanin" panose="00000400000000000000"/>
              </a:rPr>
              <a:t>در صورت بارداری بدون مشکل و کنترل قند خون با دارو:</a:t>
            </a:r>
            <a:endParaRPr lang="en-US" sz="2400" dirty="0">
              <a:cs typeface="B Nazanin" panose="00000400000000000000"/>
            </a:endParaRPr>
          </a:p>
          <a:p>
            <a:pPr marL="0" indent="0">
              <a:buNone/>
            </a:pPr>
            <a:r>
              <a:rPr lang="fa-IR" sz="2400" dirty="0">
                <a:cs typeface="B Nazanin" panose="00000400000000000000"/>
              </a:rPr>
              <a:t>- درخواست آزمایش </a:t>
            </a:r>
            <a:r>
              <a:rPr lang="en-US" sz="2400" dirty="0">
                <a:cs typeface="B Nazanin" panose="00000400000000000000"/>
              </a:rPr>
              <a:t>FBS </a:t>
            </a:r>
            <a:r>
              <a:rPr lang="fa-IR" sz="2400" dirty="0">
                <a:cs typeface="B Nazanin" panose="00000400000000000000"/>
              </a:rPr>
              <a:t>و (</a:t>
            </a:r>
            <a:r>
              <a:rPr lang="en-US" sz="2400" dirty="0">
                <a:cs typeface="B Nazanin" panose="00000400000000000000"/>
              </a:rPr>
              <a:t>2hPP</a:t>
            </a:r>
            <a:r>
              <a:rPr lang="fa-IR" sz="2400" dirty="0">
                <a:cs typeface="B Nazanin" panose="00000400000000000000"/>
              </a:rPr>
              <a:t>) </a:t>
            </a:r>
            <a:r>
              <a:rPr lang="en-US" sz="2400" dirty="0">
                <a:cs typeface="B Nazanin" panose="00000400000000000000"/>
              </a:rPr>
              <a:t>BS</a:t>
            </a:r>
            <a:r>
              <a:rPr lang="fa-IR" sz="2400" dirty="0">
                <a:cs typeface="B Nazanin" panose="00000400000000000000"/>
              </a:rPr>
              <a:t> هر 2 هفته و </a:t>
            </a:r>
            <a:r>
              <a:rPr lang="en-US" sz="2400" dirty="0">
                <a:cs typeface="B Nazanin" panose="00000400000000000000"/>
              </a:rPr>
              <a:t>HbA1c</a:t>
            </a:r>
            <a:r>
              <a:rPr lang="fa-IR" sz="2400" dirty="0">
                <a:cs typeface="B Nazanin" panose="00000400000000000000"/>
              </a:rPr>
              <a:t> هر 3 ماه</a:t>
            </a:r>
            <a:endParaRPr lang="en-US" sz="2400" dirty="0">
              <a:cs typeface="B Nazanin" panose="00000400000000000000"/>
            </a:endParaRPr>
          </a:p>
          <a:p>
            <a:pPr marL="0" indent="0">
              <a:buNone/>
            </a:pPr>
            <a:r>
              <a:rPr lang="fa-IR" sz="2400" dirty="0">
                <a:cs typeface="B Nazanin" panose="00000400000000000000"/>
              </a:rPr>
              <a:t>- ارجاع به متخصص زنان در هفته 32 بارداری جهت انجام تست هاي ارزیابی سلامت جنین، سونوگرافی ارزیابی رشد جنین و تعیین زمان مراقبت بعدی و زمان ختم بارداری </a:t>
            </a:r>
          </a:p>
          <a:p>
            <a:pPr marL="0" indent="0">
              <a:buNone/>
            </a:pPr>
            <a:endParaRPr lang="fa-IR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94332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524002" y="4090"/>
          <a:ext cx="9143999" cy="7501052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9355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64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620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2301"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0" dirty="0">
                          <a:cs typeface="B Nazanin" panose="00000400000000000000"/>
                        </a:rPr>
                        <a:t>مقادیرآزمایشگاهی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B Nazanin" panose="00000400000000000000"/>
                        </a:rPr>
                        <a:t>تشخيص احتمالي</a:t>
                      </a:r>
                      <a:endParaRPr lang="en-US" sz="18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B Nazanin" panose="00000400000000000000"/>
                      </a:endParaRPr>
                    </a:p>
                    <a:p>
                      <a:pPr algn="ctr" rtl="1"/>
                      <a:endParaRPr lang="fa-IR" sz="1800" b="0" dirty="0">
                        <a:cs typeface="B Nazanin" panose="0000040000000000000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B Nazanin" panose="00000400000000000000"/>
                        </a:rPr>
                        <a:t>اقدام</a:t>
                      </a:r>
                      <a:endParaRPr lang="en-US" sz="18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B Nazanin" panose="00000400000000000000"/>
                      </a:endParaRPr>
                    </a:p>
                    <a:p>
                      <a:pPr algn="ctr" rtl="1"/>
                      <a:endParaRPr lang="fa-IR" sz="1800" b="0" dirty="0">
                        <a:cs typeface="B Nazanin" panose="0000040000000000000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33829">
                <a:tc>
                  <a:txBody>
                    <a:bodyPr/>
                    <a:lstStyle/>
                    <a:p>
                      <a:pPr algn="ctr" rtl="1"/>
                      <a:r>
                        <a:rPr lang="en-US" sz="1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/>
                        </a:rPr>
                        <a:t>FBS</a:t>
                      </a:r>
                      <a:r>
                        <a:rPr lang="fa-IR" sz="1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/>
                        </a:rPr>
                        <a:t> غير طبيعي (در ملاقات اول) بين 93 تا 125 میلیگرم در دسی لیتر</a:t>
                      </a:r>
                      <a:endParaRPr lang="fa-IR" sz="1800" b="0" dirty="0">
                        <a:cs typeface="B Nazanin" panose="0000040000000000000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/>
                        </a:rPr>
                        <a:t>پره ديابت</a:t>
                      </a:r>
                      <a:endParaRPr lang="fa-IR" sz="1800" b="0" dirty="0">
                        <a:cs typeface="B Nazanin" panose="0000040000000000000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fa-IR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/>
                        </a:rPr>
                        <a:t>- ارائه توصيه هاي تغذيه اي طبق </a:t>
                      </a:r>
                      <a:r>
                        <a:rPr lang="fa-IR" sz="1800" b="0" dirty="0">
                          <a:solidFill>
                            <a:srgbClr val="000000"/>
                          </a:solidFill>
                          <a:effectLst/>
                          <a:latin typeface="B Yagut" panose="00000400000000000000" pitchFamily="2" charset="-78"/>
                          <a:ea typeface="Calibri" panose="020F0502020204030204" pitchFamily="34" charset="0"/>
                          <a:cs typeface="B Nazanin" panose="00000400000000000000"/>
                        </a:rPr>
                        <a:t>راهنمای جامع تغذیه مادران باردارو شیرده</a:t>
                      </a:r>
                      <a:r>
                        <a:rPr lang="fa-IR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/>
                        </a:rPr>
                        <a:t> (مبحث ديابت بارداري)</a:t>
                      </a:r>
                      <a:endParaRPr lang="en-US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/>
                      </a:endParaRPr>
                    </a:p>
                    <a:p>
                      <a:pPr marL="285750" indent="-285750" algn="r" rtl="1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fa-IR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/>
                        </a:rPr>
                        <a:t>توصيه به ورزش و فعاليت بدني</a:t>
                      </a:r>
                    </a:p>
                    <a:p>
                      <a:pPr marL="285750" indent="-285750" algn="r" rtl="1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fa-IR" sz="1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/>
                        </a:rPr>
                        <a:t>توصيه به تكرار آزمايش </a:t>
                      </a:r>
                      <a:r>
                        <a:rPr lang="en-US" sz="1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/>
                        </a:rPr>
                        <a:t>FBS</a:t>
                      </a:r>
                      <a:r>
                        <a:rPr lang="fa-IR" sz="1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/>
                        </a:rPr>
                        <a:t> و قند دو ساعت پس از غذا در دو هفته بعد. در صورت طبيعي بودن نتيجه آزمايش ( </a:t>
                      </a:r>
                      <a:r>
                        <a:rPr lang="en-US" sz="1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/>
                        </a:rPr>
                        <a:t>FBS</a:t>
                      </a:r>
                      <a:r>
                        <a:rPr lang="fa-IR" sz="1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/>
                        </a:rPr>
                        <a:t> كمتر از 93 و قند دو ساعت پس از غذا كمتر از 120)، ادامه مراقبت ها و در غير اين صورت </a:t>
                      </a:r>
                      <a:r>
                        <a:rPr lang="fa-IR" sz="18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B Nazanin" panose="00000400000000000000"/>
                        </a:rPr>
                        <a:t>ارجاع به متخصص زنان یا داخلی- غدد</a:t>
                      </a:r>
                      <a:endParaRPr lang="en-US" sz="1800" b="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/>
                      </a:endParaRPr>
                    </a:p>
                  </a:txBody>
                  <a:tcPr marL="114300" marR="11430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49124">
                <a:tc>
                  <a:txBody>
                    <a:bodyPr/>
                    <a:lstStyle/>
                    <a:p>
                      <a:pPr algn="ctr" rtl="1"/>
                      <a:r>
                        <a:rPr lang="en-US" sz="1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/>
                        </a:rPr>
                        <a:t>FBS</a:t>
                      </a:r>
                      <a:r>
                        <a:rPr lang="fa-IR" sz="1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/>
                        </a:rPr>
                        <a:t> غير طبيعي (در ملاقات اول) بيشتر و مساوي 126 میلیگرم در دسی لیتر</a:t>
                      </a:r>
                      <a:endParaRPr lang="fa-IR" sz="1800" b="0" dirty="0">
                        <a:cs typeface="B Nazanin" panose="0000040000000000000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/>
                        </a:rPr>
                        <a:t>ديابت آشکار</a:t>
                      </a:r>
                      <a:endParaRPr lang="fa-IR" sz="1800" b="0" dirty="0">
                        <a:cs typeface="B Nazanin" panose="0000040000000000000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r" rtl="1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fa-IR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/>
                        </a:rPr>
                        <a:t>تكرار آزمايش يك هفته بعد</a:t>
                      </a:r>
                    </a:p>
                    <a:p>
                      <a:pPr marL="285750" indent="-285750" algn="r" rtl="1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fa-IR" sz="1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/>
                        </a:rPr>
                        <a:t>در صورت غير طبيعي بودن نتيجه: </a:t>
                      </a:r>
                      <a:r>
                        <a:rPr lang="fa-IR" sz="18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B Nazanin" panose="00000400000000000000"/>
                        </a:rPr>
                        <a:t>ارجاع به متخصص زنان یا داخلي</a:t>
                      </a:r>
                      <a:endParaRPr lang="en-US" sz="1800" b="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/>
                      </a:endParaRPr>
                    </a:p>
                  </a:txBody>
                  <a:tcPr marL="114300" marR="11430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3382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/>
                        </a:rPr>
                        <a:t>FBS</a:t>
                      </a:r>
                      <a:r>
                        <a:rPr lang="fa-IR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/>
                        </a:rPr>
                        <a:t> و </a:t>
                      </a:r>
                      <a:r>
                        <a:rPr lang="en-US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/>
                        </a:rPr>
                        <a:t>OGTT</a:t>
                      </a:r>
                      <a:r>
                        <a:rPr lang="fa-IR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/>
                        </a:rPr>
                        <a:t> غير طبيعي</a:t>
                      </a:r>
                    </a:p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/>
                        </a:rPr>
                        <a:t> (هفته 28-24): </a:t>
                      </a:r>
                      <a:endParaRPr lang="en-US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/>
                      </a:endParaRPr>
                    </a:p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/>
                        </a:rPr>
                        <a:t>FBS</a:t>
                      </a:r>
                      <a:r>
                        <a:rPr lang="fa-IR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/>
                        </a:rPr>
                        <a:t> مساوي يا بيشتر از 92 يا</a:t>
                      </a:r>
                      <a:endParaRPr lang="en-US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/>
                      </a:endParaRPr>
                    </a:p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/>
                        </a:rPr>
                        <a:t>OGTT</a:t>
                      </a:r>
                      <a:r>
                        <a:rPr lang="fa-IR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/>
                        </a:rPr>
                        <a:t> ساعت اول مساوي يا بيشتر از 180 يا</a:t>
                      </a:r>
                      <a:endParaRPr lang="en-US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/>
                      </a:endParaRPr>
                    </a:p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/>
                        </a:rPr>
                        <a:t>OGTT</a:t>
                      </a:r>
                      <a:r>
                        <a:rPr lang="fa-IR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/>
                        </a:rPr>
                        <a:t> ساعت دوم مساوي يا بيشتر از 153 میلیگرم در دسی لیتر</a:t>
                      </a:r>
                      <a:endParaRPr lang="en-US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/>
                      </a:endParaRPr>
                    </a:p>
                  </a:txBody>
                  <a:tcPr marL="114300" marR="114300" marT="0" marB="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/>
                        </a:rPr>
                        <a:t>ديابت بارداري</a:t>
                      </a:r>
                      <a:endParaRPr lang="fa-IR" sz="1800" b="0" dirty="0">
                        <a:cs typeface="B Nazanin" panose="0000040000000000000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fa-IR" sz="1800" b="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/>
                        </a:rPr>
                        <a:t>ارجاع غیر فوری به متخصص زنان یا داخلی- غدد</a:t>
                      </a:r>
                      <a:endParaRPr lang="en-US" sz="1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/>
                      </a:endParaRPr>
                    </a:p>
                  </a:txBody>
                  <a:tcPr marL="114300" marR="11430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64827">
                <a:tc gridSpan="3">
                  <a:txBody>
                    <a:bodyPr/>
                    <a:lstStyle/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b="1" dirty="0">
                          <a:solidFill>
                            <a:srgbClr val="00B050"/>
                          </a:solidFill>
                          <a:cs typeface="B Nazanin" panose="00000400000000000000"/>
                        </a:rPr>
                        <a:t>نکته 1: </a:t>
                      </a:r>
                      <a:r>
                        <a:rPr lang="fa-IR" sz="1600" b="1" dirty="0">
                          <a:solidFill>
                            <a:schemeClr val="tx1"/>
                          </a:solidFill>
                          <a:cs typeface="B Nazanin" panose="00000400000000000000"/>
                        </a:rPr>
                        <a:t>در صورتی که قند خون ناشتا در اولین آزمایش مساوی یا بیشتر از 126 بوده است، نیاز به انجام </a:t>
                      </a:r>
                      <a:r>
                        <a:rPr lang="en-US" sz="1600" b="1" dirty="0">
                          <a:solidFill>
                            <a:srgbClr val="00B050"/>
                          </a:solidFill>
                          <a:cs typeface="B Nazanin" panose="00000400000000000000"/>
                        </a:rPr>
                        <a:t>OGTT</a:t>
                      </a:r>
                      <a:r>
                        <a:rPr lang="fa-IR" sz="1600" b="1" dirty="0">
                          <a:solidFill>
                            <a:schemeClr val="tx1"/>
                          </a:solidFill>
                          <a:cs typeface="B Nazanin" panose="00000400000000000000"/>
                        </a:rPr>
                        <a:t> نیست.</a:t>
                      </a:r>
                      <a:endParaRPr lang="en-US" sz="1600" b="1" dirty="0">
                        <a:solidFill>
                          <a:schemeClr val="tx1"/>
                        </a:solidFill>
                        <a:cs typeface="B Nazanin" panose="00000400000000000000"/>
                      </a:endParaRPr>
                    </a:p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/>
                      </a:endParaRPr>
                    </a:p>
                  </a:txBody>
                  <a:tcPr marL="114300" marR="114300" marT="0" marB="0" anchor="ctr"/>
                </a:tc>
                <a:tc hMerge="1">
                  <a:txBody>
                    <a:bodyPr/>
                    <a:lstStyle/>
                    <a:p>
                      <a:pPr algn="ctr" rtl="1"/>
                      <a:endParaRPr lang="fa-IR" sz="1400" b="1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14300" marR="11430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3277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4523" y="404664"/>
            <a:ext cx="6589199" cy="644650"/>
          </a:xfrm>
        </p:spPr>
        <p:txBody>
          <a:bodyPr>
            <a:normAutofit/>
          </a:bodyPr>
          <a:lstStyle/>
          <a:p>
            <a:pPr algn="ctr"/>
            <a:r>
              <a:rPr lang="fa-IR" sz="2800" b="1" dirty="0">
                <a:solidFill>
                  <a:srgbClr val="C00000"/>
                </a:solidFill>
                <a:cs typeface="B Nazanin" panose="00000400000000000000" pitchFamily="2" charset="-78"/>
              </a:rPr>
              <a:t>فشارخون بالا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19300" y="1556792"/>
            <a:ext cx="9349740" cy="4752528"/>
          </a:xfrm>
        </p:spPr>
        <p:txBody>
          <a:bodyPr>
            <a:normAutofit/>
          </a:bodyPr>
          <a:lstStyle/>
          <a:p>
            <a:pPr marL="0" marR="0" algn="r" rtl="1">
              <a:spcBef>
                <a:spcPts val="0"/>
              </a:spcBef>
              <a:spcAft>
                <a:spcPts val="0"/>
              </a:spcAft>
            </a:pPr>
            <a:r>
              <a:rPr lang="fa-IR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فشارخون سیستول 140 میلی متر جیوه یا بیشتر و یا دیاستول 90 میلی متر جیوه یا بیشتر و یا افزایش فشارخون تدریجی</a:t>
            </a:r>
          </a:p>
          <a:p>
            <a:pPr marL="0" marR="0" algn="r" rtl="1">
              <a:spcBef>
                <a:spcPts val="0"/>
              </a:spcBef>
              <a:spcAft>
                <a:spcPts val="0"/>
              </a:spcAft>
            </a:pPr>
            <a:endParaRPr lang="fa-IR" sz="2400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marR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800" b="1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فشارخون مزمن</a:t>
            </a:r>
            <a:endParaRPr lang="en-US" sz="2800" b="1" u="sng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indent="0">
              <a:buNone/>
            </a:pPr>
            <a:r>
              <a:rPr lang="fa-IR" sz="2400" dirty="0">
                <a:cs typeface="B Nazanin" panose="00000400000000000000"/>
              </a:rPr>
              <a:t>فشارخون بالا به تنهایی در نیمه اول احتمال </a:t>
            </a:r>
            <a:r>
              <a:rPr lang="fa-IR" sz="2400" dirty="0">
                <a:solidFill>
                  <a:srgbClr val="FF0000"/>
                </a:solidFill>
                <a:cs typeface="B Nazanin" panose="00000400000000000000"/>
              </a:rPr>
              <a:t>فشارخون مزمن، کریز هیپرتانسیون </a:t>
            </a:r>
            <a:r>
              <a:rPr lang="fa-IR" sz="2400" dirty="0">
                <a:cs typeface="B Nazanin" panose="00000400000000000000"/>
              </a:rPr>
              <a:t>مطرح می باشد.</a:t>
            </a:r>
            <a:endParaRPr lang="en-US" sz="2400" dirty="0">
              <a:cs typeface="B Nazanin" panose="00000400000000000000"/>
            </a:endParaRPr>
          </a:p>
          <a:p>
            <a:pPr marL="0" indent="0">
              <a:buNone/>
            </a:pPr>
            <a:r>
              <a:rPr lang="fa-IR" sz="2400" u="sng" dirty="0">
                <a:solidFill>
                  <a:srgbClr val="00B050"/>
                </a:solidFill>
                <a:cs typeface="B Nazanin" panose="00000400000000000000"/>
              </a:rPr>
              <a:t>اقدام : 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/>
              </a:rPr>
              <a:t>- در صورت بیماری زمینه ای و بدون علائم همراه (سردرد و...): ارجاع غیر فوری به متخصص قلب يا داخلي</a:t>
            </a:r>
            <a:endParaRPr lang="en-US" sz="2400" dirty="0">
              <a:cs typeface="B Nazanin" panose="00000400000000000000"/>
            </a:endParaRPr>
          </a:p>
          <a:p>
            <a:pPr marL="0" indent="0">
              <a:buNone/>
            </a:pPr>
            <a:r>
              <a:rPr lang="fa-IR" sz="2400" dirty="0">
                <a:cs typeface="B Nazanin" panose="00000400000000000000"/>
              </a:rPr>
              <a:t>- در صورت فشارخون 110/160 میلی متر جیوه و بالاتر: کاهش فشارخون و ارجاع فوری</a:t>
            </a:r>
            <a:endParaRPr lang="en-US" sz="2400" dirty="0">
              <a:solidFill>
                <a:srgbClr val="C00000"/>
              </a:solidFill>
              <a:cs typeface="B Nazanin" panose="00000400000000000000"/>
            </a:endParaRPr>
          </a:p>
        </p:txBody>
      </p:sp>
    </p:spTree>
    <p:extLst>
      <p:ext uri="{BB962C8B-B14F-4D97-AF65-F5344CB8AC3E}">
        <p14:creationId xmlns:p14="http://schemas.microsoft.com/office/powerpoint/2010/main" val="3983866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9202" y="624110"/>
            <a:ext cx="6589199" cy="500634"/>
          </a:xfrm>
        </p:spPr>
        <p:txBody>
          <a:bodyPr>
            <a:noAutofit/>
          </a:bodyPr>
          <a:lstStyle/>
          <a:p>
            <a:pPr algn="ctr"/>
            <a:r>
              <a:rPr lang="fa-IR" sz="2800" b="1" dirty="0">
                <a:solidFill>
                  <a:srgbClr val="C00000"/>
                </a:solidFill>
                <a:cs typeface="B Nazanin" panose="00000400000000000000" pitchFamily="2" charset="-78"/>
              </a:rPr>
              <a:t>فشارخون بارداري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24759" y="1268760"/>
            <a:ext cx="8271841" cy="464246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علائم : </a:t>
            </a:r>
            <a:r>
              <a:rPr lang="fa-IR" sz="2400" dirty="0">
                <a:cs typeface="B Nazanin" panose="00000400000000000000" pitchFamily="2" charset="-78"/>
              </a:rPr>
              <a:t>بروز فشارخون بالا بعد از هفته 20 بارداري بدون پروتئینوری یا علائم پره اکلامپسی</a:t>
            </a:r>
          </a:p>
          <a:p>
            <a:pPr marL="0" indent="0"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اقدام: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مشاوره با متخصص زنان و تعیین نحوه ادامه مراقبت</a:t>
            </a:r>
            <a:endParaRPr lang="fa-IR" sz="2400" b="1" dirty="0">
              <a:cs typeface="B Nazanin" panose="00000400000000000000" pitchFamily="2" charset="-78"/>
            </a:endParaRPr>
          </a:p>
          <a:p>
            <a:pPr marL="0" indent="0">
              <a:buNone/>
            </a:pPr>
            <a:r>
              <a:rPr lang="fa-IR" sz="28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پره اکلامپسی اضافه شده به فشارخون بالا</a:t>
            </a:r>
          </a:p>
          <a:p>
            <a:pPr marL="0" indent="0">
              <a:buNone/>
            </a:pPr>
            <a:r>
              <a:rPr lang="fa-IR" sz="2800" b="1" dirty="0">
                <a:solidFill>
                  <a:srgbClr val="00B050"/>
                </a:solidFill>
                <a:cs typeface="B Nazanin" panose="00000400000000000000" pitchFamily="2" charset="-78"/>
              </a:rPr>
              <a:t>علائم : </a:t>
            </a:r>
            <a:r>
              <a:rPr lang="fa-IR" sz="2400" dirty="0">
                <a:cs typeface="B Nazanin" panose="00000400000000000000" pitchFamily="2" charset="-78"/>
              </a:rPr>
              <a:t>شدید فشارخون یا اضافه شدن  پروتئینوری در مبتلایان به فشارخون مزمن درنیمه دوم بارداری</a:t>
            </a:r>
          </a:p>
          <a:p>
            <a:pPr marL="0" indent="0">
              <a:buNone/>
            </a:pPr>
            <a:r>
              <a:rPr lang="fa-IR" sz="2400" dirty="0">
                <a:solidFill>
                  <a:srgbClr val="C00000"/>
                </a:solidFill>
                <a:cs typeface="B Titr" panose="00000700000000000000" pitchFamily="2" charset="-78"/>
              </a:rPr>
              <a:t>اقدام: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ارجاع فوری به بیمارستان و هماهنگی با کارشناس رابط سلامت مادران جهت پیگیری مادر</a:t>
            </a:r>
            <a:endParaRPr lang="fa-IR" sz="2400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29782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35560" y="1181100"/>
            <a:ext cx="8989640" cy="498420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kumimoji="0" lang="fa-IR" sz="2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j-ea"/>
                <a:cs typeface="B Nazanin" panose="00000400000000000000" pitchFamily="2" charset="-78"/>
              </a:rPr>
              <a:t>شک به  پره اکلامپسی </a:t>
            </a:r>
          </a:p>
          <a:p>
            <a:pPr marL="0" indent="0" algn="just"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علائم :</a:t>
            </a:r>
          </a:p>
          <a:p>
            <a:pPr marL="0" indent="0" algn="just">
              <a:buNone/>
            </a:pPr>
            <a:r>
              <a:rPr lang="fa-IR" sz="2400" dirty="0">
                <a:cs typeface="B Nazanin" panose="00000400000000000000" pitchFamily="2" charset="-78"/>
              </a:rPr>
              <a:t>1- فشارخون کمتر از 160/110 و بالاتر از 140/90 میلی متر جیوه بدون علائم همراه درنیمه دوم بارداری</a:t>
            </a:r>
          </a:p>
          <a:p>
            <a:pPr marL="0" indent="0" algn="just">
              <a:buNone/>
            </a:pPr>
            <a:r>
              <a:rPr lang="fa-IR" sz="2400" dirty="0">
                <a:cs typeface="B Nazanin" panose="00000400000000000000" pitchFamily="2" charset="-78"/>
              </a:rPr>
              <a:t>2- فشار خون كمتر از 140/90 ميلي متر جيوه ولی افزايش فشارخون سيستوليك به ميزان 30 و یا دياستوليك به ميزان 15 ميلي متر جيوه نسبت به فشارخون پايه بدون سایر علائم خطردرنیمه دوم بارداری</a:t>
            </a:r>
          </a:p>
        </p:txBody>
      </p:sp>
    </p:spTree>
    <p:extLst>
      <p:ext uri="{BB962C8B-B14F-4D97-AF65-F5344CB8AC3E}">
        <p14:creationId xmlns:p14="http://schemas.microsoft.com/office/powerpoint/2010/main" val="1205951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5641" y="764704"/>
            <a:ext cx="8482919" cy="514651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fa-IR" sz="2400" dirty="0">
                <a:solidFill>
                  <a:srgbClr val="C00000"/>
                </a:solidFill>
                <a:cs typeface="B Nazanin" panose="00000400000000000000"/>
              </a:rPr>
              <a:t>اقدام:</a:t>
            </a:r>
          </a:p>
          <a:p>
            <a:r>
              <a:rPr lang="fa-IR" sz="2400" dirty="0">
                <a:cs typeface="B Nazanin" panose="00000400000000000000"/>
              </a:rPr>
              <a:t>سمع صدای قلب جنین</a:t>
            </a:r>
            <a:endParaRPr lang="en-US" sz="2400" dirty="0">
              <a:cs typeface="B Nazanin" panose="00000400000000000000"/>
            </a:endParaRPr>
          </a:p>
          <a:p>
            <a:r>
              <a:rPr lang="fa-IR" sz="2400" dirty="0">
                <a:cs typeface="B Nazanin" panose="00000400000000000000"/>
              </a:rPr>
              <a:t>آموزش علائم خطر </a:t>
            </a:r>
            <a:endParaRPr lang="en-US" sz="2400" dirty="0">
              <a:cs typeface="B Nazanin" panose="00000400000000000000"/>
            </a:endParaRPr>
          </a:p>
          <a:p>
            <a:r>
              <a:rPr lang="fa-IR" sz="2400" dirty="0">
                <a:cs typeface="B Nazanin" panose="00000400000000000000"/>
              </a:rPr>
              <a:t>توصيه به مادر براي استراحت نسبي </a:t>
            </a:r>
            <a:endParaRPr lang="en-US" sz="2400" dirty="0">
              <a:cs typeface="B Nazanin" panose="00000400000000000000"/>
            </a:endParaRPr>
          </a:p>
          <a:p>
            <a:r>
              <a:rPr lang="fa-IR" sz="2400" dirty="0">
                <a:cs typeface="B Nazanin" panose="00000400000000000000"/>
              </a:rPr>
              <a:t>توزین روزانه و اندازه گیری روزانه فشارخون تا یک هفته سپس هفتگي و پیگیری روزانه تلفنی تا یک هفته</a:t>
            </a:r>
            <a:endParaRPr lang="en-US" sz="2400" dirty="0">
              <a:cs typeface="B Nazanin" panose="00000400000000000000"/>
            </a:endParaRPr>
          </a:p>
          <a:p>
            <a:r>
              <a:rPr lang="fa-IR" sz="2400" dirty="0">
                <a:cs typeface="B Nazanin" panose="00000400000000000000"/>
              </a:rPr>
              <a:t>در صورت افزايش فشارخون و یا بروز علائم خطر مانند سردرد، تاری دید و ... : اقدام مطابق پروتکل پره اکلامپسی</a:t>
            </a:r>
            <a:endParaRPr lang="en-US" sz="2400" dirty="0">
              <a:cs typeface="B Nazanin" panose="00000400000000000000"/>
            </a:endParaRPr>
          </a:p>
          <a:p>
            <a:r>
              <a:rPr lang="fa-IR" sz="2400" dirty="0">
                <a:cs typeface="B Nazanin" panose="00000400000000000000"/>
              </a:rPr>
              <a:t>در صورت فشارخون کمتر از 160/110 و بالاتر از 140/90 میلی متر جیوه بدون علائم همراه: مشاوره با متخصص زنان و تعیین نحوه ادامه مراقبت و در صورت ادامه مراقبت در همان واحد: اقدام فوق</a:t>
            </a:r>
          </a:p>
          <a:p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46696229"/>
      </p:ext>
    </p:extLst>
  </p:cSld>
  <p:clrMapOvr>
    <a:masterClrMapping/>
  </p:clrMapOvr>
  <p:transition>
    <p:cover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9697" y="476672"/>
            <a:ext cx="6589199" cy="648072"/>
          </a:xfrm>
        </p:spPr>
        <p:txBody>
          <a:bodyPr>
            <a:normAutofit/>
          </a:bodyPr>
          <a:lstStyle/>
          <a:p>
            <a:pPr algn="r"/>
            <a:r>
              <a:rPr lang="fa-IR" sz="28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پره اکلامپسی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0" y="1124744"/>
            <a:ext cx="9555480" cy="51845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اقدام </a:t>
            </a:r>
          </a:p>
          <a:p>
            <a:r>
              <a:rPr lang="fa-IR" sz="2400" dirty="0">
                <a:cs typeface="B Nazanin" panose="00000400000000000000" pitchFamily="2" charset="-78"/>
              </a:rPr>
              <a:t>فشارخون سيستوليك مساوي يا بالاتر از 160 و یا دیاستولیک مساوی یا بالاتر از 110 میلی متر جیوه</a:t>
            </a:r>
          </a:p>
          <a:p>
            <a:r>
              <a:rPr lang="fa-IR" sz="2400" dirty="0">
                <a:cs typeface="B Nazanin" panose="00000400000000000000" pitchFamily="2" charset="-78"/>
              </a:rPr>
              <a:t>فشارخون کمتر از 160/110 میلی متر جیوه همراه با پروتئینوری یا سردرد و تاری دید و درد اپی گاستر</a:t>
            </a:r>
          </a:p>
          <a:p>
            <a:pPr marL="0" indent="0">
              <a:buNone/>
            </a:pPr>
            <a:endParaRPr lang="fa-IR" sz="2400" dirty="0">
              <a:cs typeface="B Nazanin" panose="00000400000000000000" pitchFamily="2" charset="-78"/>
            </a:endParaRPr>
          </a:p>
          <a:p>
            <a:pPr marL="0" indent="0">
              <a:buNone/>
            </a:pPr>
            <a:r>
              <a:rPr lang="fa-IR" sz="2400" dirty="0">
                <a:solidFill>
                  <a:srgbClr val="C00000"/>
                </a:solidFill>
                <a:cs typeface="B Nazanin" panose="00000400000000000000" pitchFamily="2" charset="-78"/>
              </a:rPr>
              <a:t>اقدام:</a:t>
            </a:r>
          </a:p>
          <a:p>
            <a:r>
              <a:rPr lang="fa-IR" sz="2400" dirty="0">
                <a:cs typeface="B Nazanin" panose="00000400000000000000" pitchFamily="2" charset="-78"/>
              </a:rPr>
              <a:t>درمان پره اکلامپسی </a:t>
            </a:r>
          </a:p>
          <a:p>
            <a:r>
              <a:rPr lang="fa-IR" sz="2400" dirty="0">
                <a:cs typeface="B Nazanin" panose="00000400000000000000" pitchFamily="2" charset="-78"/>
              </a:rPr>
              <a:t>اعزام</a:t>
            </a:r>
          </a:p>
        </p:txBody>
      </p:sp>
    </p:spTree>
    <p:extLst>
      <p:ext uri="{BB962C8B-B14F-4D97-AF65-F5344CB8AC3E}">
        <p14:creationId xmlns:p14="http://schemas.microsoft.com/office/powerpoint/2010/main" val="516989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3CC71B-3F81-1FAF-260E-98A89883B1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2875" y="566960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kumimoji="0" lang="fa-I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entury Gothic" panose="020B0502020202020204"/>
                <a:ea typeface="+mj-ea"/>
                <a:cs typeface="B Nazanin" panose="00000400000000000000" pitchFamily="2" charset="-78"/>
              </a:rPr>
              <a:t>وزن گیری نامطلوب (کاهش یا افزایش وزن )</a:t>
            </a:r>
            <a:br>
              <a:rPr lang="en-US" sz="3200" dirty="0">
                <a:solidFill>
                  <a:srgbClr val="FF0000"/>
                </a:solidFill>
              </a:rPr>
            </a:br>
            <a:endParaRPr lang="en-US" sz="3200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BCDC53-92CD-9353-2EB8-5203529899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2875" y="2133600"/>
            <a:ext cx="9311737" cy="3777622"/>
          </a:xfrm>
        </p:spPr>
        <p:txBody>
          <a:bodyPr/>
          <a:lstStyle/>
          <a:p>
            <a:pPr algn="r" rtl="1"/>
            <a:r>
              <a:rPr lang="fa-IR" sz="2400" dirty="0">
                <a:cs typeface="B Nazanin" panose="00000400000000000000" pitchFamily="2" charset="-78"/>
              </a:rPr>
              <a:t>درصورتی که مادر در طول بارداری وزن گیری نامناسب داشته باشد بال توجه به ارزیابی انجام شده یکی از تشخیص های ذیل برای مادر گذاشته می شود :</a:t>
            </a:r>
          </a:p>
          <a:p>
            <a:pPr marL="0" indent="0" algn="r" rtl="1">
              <a:buNone/>
            </a:pPr>
            <a:endParaRPr lang="fa-IR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تشخیص احتمالی: </a:t>
            </a:r>
            <a:r>
              <a:rPr lang="fa-IR" sz="2400" dirty="0">
                <a:solidFill>
                  <a:srgbClr val="C00000"/>
                </a:solidFill>
                <a:cs typeface="B Nazanin" panose="00000400000000000000" pitchFamily="2" charset="-78"/>
              </a:rPr>
              <a:t>پره اکلامسی / بیماری قلبی / سوء تغذیه  اعتیاد ، بیماری زمینه ای / تغذیه نامناسب</a:t>
            </a:r>
            <a:endParaRPr lang="en-US" sz="2400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8322789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6416" y="620688"/>
            <a:ext cx="6589199" cy="648072"/>
          </a:xfrm>
        </p:spPr>
        <p:txBody>
          <a:bodyPr>
            <a:normAutofit/>
          </a:bodyPr>
          <a:lstStyle/>
          <a:p>
            <a:pPr algn="ctr"/>
            <a:r>
              <a:rPr lang="fa-IR" sz="2800" b="1" dirty="0">
                <a:solidFill>
                  <a:srgbClr val="C00000"/>
                </a:solidFill>
                <a:cs typeface="B Nazanin" panose="00000400000000000000" pitchFamily="2" charset="-78"/>
              </a:rPr>
              <a:t>درمان پره اكلامپسي و اكلامپسي</a:t>
            </a:r>
            <a:endParaRPr lang="fa-IR" sz="2800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79577" y="2060848"/>
            <a:ext cx="9058983" cy="44644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sz="2400" dirty="0">
                <a:cs typeface="B Nazanin" panose="00000400000000000000"/>
              </a:rPr>
              <a:t>1- </a:t>
            </a:r>
            <a:r>
              <a:rPr lang="fa-IR" sz="2400" dirty="0">
                <a:solidFill>
                  <a:schemeClr val="tx1"/>
                </a:solidFill>
                <a:cs typeface="B Nazanin" panose="00000400000000000000"/>
              </a:rPr>
              <a:t>مادر را در یک محیط آرام و دور از اضطراب به پهلوی چپ بخوابانید و از تنها گذاشتن وی خودداری کنید.</a:t>
            </a:r>
            <a:endParaRPr lang="en-US" sz="2400" dirty="0">
              <a:solidFill>
                <a:schemeClr val="tx1"/>
              </a:solidFill>
              <a:cs typeface="B Nazanin" panose="00000400000000000000"/>
            </a:endParaRPr>
          </a:p>
          <a:p>
            <a:pPr marL="0" indent="0">
              <a:buNone/>
            </a:pPr>
            <a:r>
              <a:rPr lang="fa-IR" sz="2400" dirty="0">
                <a:solidFill>
                  <a:schemeClr val="tx1"/>
                </a:solidFill>
                <a:cs typeface="B Nazanin" panose="00000400000000000000"/>
              </a:rPr>
              <a:t>2- از باز بودن راههای هوایی مطمئن شوید.</a:t>
            </a:r>
            <a:endParaRPr lang="en-US" sz="2400" dirty="0">
              <a:solidFill>
                <a:schemeClr val="tx1"/>
              </a:solidFill>
              <a:cs typeface="B Nazanin" panose="00000400000000000000"/>
            </a:endParaRPr>
          </a:p>
          <a:p>
            <a:pPr marL="0" indent="0">
              <a:buNone/>
            </a:pPr>
            <a:r>
              <a:rPr lang="fa-IR" sz="2400" dirty="0">
                <a:solidFill>
                  <a:schemeClr val="tx1"/>
                </a:solidFill>
                <a:cs typeface="B Nazanin" panose="00000400000000000000"/>
              </a:rPr>
              <a:t>3- ضمن درخواست کمک، برای مادر دو رگ باز کنید و سرم رینگر یا نرمال سالین تزریق کنید. رگ دوم را برای اقدام ضروری بعدی باز نگه دارید. در صورت نبود خونریزی، میزان سرم نباید بیش از 1 لیتر در 8- 6 ساعت (3 میلی لیتر در دقیقه) باشد. میزان سرم دریافتی مادر را تا رسیدن به مرکز بالاتر در هر ساعت ثبت کنید. </a:t>
            </a:r>
          </a:p>
          <a:p>
            <a:pPr marL="0" indent="0">
              <a:buNone/>
            </a:pPr>
            <a:r>
              <a:rPr lang="fa-IR" sz="2400" b="1" dirty="0">
                <a:solidFill>
                  <a:srgbClr val="00B0F0"/>
                </a:solidFill>
                <a:cs typeface="B Nazanin" panose="00000400000000000000"/>
              </a:rPr>
              <a:t>(حداکثر سرم دریافتی برای بیمار 125 میلی لیتر در ساعت است)</a:t>
            </a:r>
            <a:endParaRPr lang="en-US" sz="2400" dirty="0">
              <a:solidFill>
                <a:srgbClr val="00B0F0"/>
              </a:solidFill>
              <a:cs typeface="B Nazanin" panose="00000400000000000000"/>
            </a:endParaRPr>
          </a:p>
        </p:txBody>
      </p:sp>
    </p:spTree>
    <p:extLst>
      <p:ext uri="{BB962C8B-B14F-4D97-AF65-F5344CB8AC3E}">
        <p14:creationId xmlns:p14="http://schemas.microsoft.com/office/powerpoint/2010/main" val="879470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6416" y="1268760"/>
            <a:ext cx="8009304" cy="464246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a-IR" sz="2600" dirty="0">
                <a:solidFill>
                  <a:schemeClr val="tx1"/>
                </a:solidFill>
                <a:cs typeface="B Nazanin" panose="00000400000000000000"/>
              </a:rPr>
              <a:t>4- از تجویز مواد خوراکی از راه دهان خودداری کنید.</a:t>
            </a:r>
            <a:endParaRPr lang="en-US" sz="2600" dirty="0">
              <a:solidFill>
                <a:schemeClr val="tx1"/>
              </a:solidFill>
              <a:cs typeface="B Nazanin" panose="00000400000000000000"/>
            </a:endParaRPr>
          </a:p>
          <a:p>
            <a:pPr marL="0" indent="0">
              <a:buNone/>
            </a:pPr>
            <a:r>
              <a:rPr lang="fa-IR" sz="2600" dirty="0">
                <a:solidFill>
                  <a:schemeClr val="tx1"/>
                </a:solidFill>
                <a:cs typeface="B Nazanin" panose="00000400000000000000"/>
              </a:rPr>
              <a:t>5- سوند فولی در مثانه گذاشته، میزان ادرار را در اولین تخلیه و در فواصل بین دو تزریق سولفات منیزیوم اندازه گیری و یادداشت کنید.</a:t>
            </a:r>
            <a:endParaRPr lang="en-US" sz="2600" dirty="0">
              <a:solidFill>
                <a:schemeClr val="tx1"/>
              </a:solidFill>
              <a:cs typeface="B Nazanin" panose="00000400000000000000"/>
            </a:endParaRPr>
          </a:p>
          <a:p>
            <a:pPr marL="0" indent="0">
              <a:buNone/>
            </a:pPr>
            <a:r>
              <a:rPr lang="fa-IR" sz="2600" dirty="0">
                <a:solidFill>
                  <a:schemeClr val="tx1"/>
                </a:solidFill>
                <a:cs typeface="B Nazanin" panose="00000400000000000000"/>
              </a:rPr>
              <a:t>6- ست احیاء به ویژه آمپول گلوکونات کلسیم را در دسترس قرار دهید.</a:t>
            </a:r>
            <a:endParaRPr lang="en-US" sz="2600" dirty="0">
              <a:solidFill>
                <a:schemeClr val="tx1"/>
              </a:solidFill>
              <a:cs typeface="B Nazanin" panose="00000400000000000000"/>
            </a:endParaRPr>
          </a:p>
          <a:p>
            <a:pPr marL="0" indent="0">
              <a:buNone/>
            </a:pPr>
            <a:r>
              <a:rPr lang="fa-IR" sz="2600" dirty="0">
                <a:solidFill>
                  <a:schemeClr val="tx1"/>
                </a:solidFill>
                <a:cs typeface="B Nazanin" panose="00000400000000000000"/>
              </a:rPr>
              <a:t>7- سولفات منیزیوم را طبق دستورالعمل تزریق کنید.</a:t>
            </a:r>
            <a:endParaRPr lang="en-US" sz="2600" dirty="0">
              <a:solidFill>
                <a:schemeClr val="tx1"/>
              </a:solidFill>
              <a:cs typeface="B Nazanin" panose="00000400000000000000"/>
            </a:endParaRPr>
          </a:p>
          <a:p>
            <a:pPr marL="0" indent="0">
              <a:buNone/>
            </a:pPr>
            <a:r>
              <a:rPr lang="fa-IR" sz="2600" dirty="0">
                <a:solidFill>
                  <a:schemeClr val="tx1"/>
                </a:solidFill>
                <a:cs typeface="B Nazanin" panose="00000400000000000000"/>
              </a:rPr>
              <a:t>8- در صورتی که فشارخون مادر 160/110 میلی متر جیوه یا بالاتر است، داروی کاهنده فشار خون را طبق دستورالعمل تزریق کنید.</a:t>
            </a:r>
            <a:endParaRPr lang="en-US" sz="2600" dirty="0">
              <a:solidFill>
                <a:schemeClr val="tx1"/>
              </a:solidFill>
              <a:cs typeface="B Nazanin" panose="00000400000000000000"/>
            </a:endParaRPr>
          </a:p>
          <a:p>
            <a:pPr marL="0" indent="0">
              <a:buNone/>
            </a:pPr>
            <a:r>
              <a:rPr lang="fa-IR" sz="2600" dirty="0">
                <a:solidFill>
                  <a:schemeClr val="tx1"/>
                </a:solidFill>
                <a:cs typeface="B Nazanin" panose="00000400000000000000"/>
              </a:rPr>
              <a:t>9- برای ادامه اقدامات درمانی و ختم بارداری، مادر را به بیمارستان اعزام کنید. ماما باید مادر را همراهی کند.</a:t>
            </a:r>
            <a:endParaRPr lang="en-US" sz="2600" dirty="0">
              <a:solidFill>
                <a:schemeClr val="tx1"/>
              </a:solidFill>
              <a:cs typeface="B Nazanin" panose="00000400000000000000"/>
            </a:endParaRPr>
          </a:p>
          <a:p>
            <a:pPr marL="0" indent="0">
              <a:buNone/>
            </a:pPr>
            <a:r>
              <a:rPr lang="fa-IR" sz="2400" b="1" dirty="0">
                <a:cs typeface="B Nazanin" panose="00000400000000000000" pitchFamily="2" charset="-78"/>
              </a:rPr>
              <a:t> </a:t>
            </a:r>
            <a:endParaRPr lang="en-US" sz="2400" dirty="0">
              <a:cs typeface="B Nazanin" panose="00000400000000000000" pitchFamily="2" charset="-78"/>
            </a:endParaRPr>
          </a:p>
          <a:p>
            <a:endParaRPr lang="fa-IR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3567338"/>
      </p:ext>
    </p:extLst>
  </p:cSld>
  <p:clrMapOvr>
    <a:masterClrMapping/>
  </p:clrMapOvr>
  <p:transition>
    <p:cover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95600" y="980728"/>
            <a:ext cx="9147759" cy="4930494"/>
          </a:xfrm>
        </p:spPr>
        <p:txBody>
          <a:bodyPr>
            <a:normAutofit/>
          </a:bodyPr>
          <a:lstStyle/>
          <a:p>
            <a:r>
              <a:rPr lang="fa-IR" sz="2400" b="1" dirty="0">
                <a:cs typeface="B Nazanin" panose="00000400000000000000"/>
              </a:rPr>
              <a:t>دوزهای بعدی را نیز با همین مقدار و رعایت شرایط زیر در فواصل هر 4 ساعت تزریق کنید:</a:t>
            </a:r>
            <a:endParaRPr lang="en-US" sz="2400" dirty="0">
              <a:cs typeface="B Nazanin" panose="00000400000000000000"/>
            </a:endParaRPr>
          </a:p>
          <a:p>
            <a:r>
              <a:rPr lang="fa-IR" sz="2400" b="1" dirty="0">
                <a:cs typeface="B Nazanin" panose="00000400000000000000"/>
              </a:rPr>
              <a:t>الف- </a:t>
            </a:r>
            <a:r>
              <a:rPr lang="fa-IR" sz="2400" dirty="0">
                <a:cs typeface="B Nazanin" panose="00000400000000000000"/>
              </a:rPr>
              <a:t>رفلکس کشکک زانو وجود دارد.</a:t>
            </a:r>
            <a:endParaRPr lang="en-US" sz="2400" dirty="0">
              <a:cs typeface="B Nazanin" panose="00000400000000000000"/>
            </a:endParaRPr>
          </a:p>
          <a:p>
            <a:r>
              <a:rPr lang="fa-IR" sz="2400" b="1" dirty="0">
                <a:cs typeface="B Nazanin" panose="00000400000000000000"/>
              </a:rPr>
              <a:t>ب- </a:t>
            </a:r>
            <a:r>
              <a:rPr lang="fa-IR" sz="2400" dirty="0">
                <a:cs typeface="B Nazanin" panose="00000400000000000000"/>
              </a:rPr>
              <a:t>تنفس بیمار راحت است. تعداد تنفس حداقل 16 بار در دقیقه باشد.</a:t>
            </a:r>
            <a:endParaRPr lang="en-US" sz="2400" dirty="0">
              <a:cs typeface="B Nazanin" panose="00000400000000000000"/>
            </a:endParaRPr>
          </a:p>
          <a:p>
            <a:r>
              <a:rPr lang="fa-IR" sz="2400" b="1" dirty="0">
                <a:cs typeface="B Nazanin" panose="00000400000000000000"/>
              </a:rPr>
              <a:t>ج- </a:t>
            </a:r>
            <a:r>
              <a:rPr lang="fa-IR" sz="2400" dirty="0">
                <a:cs typeface="B Nazanin" panose="00000400000000000000"/>
              </a:rPr>
              <a:t>میزان برون ده ادراری مادر در مدت 4 ساعت اولیه پس از تزریق دارو، 100 میلی لیتر یا بیشتر است.</a:t>
            </a:r>
            <a:endParaRPr lang="en-US" sz="2400" dirty="0">
              <a:cs typeface="B Nazanin" panose="00000400000000000000"/>
            </a:endParaRPr>
          </a:p>
          <a:p>
            <a:r>
              <a:rPr lang="fa-IR" sz="2400" b="1" dirty="0">
                <a:cs typeface="B Nazanin" panose="00000400000000000000"/>
              </a:rPr>
              <a:t>نکات مهم: </a:t>
            </a:r>
            <a:r>
              <a:rPr lang="fa-IR" sz="2400" dirty="0">
                <a:cs typeface="B Nazanin" panose="00000400000000000000"/>
              </a:rPr>
              <a:t>در صورت ایست تنفسی، برقراری تهویه (لوله گذاری و دادن اکسیژن توسط ماسک و بگ) و تزریق آمپول گلوکونات کلسیم به میزان 10 میلی لیتر (1 گرم) از محلول %10به طور وریدی و آهسته در مدت 10 دقیقه تا زمان برقراری تنفس را انجام دهید.</a:t>
            </a:r>
            <a:endParaRPr lang="en-US" sz="2400" dirty="0">
              <a:cs typeface="B Nazanin" panose="00000400000000000000"/>
            </a:endParaRP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39292926"/>
      </p:ext>
    </p:extLst>
  </p:cSld>
  <p:clrMapOvr>
    <a:masterClrMapping/>
  </p:clrMapOvr>
  <p:transition>
    <p:cover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67608" y="1554480"/>
            <a:ext cx="9045271" cy="3529960"/>
          </a:xfrm>
        </p:spPr>
        <p:txBody>
          <a:bodyPr>
            <a:normAutofit/>
          </a:bodyPr>
          <a:lstStyle/>
          <a:p>
            <a:r>
              <a:rPr lang="fa-IR" sz="2400" b="1" dirty="0">
                <a:solidFill>
                  <a:srgbClr val="C00000"/>
                </a:solidFill>
                <a:cs typeface="B Nazanin" panose="00000400000000000000"/>
              </a:rPr>
              <a:t>نکته: </a:t>
            </a:r>
            <a:br>
              <a:rPr lang="fa-IR" sz="2400" b="1" dirty="0">
                <a:cs typeface="B Nazanin" panose="00000400000000000000"/>
              </a:rPr>
            </a:br>
            <a:r>
              <a:rPr lang="fa-IR" sz="2400" dirty="0">
                <a:cs typeface="B Nazanin" panose="00000400000000000000"/>
              </a:rPr>
              <a:t>در صورت نبود سولفات منیزیوم یا عدم کنترل تشنج در مرکز می توان از آمپول فنی توئین  به شکل زیر استفاده کرد:</a:t>
            </a:r>
            <a:br>
              <a:rPr lang="en-US" sz="2400" dirty="0">
                <a:cs typeface="B Nazanin" panose="00000400000000000000"/>
              </a:rPr>
            </a:br>
            <a:endParaRPr lang="fa-IR" sz="2400" dirty="0">
              <a:cs typeface="B Nazanin" panose="00000400000000000000" pitchFamily="2" charset="-78"/>
            </a:endParaRPr>
          </a:p>
          <a:p>
            <a:r>
              <a:rPr lang="fa-IR" sz="2400" dirty="0">
                <a:cs typeface="B Nazanin" panose="00000400000000000000" pitchFamily="2" charset="-78"/>
              </a:rPr>
              <a:t>4 عدد آمپول 250 میلی گرمی داخل 100 سی سی سرم نمکی (از سرم قندی استفاده نشود) در مدت یک ساعت (تقریبا 20 قطره در دقیقه) تزریق شود.</a:t>
            </a:r>
          </a:p>
        </p:txBody>
      </p:sp>
    </p:spTree>
    <p:extLst>
      <p:ext uri="{BB962C8B-B14F-4D97-AF65-F5344CB8AC3E}">
        <p14:creationId xmlns:p14="http://schemas.microsoft.com/office/powerpoint/2010/main" val="942774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9202" y="624110"/>
            <a:ext cx="6589199" cy="932682"/>
          </a:xfrm>
        </p:spPr>
        <p:txBody>
          <a:bodyPr>
            <a:noAutofit/>
          </a:bodyPr>
          <a:lstStyle/>
          <a:p>
            <a:pPr algn="ctr"/>
            <a:r>
              <a:rPr lang="fa-IR" sz="2800" b="1" u="sng" dirty="0">
                <a:solidFill>
                  <a:srgbClr val="C00000"/>
                </a:solidFill>
                <a:cs typeface="B Nazanin" panose="00000400000000000000" pitchFamily="2" charset="-78"/>
              </a:rPr>
              <a:t>تعیین مقادیر سولفات منیزیوم </a:t>
            </a:r>
            <a:br>
              <a:rPr lang="en-US" sz="2800" dirty="0"/>
            </a:br>
            <a:endParaRPr lang="fa-IR" sz="28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071665" y="1556793"/>
          <a:ext cx="6850658" cy="3528390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33942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56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76130"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fa-IR" sz="2400" b="1" dirty="0">
                          <a:effectLst/>
                          <a:cs typeface="B Nazanin" panose="00000400000000000000" pitchFamily="2" charset="-78"/>
                        </a:rPr>
                        <a:t> سولفات منیزیوم 50%</a:t>
                      </a:r>
                      <a:endParaRPr lang="en-US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fa-IR" sz="2400" b="1" dirty="0">
                          <a:effectLst/>
                          <a:cs typeface="B Nazanin" panose="00000400000000000000" pitchFamily="2" charset="-78"/>
                        </a:rPr>
                        <a:t>سولفات منیزیوم 20%</a:t>
                      </a:r>
                      <a:endParaRPr lang="en-US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76130"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fa-IR" sz="2400" b="1" dirty="0">
                          <a:effectLst/>
                          <a:cs typeface="B Nazanin" panose="00000400000000000000" pitchFamily="2" charset="-78"/>
                        </a:rPr>
                        <a:t>  5 گرم =10 میلی لیتر</a:t>
                      </a:r>
                      <a:endParaRPr lang="en-US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fa-IR" sz="2400" b="1" dirty="0">
                          <a:effectLst/>
                          <a:cs typeface="B Nazanin" panose="00000400000000000000" pitchFamily="2" charset="-78"/>
                        </a:rPr>
                        <a:t>4 گرم =20 میلی لیتر</a:t>
                      </a:r>
                      <a:endParaRPr lang="en-US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76130"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fa-IR" sz="2400" b="1" dirty="0">
                          <a:effectLst/>
                          <a:cs typeface="B Nazanin" panose="00000400000000000000" pitchFamily="2" charset="-78"/>
                        </a:rPr>
                        <a:t>10گرم =20 میلی لیتر                           </a:t>
                      </a:r>
                      <a:endParaRPr lang="en-US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fa-IR" sz="2400" b="1" dirty="0">
                          <a:effectLst/>
                          <a:cs typeface="B Nazanin" panose="00000400000000000000" pitchFamily="2" charset="-78"/>
                        </a:rPr>
                        <a:t>5 گرم = 25 میلی لیتر</a:t>
                      </a:r>
                      <a:endParaRPr lang="en-US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2520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3713" y="332656"/>
            <a:ext cx="6589199" cy="572642"/>
          </a:xfrm>
        </p:spPr>
        <p:txBody>
          <a:bodyPr>
            <a:normAutofit fontScale="90000"/>
          </a:bodyPr>
          <a:lstStyle/>
          <a:p>
            <a:pPr algn="ctr"/>
            <a:r>
              <a:rPr lang="fa-IR" sz="3100" b="1" u="sng" dirty="0">
                <a:solidFill>
                  <a:srgbClr val="C00000"/>
                </a:solidFill>
                <a:cs typeface="B Nazanin" panose="00000400000000000000" pitchFamily="2" charset="-78"/>
              </a:rPr>
              <a:t>دستورالعمل تزریق داروی کاهنده فشارخون</a:t>
            </a:r>
            <a:br>
              <a:rPr lang="en-US" dirty="0">
                <a:cs typeface="B Nazanin" panose="00000400000000000000" pitchFamily="2" charset="-78"/>
              </a:rPr>
            </a:br>
            <a:endParaRPr lang="fa-IR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11760" y="1461160"/>
            <a:ext cx="9126800" cy="42995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sz="2400" dirty="0">
                <a:solidFill>
                  <a:schemeClr val="tx1"/>
                </a:solidFill>
                <a:cs typeface="B Nazanin" panose="00000400000000000000"/>
              </a:rPr>
              <a:t>اگر برای 15 دقیقه یا بیشتر، فشارخون دیاستول 110 میلیمتر جیوه  یا بالاتر و یا  فشارخون سیستول مساوی یا بالاتر از 160 میلیمتر جیوه است به ترتیب اولویت زیر تجویز کنید:</a:t>
            </a:r>
            <a:endParaRPr lang="en-US" sz="2400" dirty="0">
              <a:solidFill>
                <a:schemeClr val="tx1"/>
              </a:solidFill>
              <a:cs typeface="B Nazanin" panose="00000400000000000000"/>
            </a:endParaRPr>
          </a:p>
          <a:p>
            <a:pPr marL="0" indent="0">
              <a:buNone/>
            </a:pPr>
            <a:r>
              <a:rPr lang="fa-IR" sz="2400" dirty="0">
                <a:solidFill>
                  <a:srgbClr val="C00000"/>
                </a:solidFill>
                <a:cs typeface="B Nazanin" panose="00000400000000000000"/>
              </a:rPr>
              <a:t>لابتالول (ویال </a:t>
            </a:r>
            <a:r>
              <a:rPr lang="en-US" sz="2400" dirty="0">
                <a:solidFill>
                  <a:srgbClr val="C00000"/>
                </a:solidFill>
                <a:cs typeface="B Nazanin" panose="00000400000000000000"/>
              </a:rPr>
              <a:t>ml</a:t>
            </a:r>
            <a:r>
              <a:rPr lang="fa-IR" sz="2400" dirty="0">
                <a:solidFill>
                  <a:srgbClr val="C00000"/>
                </a:solidFill>
                <a:cs typeface="B Nazanin" panose="00000400000000000000"/>
              </a:rPr>
              <a:t>20/</a:t>
            </a:r>
            <a:r>
              <a:rPr lang="en-US" sz="2400" dirty="0">
                <a:solidFill>
                  <a:srgbClr val="C00000"/>
                </a:solidFill>
                <a:cs typeface="B Nazanin" panose="00000400000000000000"/>
              </a:rPr>
              <a:t>mg</a:t>
            </a:r>
            <a:r>
              <a:rPr lang="fa-IR" sz="2400" dirty="0">
                <a:solidFill>
                  <a:srgbClr val="C00000"/>
                </a:solidFill>
                <a:cs typeface="B Nazanin" panose="00000400000000000000"/>
              </a:rPr>
              <a:t> 100)</a:t>
            </a:r>
            <a:endParaRPr lang="en-US" sz="2400" dirty="0">
              <a:solidFill>
                <a:srgbClr val="C00000"/>
              </a:solidFill>
              <a:cs typeface="B Nazanin" panose="00000400000000000000"/>
            </a:endParaRPr>
          </a:p>
          <a:p>
            <a:pPr marL="0" indent="0">
              <a:buNone/>
            </a:pPr>
            <a:r>
              <a:rPr lang="fa-IR" sz="2400" dirty="0">
                <a:solidFill>
                  <a:schemeClr val="tx1"/>
                </a:solidFill>
                <a:cs typeface="B Nazanin" panose="00000400000000000000"/>
              </a:rPr>
              <a:t>میزان 20 میلی گرم در مدت 2 دقیقه به صورت وریدی تزریق و در صورت عدم کاهش فشارخون در مدت 20- 10 دقیقه، دوز بعد 40 میلی گرم تزریق شود.</a:t>
            </a:r>
            <a:endParaRPr lang="en-US" sz="2400" dirty="0">
              <a:solidFill>
                <a:schemeClr val="tx1"/>
              </a:solidFill>
              <a:cs typeface="B Nazanin" panose="00000400000000000000"/>
            </a:endParaRPr>
          </a:p>
          <a:p>
            <a:pPr marL="0" indent="0">
              <a:buNone/>
            </a:pPr>
            <a:r>
              <a:rPr lang="fa-IR" sz="2400" dirty="0">
                <a:solidFill>
                  <a:schemeClr val="tx1"/>
                </a:solidFill>
                <a:cs typeface="B Nazanin" panose="00000400000000000000"/>
              </a:rPr>
              <a:t>نکته: لابتالول در آسم و </a:t>
            </a:r>
            <a:r>
              <a:rPr lang="en-US" sz="2400" dirty="0">
                <a:solidFill>
                  <a:schemeClr val="tx1"/>
                </a:solidFill>
                <a:cs typeface="B Nazanin" panose="00000400000000000000"/>
              </a:rPr>
              <a:t>CHF</a:t>
            </a:r>
            <a:r>
              <a:rPr lang="fa-IR" sz="2400" dirty="0">
                <a:solidFill>
                  <a:schemeClr val="tx1"/>
                </a:solidFill>
                <a:cs typeface="B Nazanin" panose="00000400000000000000"/>
              </a:rPr>
              <a:t> منع مصرف دارد.</a:t>
            </a:r>
            <a:endParaRPr lang="en-US" sz="2400" dirty="0">
              <a:solidFill>
                <a:schemeClr val="tx1"/>
              </a:solidFill>
              <a:cs typeface="B Nazanin" panose="00000400000000000000"/>
            </a:endParaRPr>
          </a:p>
          <a:p>
            <a:pPr marL="0" indent="0">
              <a:buNone/>
            </a:pP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48006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95601" y="1124744"/>
            <a:ext cx="7562800" cy="478647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sz="2800" b="1" dirty="0">
                <a:solidFill>
                  <a:srgbClr val="C00000"/>
                </a:solidFill>
                <a:cs typeface="B Nazanin" panose="00000400000000000000" pitchFamily="2" charset="-78"/>
              </a:rPr>
              <a:t>هیدرالازین  (ویال </a:t>
            </a:r>
            <a:r>
              <a:rPr lang="en-US" sz="2800" b="1" dirty="0">
                <a:solidFill>
                  <a:srgbClr val="C00000"/>
                </a:solidFill>
                <a:cs typeface="B Nazanin" panose="00000400000000000000" pitchFamily="2" charset="-78"/>
              </a:rPr>
              <a:t>ml/mg</a:t>
            </a:r>
            <a:r>
              <a:rPr lang="fa-IR" sz="2800" b="1" dirty="0">
                <a:solidFill>
                  <a:srgbClr val="C00000"/>
                </a:solidFill>
                <a:cs typeface="B Nazanin" panose="00000400000000000000" pitchFamily="2" charset="-78"/>
              </a:rPr>
              <a:t> 20)</a:t>
            </a:r>
            <a:endParaRPr lang="en-US" sz="28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>
              <a:buNone/>
            </a:pP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400" dirty="0">
                <a:solidFill>
                  <a:schemeClr val="tx1"/>
                </a:solidFill>
                <a:cs typeface="B Nazanin" panose="00000400000000000000"/>
              </a:rPr>
              <a:t>- آمپول هیدرالازین به میزان 5 میلی گرم به صورت وریدی و آهسته (3 تا 4 دقیقه) تزریق کنید. در صورتی که پس از 20 دقیقه، فشارخون دیاستول بالای 110 میلی متر جیوه است، هیدرالازین را با همان دوز اولیه تکرار و پس از 20 دقیقه، فشارخون را کنترل کنید.</a:t>
            </a:r>
            <a:endParaRPr lang="en-US" sz="2400" dirty="0">
              <a:solidFill>
                <a:schemeClr val="tx1"/>
              </a:solidFill>
              <a:cs typeface="B Nazanin" panose="00000400000000000000"/>
            </a:endParaRPr>
          </a:p>
          <a:p>
            <a:pPr marL="0" indent="0">
              <a:buNone/>
            </a:pPr>
            <a:r>
              <a:rPr lang="fa-IR" sz="2400" dirty="0">
                <a:solidFill>
                  <a:schemeClr val="tx1"/>
                </a:solidFill>
                <a:cs typeface="B Nazanin" panose="00000400000000000000"/>
              </a:rPr>
              <a:t>2- اگر فشارخون دیاستول به کمتر از 110 میلی متر جیوه رسیده است، تزریق وریدی هیدرالازین را متوقف و مادر را تحت نظر بگیرید. فشارخون دیاستول مطلوب بین 90 تا 100 میلی متر جیوه است.</a:t>
            </a:r>
            <a:endParaRPr lang="en-US" sz="2400" dirty="0">
              <a:solidFill>
                <a:schemeClr val="tx1"/>
              </a:solidFill>
              <a:cs typeface="B Nazanin" panose="00000400000000000000"/>
            </a:endParaRPr>
          </a:p>
          <a:p>
            <a:pPr marL="0" indent="0">
              <a:buNone/>
            </a:pPr>
            <a:r>
              <a:rPr lang="fa-IR" sz="2400" dirty="0">
                <a:solidFill>
                  <a:schemeClr val="tx1"/>
                </a:solidFill>
                <a:cs typeface="B Nazanin" panose="00000400000000000000"/>
              </a:rPr>
              <a:t>(یک ویال با 3 میلی لیتر آب مقطر رقیق شود تا در هر میلی لیتر 5 میلی گرم دارو باشد. در شکل پودری دارو، با 4 میلی لیتر آب مقطر رقیق شود)</a:t>
            </a:r>
            <a:endParaRPr lang="en-US" sz="2400" dirty="0">
              <a:cs typeface="B Nazanin" panose="00000400000000000000"/>
            </a:endParaRPr>
          </a:p>
        </p:txBody>
      </p:sp>
    </p:spTree>
    <p:extLst>
      <p:ext uri="{BB962C8B-B14F-4D97-AF65-F5344CB8AC3E}">
        <p14:creationId xmlns:p14="http://schemas.microsoft.com/office/powerpoint/2010/main" val="1571621400"/>
      </p:ext>
    </p:extLst>
  </p:cSld>
  <p:clrMapOvr>
    <a:masterClrMapping/>
  </p:clrMapOvr>
  <p:transition>
    <p:cover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100" b="1" dirty="0">
                <a:solidFill>
                  <a:srgbClr val="C00000"/>
                </a:solidFill>
                <a:cs typeface="B Nazanin" panose="00000400000000000000" pitchFamily="2" charset="-78"/>
              </a:rPr>
              <a:t>نیفدیپین</a:t>
            </a:r>
            <a:br>
              <a:rPr lang="en-US" dirty="0">
                <a:solidFill>
                  <a:srgbClr val="C00000"/>
                </a:solidFill>
                <a:cs typeface="B Nazanin" panose="00000400000000000000" pitchFamily="2" charset="-78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6416" y="1691640"/>
            <a:ext cx="7506384" cy="4219582"/>
          </a:xfrm>
        </p:spPr>
        <p:txBody>
          <a:bodyPr/>
          <a:lstStyle/>
          <a:p>
            <a:pPr marL="0" indent="0">
              <a:buNone/>
            </a:pP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در صورت در دسترس نبودن لابتالول یا هیدرالازین، 10 میلی گرم نیفدیپین (آدالات) را به صورت خوراکی تجویز و در صورتی که پس از 30 دقیقه، فشارخون دیاستول بالای 110 میلی متر جیوه است، نیفدیپین را با همان دوز اولیه تکرار کنید. 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40723971"/>
      </p:ext>
    </p:extLst>
  </p:cSld>
  <p:clrMapOvr>
    <a:masterClrMapping/>
  </p:clrMapOvr>
  <p:transition>
    <p:cover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91545" y="548680"/>
            <a:ext cx="9362255" cy="597666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a-IR" sz="2800" b="1" dirty="0">
                <a:solidFill>
                  <a:srgbClr val="C00000"/>
                </a:solidFill>
                <a:cs typeface="B Nazanin" panose="00000400000000000000" pitchFamily="2" charset="-78"/>
              </a:rPr>
              <a:t>کاردیومیوپاتی پری پارتوم</a:t>
            </a:r>
          </a:p>
          <a:p>
            <a:pPr marL="0" indent="0">
              <a:buNone/>
            </a:pPr>
            <a:endParaRPr lang="fa-IR" b="1" dirty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marL="0" indent="0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/>
              </a:rPr>
              <a:t>علائم:</a:t>
            </a:r>
          </a:p>
          <a:p>
            <a:r>
              <a:rPr lang="fa-IR" sz="2400" dirty="0">
                <a:solidFill>
                  <a:schemeClr val="tx1"/>
                </a:solidFill>
                <a:cs typeface="B Nazanin" panose="00000400000000000000"/>
              </a:rPr>
              <a:t>تنگی نفس، تپش قلب، ادم، ادرار مکرر شبانه، سرفه غیر قابل توجیه (بیشتر در اواخر بارداری) احتمال </a:t>
            </a:r>
            <a:r>
              <a:rPr lang="fa-IR" sz="2400" dirty="0">
                <a:solidFill>
                  <a:srgbClr val="C00000"/>
                </a:solidFill>
                <a:cs typeface="B Nazanin" panose="00000400000000000000"/>
              </a:rPr>
              <a:t>کاردیومیوپاتی پری پارتوم</a:t>
            </a:r>
            <a:r>
              <a:rPr lang="fa-IR" sz="2400" dirty="0">
                <a:solidFill>
                  <a:schemeClr val="tx1"/>
                </a:solidFill>
                <a:cs typeface="B Nazanin" panose="00000400000000000000"/>
              </a:rPr>
              <a:t> مطرح می باشد.</a:t>
            </a:r>
          </a:p>
          <a:p>
            <a:pPr marL="0" indent="0">
              <a:buNone/>
            </a:pPr>
            <a:r>
              <a:rPr lang="fa-IR" sz="2400" dirty="0">
                <a:solidFill>
                  <a:srgbClr val="C00000"/>
                </a:solidFill>
                <a:cs typeface="B Nazanin" panose="00000400000000000000"/>
              </a:rPr>
              <a:t>اقدام:</a:t>
            </a:r>
          </a:p>
          <a:p>
            <a:r>
              <a:rPr lang="fa-IR" sz="2400" dirty="0">
                <a:solidFill>
                  <a:schemeClr val="tx1"/>
                </a:solidFill>
                <a:cs typeface="B Nazanin" panose="00000400000000000000"/>
              </a:rPr>
              <a:t>انجام غربالگری کاردیومیوپاتی و اقدام مطابق نتیجه غربالگری وامتیازدهی</a:t>
            </a:r>
          </a:p>
          <a:p>
            <a:pPr marL="0" indent="0" algn="just">
              <a:buNone/>
            </a:pPr>
            <a:r>
              <a:rPr lang="fa-IR" sz="2400" dirty="0">
                <a:solidFill>
                  <a:schemeClr val="tx1"/>
                </a:solidFill>
                <a:cs typeface="B Nazanin" panose="00000400000000000000"/>
              </a:rPr>
              <a:t>امتیاز 0 تا 2= کم خطر                    </a:t>
            </a:r>
            <a:r>
              <a:rPr lang="fa-IR" sz="2400" dirty="0">
                <a:solidFill>
                  <a:srgbClr val="C00000"/>
                </a:solidFill>
                <a:cs typeface="B Nazanin" panose="00000400000000000000"/>
              </a:rPr>
              <a:t>اقدام: </a:t>
            </a:r>
            <a:r>
              <a:rPr lang="fa-IR" sz="2400" dirty="0">
                <a:solidFill>
                  <a:schemeClr val="tx1"/>
                </a:solidFill>
                <a:cs typeface="B Nazanin" panose="00000400000000000000"/>
              </a:rPr>
              <a:t>ادامه مراقبت ها</a:t>
            </a:r>
            <a:endParaRPr lang="en-US" sz="2400" dirty="0">
              <a:solidFill>
                <a:schemeClr val="tx1"/>
              </a:solidFill>
              <a:cs typeface="B Nazanin" panose="00000400000000000000"/>
            </a:endParaRPr>
          </a:p>
          <a:p>
            <a:pPr marL="0" indent="0" algn="just">
              <a:buNone/>
            </a:pPr>
            <a:r>
              <a:rPr lang="fa-IR" sz="2400" dirty="0">
                <a:solidFill>
                  <a:schemeClr val="tx1"/>
                </a:solidFill>
                <a:cs typeface="B Nazanin" panose="00000400000000000000"/>
              </a:rPr>
              <a:t>امتیاز3 تا4=  خطر متوسط              </a:t>
            </a:r>
            <a:r>
              <a:rPr lang="fa-IR" sz="2400" dirty="0">
                <a:solidFill>
                  <a:srgbClr val="C00000"/>
                </a:solidFill>
                <a:cs typeface="B Nazanin" panose="00000400000000000000"/>
              </a:rPr>
              <a:t>اقدام: </a:t>
            </a:r>
            <a:r>
              <a:rPr lang="fa-IR" sz="2400" dirty="0">
                <a:solidFill>
                  <a:schemeClr val="tx1"/>
                </a:solidFill>
                <a:cs typeface="B Nazanin" panose="00000400000000000000"/>
              </a:rPr>
              <a:t>ارجاع در اولین فرصت</a:t>
            </a:r>
            <a:r>
              <a:rPr lang="en-US" sz="2400" dirty="0">
                <a:solidFill>
                  <a:schemeClr val="tx1"/>
                </a:solidFill>
                <a:cs typeface="B Nazanin" panose="00000400000000000000"/>
              </a:rPr>
              <a:t> </a:t>
            </a:r>
            <a:r>
              <a:rPr lang="fa-IR" sz="2400" dirty="0">
                <a:solidFill>
                  <a:schemeClr val="tx1"/>
                </a:solidFill>
                <a:cs typeface="B Nazanin" panose="00000400000000000000"/>
              </a:rPr>
              <a:t> به متخصص قلب</a:t>
            </a:r>
            <a:endParaRPr lang="en-US" sz="2400" dirty="0">
              <a:solidFill>
                <a:schemeClr val="tx1"/>
              </a:solidFill>
              <a:cs typeface="B Nazanin" panose="00000400000000000000"/>
            </a:endParaRPr>
          </a:p>
          <a:p>
            <a:pPr marL="0" indent="0" algn="just">
              <a:buNone/>
            </a:pPr>
            <a:r>
              <a:rPr lang="fa-IR" sz="2400" dirty="0">
                <a:solidFill>
                  <a:schemeClr val="tx1"/>
                </a:solidFill>
                <a:cs typeface="B Nazanin" panose="00000400000000000000"/>
              </a:rPr>
              <a:t>امتیاز5 و بیشتر= خطر شدید          </a:t>
            </a:r>
            <a:r>
              <a:rPr lang="fa-IR" sz="2400" dirty="0">
                <a:solidFill>
                  <a:srgbClr val="C00000"/>
                </a:solidFill>
                <a:cs typeface="B Nazanin" panose="00000400000000000000"/>
              </a:rPr>
              <a:t>اقدام: </a:t>
            </a:r>
            <a:r>
              <a:rPr lang="fa-IR" sz="2400" dirty="0">
                <a:solidFill>
                  <a:schemeClr val="tx1"/>
                </a:solidFill>
                <a:cs typeface="B Nazanin" panose="00000400000000000000"/>
              </a:rPr>
              <a:t>ارجاع فوری</a:t>
            </a:r>
          </a:p>
          <a:p>
            <a:pPr marL="0" indent="0" algn="just">
              <a:buNone/>
            </a:pPr>
            <a:endParaRPr lang="fa-IR" sz="16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79058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67608" y="1417320"/>
            <a:ext cx="8908111" cy="449390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fa-IR" sz="2400" dirty="0">
                <a:solidFill>
                  <a:schemeClr val="tx1"/>
                </a:solidFill>
                <a:cs typeface="B Nazanin" panose="00000400000000000000"/>
              </a:rPr>
              <a:t>درتنگی نفس تدریجی و به تنهایی با علائم حیاتی طبیعی (بیشتر در اوایل بارداری) </a:t>
            </a:r>
            <a:r>
              <a:rPr lang="fa-IR" sz="2400" dirty="0">
                <a:solidFill>
                  <a:srgbClr val="C00000"/>
                </a:solidFill>
                <a:cs typeface="B Nazanin" panose="00000400000000000000"/>
              </a:rPr>
              <a:t>احتمال تنگی نفس بارداری، آنمی </a:t>
            </a:r>
            <a:r>
              <a:rPr lang="fa-IR" sz="2400" dirty="0">
                <a:solidFill>
                  <a:schemeClr val="tx1"/>
                </a:solidFill>
                <a:cs typeface="B Nazanin" panose="00000400000000000000"/>
              </a:rPr>
              <a:t>مطرح می باشد.</a:t>
            </a:r>
          </a:p>
          <a:p>
            <a:pPr marL="0" indent="0">
              <a:buNone/>
            </a:pPr>
            <a:r>
              <a:rPr lang="fa-IR" sz="2400" dirty="0">
                <a:solidFill>
                  <a:srgbClr val="C00000"/>
                </a:solidFill>
                <a:cs typeface="B Nazanin" panose="00000400000000000000"/>
              </a:rPr>
              <a:t>اقدام مناسب: </a:t>
            </a:r>
          </a:p>
          <a:p>
            <a:pPr marL="0" indent="0">
              <a:buNone/>
            </a:pPr>
            <a:r>
              <a:rPr lang="fa-IR" sz="2400" dirty="0">
                <a:solidFill>
                  <a:srgbClr val="C00000"/>
                </a:solidFill>
                <a:cs typeface="B Nazanin" panose="00000400000000000000"/>
              </a:rPr>
              <a:t>ارزیابی هموگلوبین: </a:t>
            </a:r>
            <a:r>
              <a:rPr lang="fa-IR" sz="2400" dirty="0">
                <a:solidFill>
                  <a:schemeClr val="tx1"/>
                </a:solidFill>
                <a:cs typeface="B Nazanin" panose="00000400000000000000"/>
              </a:rPr>
              <a:t>در صورت هموگلوبین کمتر از 10 گرم در دسی لیتر </a:t>
            </a:r>
            <a:r>
              <a:rPr lang="fa-IR" sz="2400" dirty="0">
                <a:solidFill>
                  <a:srgbClr val="C00000"/>
                </a:solidFill>
                <a:cs typeface="B Nazanin" panose="00000400000000000000"/>
              </a:rPr>
              <a:t>ارجاع در اولین فرصت به پزشک</a:t>
            </a:r>
            <a:endParaRPr lang="en-US" sz="2400" dirty="0">
              <a:solidFill>
                <a:srgbClr val="C00000"/>
              </a:solidFill>
              <a:cs typeface="B Nazanin" panose="00000400000000000000"/>
            </a:endParaRPr>
          </a:p>
          <a:p>
            <a:pPr marL="0" indent="0">
              <a:buNone/>
            </a:pPr>
            <a:r>
              <a:rPr lang="fa-IR" sz="2400" dirty="0">
                <a:solidFill>
                  <a:srgbClr val="0070C0"/>
                </a:solidFill>
                <a:cs typeface="B Nazanin" panose="00000400000000000000"/>
              </a:rPr>
              <a:t>در صورت طبیعی بودن میزان هموگلوبین: </a:t>
            </a:r>
            <a:r>
              <a:rPr lang="fa-IR" sz="2400" dirty="0">
                <a:solidFill>
                  <a:schemeClr val="tx1"/>
                </a:solidFill>
                <a:cs typeface="B Nazanin" panose="00000400000000000000"/>
              </a:rPr>
              <a:t>آگاهی به مادر در مورد تنگی نفس بارداری ، آموزش شکایات شایع و آموزش علائم خطربه مادر و اطمینان دادن به وی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98312095"/>
      </p:ext>
    </p:extLst>
  </p:cSld>
  <p:clrMapOvr>
    <a:masterClrMapping/>
  </p:clrMapOvr>
  <p:transition>
    <p:cov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34EC57-1711-4BA1-8589-A566715E38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57350" y="895350"/>
            <a:ext cx="9847262" cy="5015872"/>
          </a:xfrm>
        </p:spPr>
        <p:txBody>
          <a:bodyPr/>
          <a:lstStyle/>
          <a:p>
            <a:pPr marL="0" indent="0" algn="r" rtl="1">
              <a:buNone/>
            </a:pPr>
            <a:r>
              <a:rPr lang="fa-IR" sz="28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پره اکلامسی </a:t>
            </a:r>
          </a:p>
          <a:p>
            <a:pPr algn="r" rtl="1"/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علائم : </a:t>
            </a:r>
            <a:r>
              <a:rPr lang="fa-IR" sz="2400" dirty="0">
                <a:cs typeface="B Nazanin" panose="00000400000000000000" pitchFamily="2" charset="-78"/>
              </a:rPr>
              <a:t>افزايش وزن بیش از يک كیلوگرم در هفته و فشارخون بالا</a:t>
            </a:r>
          </a:p>
          <a:p>
            <a:pPr algn="r" rtl="1"/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اقدام </a:t>
            </a:r>
            <a:r>
              <a:rPr lang="fa-IR" sz="2400" b="1" dirty="0">
                <a:cs typeface="B Nazanin" panose="00000400000000000000" pitchFamily="2" charset="-78"/>
              </a:rPr>
              <a:t>: </a:t>
            </a:r>
            <a:r>
              <a:rPr lang="fa-IR" sz="2400" dirty="0">
                <a:cs typeface="B Nazanin" panose="00000400000000000000" pitchFamily="2" charset="-78"/>
              </a:rPr>
              <a:t>درمان پره اکلامسی </a:t>
            </a:r>
          </a:p>
          <a:p>
            <a:pPr marL="0" indent="0" algn="ctr" rtl="1">
              <a:buNone/>
            </a:pPr>
            <a:endParaRPr lang="fa-IR" sz="2400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8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شروع پره اكلامپسی / بیماري قلبی </a:t>
            </a:r>
          </a:p>
          <a:p>
            <a:pPr algn="r" rtl="1"/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علائم : </a:t>
            </a:r>
            <a:r>
              <a:rPr lang="fa-IR" sz="2400" dirty="0">
                <a:cs typeface="B Nazanin" panose="00000400000000000000" pitchFamily="2" charset="-78"/>
              </a:rPr>
              <a:t>افزايش وزن ناگهانی (بیش از 1 كیلو گرم در هفته)، با يا بدون ورم</a:t>
            </a:r>
          </a:p>
          <a:p>
            <a:pPr algn="r" rtl="1"/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اقدام : 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- </a:t>
            </a:r>
            <a:r>
              <a:rPr lang="fa-IR" sz="2400" dirty="0">
                <a:cs typeface="B Nazanin" panose="00000400000000000000" pitchFamily="2" charset="-78"/>
              </a:rPr>
              <a:t>بررسی روزانه فشارخون تا يک هفته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          - غربالگري كارديومیوپاتی در ماقات 37 - 35 بارداري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8692472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888" y="1234440"/>
            <a:ext cx="8789313" cy="4676782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نکته</a:t>
            </a:r>
            <a:r>
              <a:rPr lang="fa-IR" sz="2400" dirty="0">
                <a:solidFill>
                  <a:srgbClr val="0070C0"/>
                </a:solidFill>
                <a:cs typeface="B Nazanin" panose="00000400000000000000" pitchFamily="2" charset="-78"/>
              </a:rPr>
              <a:t>2: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علائم خطر همراه تپش قلب که می تواند به دلیل بیماری قلبی، آنمی، تیروییدی یا آدرنال باشد شامل درد قفسه سینه، عرق کردن، تهوع، غش کردن، تنفس مشکل، خستگی و احساس گیجی است.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 در صورتی که با هیچ یک از علائم فوق همراه نیست، تپش قلب می تواند در  بارداری فیزیولوژیک و طبیعی باشد.</a:t>
            </a:r>
          </a:p>
          <a:p>
            <a:pPr marL="0" indent="0" algn="just">
              <a:lnSpc>
                <a:spcPct val="150000"/>
              </a:lnSpc>
              <a:buNone/>
            </a:pPr>
            <a:endParaRPr lang="fa-IR" sz="2400" dirty="0">
              <a:cs typeface="B Nazanin" panose="00000400000000000000" pitchFamily="2" charset="-7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5016939"/>
      </p:ext>
    </p:extLst>
  </p:cSld>
  <p:clrMapOvr>
    <a:masterClrMapping/>
  </p:clrMapOvr>
  <p:transition>
    <p:cover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D75CA-6BF9-4E0A-AF68-065C54A5F7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rgbClr val="FF0000"/>
                </a:solidFill>
                <a:cs typeface="B Nazanin" panose="00000400000000000000" pitchFamily="2" charset="-78"/>
              </a:rPr>
              <a:t>پرسش و تمرین</a:t>
            </a:r>
            <a:endParaRPr lang="en-US" sz="2800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1784B0-E9B4-4DAC-9639-FD8AFCB1D2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  <a:p>
            <a:r>
              <a:rPr lang="fa-IR" sz="2400" dirty="0">
                <a:cs typeface="B Nazanin" panose="00000400000000000000" pitchFamily="2" charset="-78"/>
              </a:rPr>
              <a:t>اقدام ماما در برخورد با دیابت بارداری چیست ؟</a:t>
            </a:r>
          </a:p>
          <a:p>
            <a:r>
              <a:rPr lang="fa-IR" sz="2400" dirty="0">
                <a:cs typeface="B Nazanin" panose="00000400000000000000" pitchFamily="2" charset="-78"/>
              </a:rPr>
              <a:t>در چه صورت برای مادر سولفات منیزیم شروع میشود ؟</a:t>
            </a:r>
          </a:p>
          <a:p>
            <a:r>
              <a:rPr lang="fa-IR" sz="2400" dirty="0">
                <a:cs typeface="B Nazanin" panose="00000400000000000000" pitchFamily="2" charset="-78"/>
              </a:rPr>
              <a:t>غربالگری کاردیو میوپاتی برای چه مادرانی انجام می شود ؟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53472526"/>
      </p:ext>
    </p:extLst>
  </p:cSld>
  <p:clrMapOvr>
    <a:masterClrMapping/>
  </p:clrMapOvr>
  <p:transition>
    <p:cov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5375C7-4552-4B74-A487-92A2604651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952500"/>
            <a:ext cx="8915400" cy="4958722"/>
          </a:xfrm>
        </p:spPr>
        <p:txBody>
          <a:bodyPr/>
          <a:lstStyle/>
          <a:p>
            <a:pPr marL="0" indent="0" algn="r" rtl="1">
              <a:buNone/>
            </a:pPr>
            <a:r>
              <a:rPr lang="fa-IR" sz="28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سوء تغذيه/ اعتیاد/ بیماري زمینه اي</a:t>
            </a:r>
          </a:p>
          <a:p>
            <a:pPr algn="r" rtl="1"/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علائم : </a:t>
            </a:r>
            <a:r>
              <a:rPr lang="fa-IR" sz="2400" dirty="0">
                <a:cs typeface="B Nazanin" panose="00000400000000000000" pitchFamily="2" charset="-78"/>
              </a:rPr>
              <a:t>تغذيه نامناسب، رژيم غذايی خاص، استفراغ، مصرف دخانیات، مواد و الكل، وضعیت اقتصادي اجتماعی نامطلوب، نمايه توده بدنی كمتر از ،18/5 شغل سخت و سنگین، علائم غیر طبیعی در معاينه قلب و ريه و شكم و ،... علائم خلقی و روانی</a:t>
            </a:r>
          </a:p>
          <a:p>
            <a:pPr algn="r" rtl="1"/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اقدام :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- برحسب علل سوء تغذيه : ارايه توصیه هاي تغذيه اي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 - ارجاع در اولین فرصت به پزشک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461243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CED144-136D-49F4-9BFF-B4D542C9BF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4789" y="1257300"/>
            <a:ext cx="9329823" cy="4653922"/>
          </a:xfrm>
        </p:spPr>
        <p:txBody>
          <a:bodyPr/>
          <a:lstStyle/>
          <a:p>
            <a:pPr marL="0" indent="0" algn="r" rtl="1">
              <a:buNone/>
            </a:pPr>
            <a:r>
              <a:rPr lang="fa-IR" sz="28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تغذیه نامناسب</a:t>
            </a:r>
          </a:p>
          <a:p>
            <a:pPr marL="0" indent="0" algn="r"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علائم :</a:t>
            </a:r>
            <a:r>
              <a:rPr lang="fa-IR" sz="2400" dirty="0">
                <a:cs typeface="B Nazanin" panose="00000400000000000000" pitchFamily="2" charset="-78"/>
              </a:rPr>
              <a:t>كاهش يا افزايش وزن نامطلوب</a:t>
            </a:r>
          </a:p>
          <a:p>
            <a:pPr marL="0" indent="0" algn="r"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اقدام :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بررسی وضعیت تغذيه اي مادر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- پیگیري بعد از دو هفته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- در صورت عدم اصلاح وزن گیري: </a:t>
            </a:r>
            <a:r>
              <a:rPr lang="fa-IR" sz="2400" dirty="0">
                <a:solidFill>
                  <a:srgbClr val="FFC000"/>
                </a:solidFill>
                <a:cs typeface="B Nazanin" panose="00000400000000000000" pitchFamily="2" charset="-78"/>
              </a:rPr>
              <a:t>ارجاع غیر فوري </a:t>
            </a:r>
            <a:r>
              <a:rPr lang="fa-IR" sz="2400" dirty="0">
                <a:cs typeface="B Nazanin" panose="00000400000000000000" pitchFamily="2" charset="-78"/>
              </a:rPr>
              <a:t>به كارشناس تغذيه پس از 2 هفته تایک ماه 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84634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CBCE48-B628-4035-5EA2-3D1829F8C7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200" b="1" dirty="0">
                <a:solidFill>
                  <a:srgbClr val="FF0000"/>
                </a:solidFill>
                <a:cs typeface="B Nazanin" panose="00000400000000000000" pitchFamily="2" charset="-78"/>
              </a:rPr>
              <a:t>حاملگی طول کشیده</a:t>
            </a:r>
            <a:endParaRPr lang="en-US" sz="32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63EFFE-2AFC-7B2A-B99E-B4AA821FB4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تشخیص احتمالی: </a:t>
            </a:r>
            <a:r>
              <a:rPr lang="en-US" sz="2400" dirty="0">
                <a:cs typeface="B Nazanin" panose="00000400000000000000" pitchFamily="2" charset="-78"/>
              </a:rPr>
              <a:t>POST DATE</a:t>
            </a:r>
            <a:endParaRPr lang="fa-IR" sz="2400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معیار تشخیص : </a:t>
            </a:r>
            <a:r>
              <a:rPr lang="fa-IR" sz="2400" dirty="0">
                <a:cs typeface="B Nazanin" panose="00000400000000000000" pitchFamily="2" charset="-78"/>
              </a:rPr>
              <a:t>عدم انجام زایمان در هفته 40 و یا بالاتر</a:t>
            </a:r>
            <a:endParaRPr lang="en-US" sz="2400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اقدام: </a:t>
            </a:r>
            <a:endParaRPr lang="fa-IR" sz="24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   - در صورت شنیده شدن صداي قلب جنین : </a:t>
            </a:r>
            <a:r>
              <a:rPr lang="fa-IR" sz="2400" dirty="0">
                <a:solidFill>
                  <a:srgbClr val="FFC000"/>
                </a:solidFill>
                <a:cs typeface="B Nazanin" panose="00000400000000000000" pitchFamily="2" charset="-78"/>
              </a:rPr>
              <a:t>ارجاع در اولین فرصت به بیمارستان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   </a:t>
            </a: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-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در صورت شنیده نشدن صداي قلب جنین و يا تايید مرگ جنین با سونوگرافی : </a:t>
            </a: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ارجاع</a:t>
            </a:r>
          </a:p>
          <a:p>
            <a:pPr marL="0" indent="0" algn="r" rtl="1">
              <a:buNone/>
            </a:pP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     فوري به بیمارستان</a:t>
            </a:r>
            <a:endParaRPr lang="en-US" sz="2400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49450980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1_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1110</TotalTime>
  <Words>4628</Words>
  <Application>Microsoft Office PowerPoint</Application>
  <PresentationFormat>Widescreen</PresentationFormat>
  <Paragraphs>409</Paragraphs>
  <Slides>61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61</vt:i4>
      </vt:variant>
    </vt:vector>
  </HeadingPairs>
  <TitlesOfParts>
    <vt:vector size="70" baseType="lpstr">
      <vt:lpstr>Arial</vt:lpstr>
      <vt:lpstr>B Nazanin</vt:lpstr>
      <vt:lpstr>B Yagut</vt:lpstr>
      <vt:lpstr>Calibri</vt:lpstr>
      <vt:lpstr>Century Gothic</vt:lpstr>
      <vt:lpstr>Times New Roman</vt:lpstr>
      <vt:lpstr>Wingdings 3</vt:lpstr>
      <vt:lpstr>Wisp</vt:lpstr>
      <vt:lpstr>1_Wisp</vt:lpstr>
      <vt:lpstr>PowerPoint Presentation</vt:lpstr>
      <vt:lpstr>مشخصات درس </vt:lpstr>
      <vt:lpstr>اهداف آموزشی </vt:lpstr>
      <vt:lpstr>فهرست مطالب </vt:lpstr>
      <vt:lpstr>وزن گیری نامطلوب (کاهش یا افزایش وزن ) </vt:lpstr>
      <vt:lpstr>PowerPoint Presentation</vt:lpstr>
      <vt:lpstr>PowerPoint Presentation</vt:lpstr>
      <vt:lpstr>PowerPoint Presentation</vt:lpstr>
      <vt:lpstr>حاملگی طول کشیده</vt:lpstr>
      <vt:lpstr>مشکلات پوستی </vt:lpstr>
      <vt:lpstr>PowerPoint Presentation</vt:lpstr>
      <vt:lpstr> </vt:lpstr>
      <vt:lpstr>اختلال صدای قلب و حرکت جنین </vt:lpstr>
      <vt:lpstr>PowerPoint Presentation</vt:lpstr>
      <vt:lpstr>PowerPoint Presentation</vt:lpstr>
      <vt:lpstr>PowerPoint Presentation</vt:lpstr>
      <vt:lpstr>تهوع و استفراغ</vt:lpstr>
      <vt:lpstr>PowerPoint Presentation</vt:lpstr>
      <vt:lpstr>PowerPoint Presentation</vt:lpstr>
      <vt:lpstr>PowerPoint Presentation</vt:lpstr>
      <vt:lpstr>مشکلات ادراری - تناسلی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درد / سردرد  </vt:lpstr>
      <vt:lpstr>PowerPoint Presentation</vt:lpstr>
      <vt:lpstr>درد / سردرد در نیمه دوم بارداري</vt:lpstr>
      <vt:lpstr> درد/ درد يك طرفه ساق و ران</vt:lpstr>
      <vt:lpstr>حاملگی چند قلو</vt:lpstr>
      <vt:lpstr>PowerPoint Presentation</vt:lpstr>
      <vt:lpstr>PowerPoint Presentation</vt:lpstr>
      <vt:lpstr>PowerPoint Presentation</vt:lpstr>
      <vt:lpstr>دیابت/ دیابت بارداری</vt:lpstr>
      <vt:lpstr>اقدام ماما:</vt:lpstr>
      <vt:lpstr>PowerPoint Presentation</vt:lpstr>
      <vt:lpstr>PowerPoint Presentation</vt:lpstr>
      <vt:lpstr>PowerPoint Presentation</vt:lpstr>
      <vt:lpstr>فشارخون بالا</vt:lpstr>
      <vt:lpstr>فشارخون بارداري</vt:lpstr>
      <vt:lpstr>PowerPoint Presentation</vt:lpstr>
      <vt:lpstr>PowerPoint Presentation</vt:lpstr>
      <vt:lpstr>پره اکلامپسی</vt:lpstr>
      <vt:lpstr>درمان پره اكلامپسي و اكلامپسي</vt:lpstr>
      <vt:lpstr>PowerPoint Presentation</vt:lpstr>
      <vt:lpstr>PowerPoint Presentation</vt:lpstr>
      <vt:lpstr>PowerPoint Presentation</vt:lpstr>
      <vt:lpstr>تعیین مقادیر سولفات منیزیوم  </vt:lpstr>
      <vt:lpstr>دستورالعمل تزریق داروی کاهنده فشارخون </vt:lpstr>
      <vt:lpstr>PowerPoint Presentation</vt:lpstr>
      <vt:lpstr>نیفدیپین </vt:lpstr>
      <vt:lpstr>PowerPoint Presentation</vt:lpstr>
      <vt:lpstr>PowerPoint Presentation</vt:lpstr>
      <vt:lpstr>PowerPoint Presentation</vt:lpstr>
      <vt:lpstr>پرسش و تمرین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SHR</dc:creator>
  <cp:lastModifiedBy>مرضیه گلستانی</cp:lastModifiedBy>
  <cp:revision>102</cp:revision>
  <dcterms:created xsi:type="dcterms:W3CDTF">2023-08-04T10:21:03Z</dcterms:created>
  <dcterms:modified xsi:type="dcterms:W3CDTF">2023-09-04T04:40:20Z</dcterms:modified>
</cp:coreProperties>
</file>