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5"/>
  </p:notesMasterIdLst>
  <p:sldIdLst>
    <p:sldId id="728" r:id="rId2"/>
    <p:sldId id="849" r:id="rId3"/>
    <p:sldId id="742" r:id="rId4"/>
    <p:sldId id="850" r:id="rId5"/>
    <p:sldId id="743" r:id="rId6"/>
    <p:sldId id="745" r:id="rId7"/>
    <p:sldId id="763" r:id="rId8"/>
    <p:sldId id="748" r:id="rId9"/>
    <p:sldId id="749" r:id="rId10"/>
    <p:sldId id="750" r:id="rId11"/>
    <p:sldId id="751" r:id="rId12"/>
    <p:sldId id="752" r:id="rId13"/>
    <p:sldId id="695" r:id="rId14"/>
    <p:sldId id="754" r:id="rId15"/>
    <p:sldId id="753" r:id="rId16"/>
    <p:sldId id="757" r:id="rId17"/>
    <p:sldId id="762" r:id="rId18"/>
    <p:sldId id="764" r:id="rId19"/>
    <p:sldId id="765" r:id="rId20"/>
    <p:sldId id="761" r:id="rId21"/>
    <p:sldId id="766" r:id="rId22"/>
    <p:sldId id="768" r:id="rId23"/>
    <p:sldId id="767" r:id="rId24"/>
    <p:sldId id="514" r:id="rId25"/>
    <p:sldId id="729" r:id="rId26"/>
    <p:sldId id="582" r:id="rId27"/>
    <p:sldId id="650" r:id="rId28"/>
    <p:sldId id="583" r:id="rId29"/>
    <p:sldId id="519" r:id="rId30"/>
    <p:sldId id="740" r:id="rId31"/>
    <p:sldId id="572" r:id="rId32"/>
    <p:sldId id="511" r:id="rId33"/>
    <p:sldId id="647" r:id="rId34"/>
    <p:sldId id="510" r:id="rId35"/>
    <p:sldId id="739" r:id="rId36"/>
    <p:sldId id="737" r:id="rId37"/>
    <p:sldId id="738" r:id="rId38"/>
    <p:sldId id="724" r:id="rId39"/>
    <p:sldId id="259" r:id="rId40"/>
    <p:sldId id="653" r:id="rId41"/>
    <p:sldId id="325" r:id="rId42"/>
    <p:sldId id="852" r:id="rId43"/>
    <p:sldId id="851"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4" d="100"/>
          <a:sy n="54" d="100"/>
        </p:scale>
        <p:origin x="93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6894CE-C495-4912-93EC-0F45C7A5F890}" type="datetimeFigureOut">
              <a:rPr lang="en-US" smtClean="0"/>
              <a:t>9/4/2023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C496EE-13AF-4E61-879E-68C8BEAC8740}" type="slidenum">
              <a:rPr lang="en-US" smtClean="0"/>
              <a:t>‹#›</a:t>
            </a:fld>
            <a:endParaRPr lang="en-US"/>
          </a:p>
        </p:txBody>
      </p:sp>
    </p:spTree>
    <p:extLst>
      <p:ext uri="{BB962C8B-B14F-4D97-AF65-F5344CB8AC3E}">
        <p14:creationId xmlns:p14="http://schemas.microsoft.com/office/powerpoint/2010/main" val="1875692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4C496EE-13AF-4E61-879E-68C8BEAC8740}" type="slidenum">
              <a:rPr lang="en-US" smtClean="0"/>
              <a:t>18</a:t>
            </a:fld>
            <a:endParaRPr lang="en-US"/>
          </a:p>
        </p:txBody>
      </p:sp>
    </p:spTree>
    <p:extLst>
      <p:ext uri="{BB962C8B-B14F-4D97-AF65-F5344CB8AC3E}">
        <p14:creationId xmlns:p14="http://schemas.microsoft.com/office/powerpoint/2010/main" val="19424657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889" y="2514601"/>
            <a:ext cx="8800601"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889" y="4777381"/>
            <a:ext cx="880060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9/4/2023</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8"/>
          <p:cNvSpPr/>
          <p:nvPr/>
        </p:nvSpPr>
        <p:spPr bwMode="auto">
          <a:xfrm>
            <a:off x="-42292" y="4321159"/>
            <a:ext cx="1860631"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564445" y="4529542"/>
            <a:ext cx="779971"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0632932"/>
      </p:ext>
    </p:extLst>
  </p:cSld>
  <p:clrMapOvr>
    <a:masterClrMapping/>
  </p:clrMapOvr>
  <p:transition>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888" y="609600"/>
            <a:ext cx="8789313"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888" y="4354046"/>
            <a:ext cx="8789313"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9/4/2023</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78" y="3166528"/>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681637" y="3244141"/>
            <a:ext cx="779971"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922314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917498" y="609600"/>
            <a:ext cx="814611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21296" y="3505200"/>
            <a:ext cx="7538517"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888" y="4354046"/>
            <a:ext cx="8789313"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9/4/2023</a:t>
            </a:fld>
            <a:endParaRPr lang="en-US"/>
          </a:p>
        </p:txBody>
      </p:sp>
      <p:sp>
        <p:nvSpPr>
          <p:cNvPr id="5" name="Footer Placeholder 4"/>
          <p:cNvSpPr>
            <a:spLocks noGrp="1"/>
          </p:cNvSpPr>
          <p:nvPr>
            <p:ph type="ftr" sz="quarter" idx="11"/>
          </p:nvPr>
        </p:nvSpPr>
        <p:spPr/>
        <p:txBody>
          <a:bodyPr/>
          <a:lstStyle/>
          <a:p>
            <a:endParaRPr lang="en-US"/>
          </a:p>
        </p:txBody>
      </p:sp>
      <p:sp>
        <p:nvSpPr>
          <p:cNvPr id="19" name="Freeform 11"/>
          <p:cNvSpPr/>
          <p:nvPr/>
        </p:nvSpPr>
        <p:spPr bwMode="auto">
          <a:xfrm flipV="1">
            <a:off x="78" y="3166528"/>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681637" y="3244141"/>
            <a:ext cx="779971" cy="365125"/>
          </a:xfrm>
        </p:spPr>
        <p:txBody>
          <a:bodyPr/>
          <a:lstStyle/>
          <a:p>
            <a:fld id="{B6F15528-21DE-4FAA-801E-634DDDAF4B2B}" type="slidenum">
              <a:rPr lang="en-US" smtClean="0"/>
              <a:pPr/>
              <a:t>‹#›</a:t>
            </a:fld>
            <a:endParaRPr lang="en-US"/>
          </a:p>
        </p:txBody>
      </p:sp>
      <p:sp>
        <p:nvSpPr>
          <p:cNvPr id="14" name="TextBox 13"/>
          <p:cNvSpPr txBox="1"/>
          <p:nvPr/>
        </p:nvSpPr>
        <p:spPr>
          <a:xfrm>
            <a:off x="2411089" y="648005"/>
            <a:ext cx="60975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0892711" y="2905306"/>
            <a:ext cx="60975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1099325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888" y="2438402"/>
            <a:ext cx="8789313"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888" y="5181600"/>
            <a:ext cx="8789313"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9/4/2023</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78" y="4910661"/>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681637" y="4983089"/>
            <a:ext cx="779971"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087697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917498" y="609600"/>
            <a:ext cx="814611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887" y="4343400"/>
            <a:ext cx="8917723"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887" y="5181600"/>
            <a:ext cx="8917723"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9/4/2023</a:t>
            </a:fld>
            <a:endParaRPr lang="en-US"/>
          </a:p>
        </p:txBody>
      </p:sp>
      <p:sp>
        <p:nvSpPr>
          <p:cNvPr id="6" name="Footer Placeholder 5"/>
          <p:cNvSpPr>
            <a:spLocks noGrp="1"/>
          </p:cNvSpPr>
          <p:nvPr>
            <p:ph type="ftr" sz="quarter" idx="11"/>
          </p:nvPr>
        </p:nvSpPr>
        <p:spPr/>
        <p:txBody>
          <a:bodyPr/>
          <a:lstStyle/>
          <a:p>
            <a:endParaRPr lang="en-US"/>
          </a:p>
        </p:txBody>
      </p:sp>
      <p:sp>
        <p:nvSpPr>
          <p:cNvPr id="20" name="Freeform 11"/>
          <p:cNvSpPr/>
          <p:nvPr/>
        </p:nvSpPr>
        <p:spPr bwMode="auto">
          <a:xfrm flipV="1">
            <a:off x="78" y="4910661"/>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681637" y="4983089"/>
            <a:ext cx="779971" cy="365125"/>
          </a:xfrm>
        </p:spPr>
        <p:txBody>
          <a:bodyPr/>
          <a:lstStyle/>
          <a:p>
            <a:fld id="{B6F15528-21DE-4FAA-801E-634DDDAF4B2B}" type="slidenum">
              <a:rPr lang="en-US" smtClean="0"/>
              <a:pPr/>
              <a:t>‹#›</a:t>
            </a:fld>
            <a:endParaRPr lang="en-US"/>
          </a:p>
        </p:txBody>
      </p:sp>
      <p:sp>
        <p:nvSpPr>
          <p:cNvPr id="11" name="TextBox 10"/>
          <p:cNvSpPr txBox="1"/>
          <p:nvPr/>
        </p:nvSpPr>
        <p:spPr>
          <a:xfrm>
            <a:off x="2411089" y="648005"/>
            <a:ext cx="60975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10892711" y="2905306"/>
            <a:ext cx="60975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252612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888" y="627407"/>
            <a:ext cx="8789312"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888" y="4343400"/>
            <a:ext cx="8789313"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888" y="5181600"/>
            <a:ext cx="8789313"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9/4/2023</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78" y="4910661"/>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681637" y="4983089"/>
            <a:ext cx="779971"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424156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9/4/2023</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64204191"/>
      </p:ext>
    </p:extLst>
  </p:cSld>
  <p:clrMapOvr>
    <a:masterClrMapping/>
  </p:clrMapOvr>
  <p:transition>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71380" y="627407"/>
            <a:ext cx="2208176"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888" y="627407"/>
            <a:ext cx="6288464"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9/4/2023</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33746382"/>
      </p:ext>
    </p:extLst>
  </p:cSld>
  <p:clrMapOvr>
    <a:masterClrMapping/>
  </p:clrMapOvr>
  <p:transition>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3602" y="624110"/>
            <a:ext cx="8785599"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888" y="2133600"/>
            <a:ext cx="8789313"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9/4/2023</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60076040"/>
      </p:ext>
    </p:extLst>
  </p:cSld>
  <p:clrMapOvr>
    <a:masterClrMapping/>
  </p:clrMapOvr>
  <p:transition>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888" y="2074562"/>
            <a:ext cx="8789313"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888" y="3581400"/>
            <a:ext cx="8789313"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9/4/2023</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78" y="3166528"/>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681637" y="3244141"/>
            <a:ext cx="779971"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56409752"/>
      </p:ext>
    </p:extLst>
  </p:cSld>
  <p:clrMapOvr>
    <a:masterClrMapping/>
  </p:clrMapOvr>
  <p:transition>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889" y="2136707"/>
            <a:ext cx="4263375" cy="376739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16410" y="2136707"/>
            <a:ext cx="4262791" cy="376739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9/4/2023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681637" y="787784"/>
            <a:ext cx="779971"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8625593"/>
      </p:ext>
    </p:extLst>
  </p:cSld>
  <p:clrMapOvr>
    <a:masterClrMapping/>
  </p:clrMapOvr>
  <p:transition>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3020469" y="2226626"/>
            <a:ext cx="383279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887" y="2802889"/>
            <a:ext cx="4263376" cy="310570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41540" y="2223398"/>
            <a:ext cx="383098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11620" y="2799661"/>
            <a:ext cx="4260907" cy="310570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9/4/2023</a:t>
            </a:fld>
            <a:endParaRPr lang="en-US"/>
          </a:p>
        </p:txBody>
      </p:sp>
      <p:sp>
        <p:nvSpPr>
          <p:cNvPr id="8" name="Footer Placeholder 7"/>
          <p:cNvSpPr>
            <a:spLocks noGrp="1"/>
          </p:cNvSpPr>
          <p:nvPr>
            <p:ph type="ftr" sz="quarter" idx="11"/>
          </p:nvPr>
        </p:nvSpPr>
        <p:spPr/>
        <p:txBody>
          <a:bodyPr/>
          <a:lstStyle/>
          <a:p>
            <a:endParaRPr lang="en-US"/>
          </a:p>
        </p:txBody>
      </p:sp>
      <p:sp>
        <p:nvSpPr>
          <p:cNvPr id="11"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681637" y="787784"/>
            <a:ext cx="779971"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85361294"/>
      </p:ext>
    </p:extLst>
  </p:cSld>
  <p:clrMapOvr>
    <a:masterClrMapping/>
  </p:clrMapOvr>
  <p:transition>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593600" y="624110"/>
            <a:ext cx="8785600" cy="128089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9/4/2023</a:t>
            </a:fld>
            <a:endParaRPr lang="en-US"/>
          </a:p>
        </p:txBody>
      </p:sp>
      <p:sp>
        <p:nvSpPr>
          <p:cNvPr id="4" name="Footer Placeholder 3"/>
          <p:cNvSpPr>
            <a:spLocks noGrp="1"/>
          </p:cNvSpPr>
          <p:nvPr>
            <p:ph type="ftr" sz="quarter" idx="11"/>
          </p:nvPr>
        </p:nvSpPr>
        <p:spPr/>
        <p:txBody>
          <a:bodyPr/>
          <a:lstStyle/>
          <a:p>
            <a:endParaRPr lang="en-US"/>
          </a:p>
        </p:txBody>
      </p:sp>
      <p:sp>
        <p:nvSpPr>
          <p:cNvPr id="8"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85510430"/>
      </p:ext>
    </p:extLst>
  </p:cSld>
  <p:clrMapOvr>
    <a:masterClrMapping/>
  </p:clrMapOvr>
  <p:transition>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9/4/2023</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3009678"/>
      </p:ext>
    </p:extLst>
  </p:cSld>
  <p:clrMapOvr>
    <a:masterClrMapping/>
  </p:clrMapOvr>
  <p:transition>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887" y="446088"/>
            <a:ext cx="3506112"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4659" y="446090"/>
            <a:ext cx="5054541"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887" y="1598613"/>
            <a:ext cx="3506112"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9/4/2023</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8706274"/>
      </p:ext>
    </p:extLst>
  </p:cSld>
  <p:clrMapOvr>
    <a:masterClrMapping/>
  </p:clrMapOvr>
  <p:transition>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888" y="4800600"/>
            <a:ext cx="8789313"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888" y="634965"/>
            <a:ext cx="8789313"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888" y="5367338"/>
            <a:ext cx="8789313"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9/4/2023</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78" y="4910661"/>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681637" y="4983089"/>
            <a:ext cx="779971"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77721421"/>
      </p:ext>
    </p:extLst>
  </p:cSld>
  <p:clrMapOvr>
    <a:masterClrMapping/>
  </p:clrMapOvr>
  <p:transition>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26416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7228" y="285"/>
            <a:ext cx="2603029"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24384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3600" y="624110"/>
            <a:ext cx="8785600"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888" y="2133600"/>
            <a:ext cx="8789313"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3200" y="6135090"/>
            <a:ext cx="102184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1D8BD707-D9CF-40AE-B4C6-C98DA3205C09}" type="datetimeFigureOut">
              <a:rPr lang="en-US" smtClean="0"/>
              <a:pPr/>
              <a:t>9/4/2023</a:t>
            </a:fld>
            <a:endParaRPr lang="en-US"/>
          </a:p>
        </p:txBody>
      </p:sp>
      <p:sp>
        <p:nvSpPr>
          <p:cNvPr id="5" name="Footer Placeholder 4"/>
          <p:cNvSpPr>
            <a:spLocks noGrp="1"/>
          </p:cNvSpPr>
          <p:nvPr>
            <p:ph type="ftr" sz="quarter" idx="3"/>
          </p:nvPr>
        </p:nvSpPr>
        <p:spPr>
          <a:xfrm>
            <a:off x="2589887" y="6135810"/>
            <a:ext cx="7621984"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681637" y="787784"/>
            <a:ext cx="779971" cy="365125"/>
          </a:xfrm>
          <a:prstGeom prst="rect">
            <a:avLst/>
          </a:prstGeom>
        </p:spPr>
        <p:txBody>
          <a:bodyPr vert="horz" lIns="91440" tIns="45720" rIns="91440" bIns="45720" rtlCol="0" anchor="ctr"/>
          <a:lstStyle>
            <a:lvl1pPr algn="r">
              <a:defRPr sz="2000">
                <a:solidFill>
                  <a:srgbClr val="FEFFFF"/>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9885883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ransition>
    <p:cover/>
  </p:transition>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0F96C6-4780-4E34-A0B0-ED37BA300B18}"/>
              </a:ext>
            </a:extLst>
          </p:cNvPr>
          <p:cNvSpPr>
            <a:spLocks noGrp="1"/>
          </p:cNvSpPr>
          <p:nvPr>
            <p:ph idx="1"/>
          </p:nvPr>
        </p:nvSpPr>
        <p:spPr>
          <a:xfrm>
            <a:off x="3466416" y="2708920"/>
            <a:ext cx="6591985" cy="3202302"/>
          </a:xfrm>
        </p:spPr>
        <p:txBody>
          <a:bodyPr>
            <a:normAutofit/>
          </a:bodyPr>
          <a:lstStyle/>
          <a:p>
            <a:pPr marL="0" indent="0" algn="ctr">
              <a:buNone/>
            </a:pPr>
            <a:r>
              <a:rPr lang="fa-IR" sz="4000" dirty="0">
                <a:solidFill>
                  <a:srgbClr val="FF0000"/>
                </a:solidFill>
                <a:cs typeface="B Nazanin" panose="00000400000000000000" pitchFamily="2" charset="-78"/>
              </a:rPr>
              <a:t>مراقبت های پیش از بارداری</a:t>
            </a:r>
            <a:endParaRPr lang="en-US" sz="40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3033584278"/>
      </p:ext>
    </p:extLst>
  </p:cSld>
  <p:clrMapOvr>
    <a:masterClrMapping/>
  </p:clrMapOvr>
  <p:transition>
    <p:cov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20278" y="1268760"/>
            <a:ext cx="7634809" cy="4642462"/>
          </a:xfrm>
        </p:spPr>
        <p:txBody>
          <a:bodyPr>
            <a:noAutofit/>
          </a:bodyPr>
          <a:lstStyle/>
          <a:p>
            <a:pPr marL="0" indent="0" algn="ctr">
              <a:buNone/>
            </a:pPr>
            <a:r>
              <a:rPr lang="ar-SA" sz="2800" dirty="0">
                <a:solidFill>
                  <a:srgbClr val="FF0000"/>
                </a:solidFill>
                <a:cs typeface="B Nazanin" panose="00000400000000000000" pitchFamily="2" charset="-78"/>
              </a:rPr>
              <a:t>علائم حیاتی</a:t>
            </a:r>
            <a:endParaRPr lang="en-US" sz="2800" dirty="0">
              <a:solidFill>
                <a:srgbClr val="FF0000"/>
              </a:solidFill>
              <a:cs typeface="B Nazanin" panose="00000400000000000000" pitchFamily="2" charset="-78"/>
            </a:endParaRPr>
          </a:p>
          <a:p>
            <a:pPr marL="0" indent="0">
              <a:buNone/>
            </a:pPr>
            <a:r>
              <a:rPr lang="fa-IR" sz="2400" dirty="0">
                <a:cs typeface="B Nazanin" panose="00000400000000000000"/>
              </a:rPr>
              <a:t>    </a:t>
            </a:r>
            <a:r>
              <a:rPr lang="ar-SA" sz="2400" dirty="0">
                <a:cs typeface="B Nazanin" panose="00000400000000000000"/>
              </a:rPr>
              <a:t>فشارخون، درجه حرارت، نبض و تنفس را اندازه گيري کنید</a:t>
            </a:r>
            <a:endParaRPr lang="en-US" sz="2400" dirty="0">
              <a:cs typeface="B Nazanin" panose="00000400000000000000"/>
            </a:endParaRPr>
          </a:p>
          <a:p>
            <a:pPr lvl="0"/>
            <a:r>
              <a:rPr lang="ar-SA" sz="2400" dirty="0">
                <a:solidFill>
                  <a:srgbClr val="00B050"/>
                </a:solidFill>
                <a:cs typeface="B Nazanin" panose="00000400000000000000"/>
              </a:rPr>
              <a:t>فشارخون</a:t>
            </a:r>
            <a:r>
              <a:rPr lang="ar-SA" sz="2400" dirty="0">
                <a:cs typeface="B Nazanin" panose="00000400000000000000"/>
              </a:rPr>
              <a:t> را در يك وضعيت ثابت (نشسته يا خوابيده) و از يك دست ثابت (راست يا چپ) اندازه گيري كنيد. ترجیحا فشارخون در وضعیت نشسته و از دست راست اندازه گیری شود. در صورتي فشارخون بالا اطلاق مي شود که میانگین دو بار اندازه گیری فشارخون به فاصله 5 دقیقه</a:t>
            </a:r>
            <a:r>
              <a:rPr lang="en-US" sz="2400" dirty="0">
                <a:cs typeface="B Nazanin" panose="00000400000000000000"/>
              </a:rPr>
              <a:t>140/90</a:t>
            </a:r>
            <a:r>
              <a:rPr lang="ar-SA" sz="2400" dirty="0">
                <a:cs typeface="B Nazanin" panose="00000400000000000000"/>
              </a:rPr>
              <a:t> ميليمتر جيوه و بالاتر باشد. </a:t>
            </a:r>
            <a:endParaRPr lang="en-US" sz="2400" dirty="0">
              <a:cs typeface="B Nazanin" panose="00000400000000000000"/>
            </a:endParaRPr>
          </a:p>
        </p:txBody>
      </p:sp>
    </p:spTree>
    <p:extLst>
      <p:ext uri="{BB962C8B-B14F-4D97-AF65-F5344CB8AC3E}">
        <p14:creationId xmlns:p14="http://schemas.microsoft.com/office/powerpoint/2010/main" val="580337165"/>
      </p:ext>
    </p:extLst>
  </p:cSld>
  <p:clrMapOvr>
    <a:masterClrMapping/>
  </p:clrMapOvr>
  <p:transition>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11625" y="1340768"/>
            <a:ext cx="8043461" cy="4570454"/>
          </a:xfrm>
        </p:spPr>
        <p:txBody>
          <a:bodyPr>
            <a:normAutofit/>
          </a:bodyPr>
          <a:lstStyle/>
          <a:p>
            <a:pPr lvl="0"/>
            <a:r>
              <a:rPr lang="ar-SA" sz="2400" dirty="0">
                <a:solidFill>
                  <a:srgbClr val="00B050"/>
                </a:solidFill>
                <a:cs typeface="B Nazanin" panose="00000400000000000000" pitchFamily="2" charset="-78"/>
              </a:rPr>
              <a:t>درجه حرارت </a:t>
            </a:r>
            <a:r>
              <a:rPr lang="ar-SA" sz="2400" dirty="0">
                <a:cs typeface="B Nazanin" panose="00000400000000000000" pitchFamily="2" charset="-78"/>
              </a:rPr>
              <a:t>بدن را از راه دهان به مدت 3-1 دقیقه اندازه گيري كنيد. دماي بدن به ميزان 38 درجه سانتيگراد يا بالاتر«تب» است. نکته: قبل از اندازه گیری درجه حرارت مطمئن شود که مادر تا 15 دقیقه قبل نوشیدنی گرم یا سرد میل نکرده باشد. زبان روی حرارت سنج قرار گرفته باشد. </a:t>
            </a:r>
            <a:endParaRPr lang="en-US" sz="2400" dirty="0">
              <a:cs typeface="B Nazanin" panose="00000400000000000000" pitchFamily="2" charset="-78"/>
            </a:endParaRPr>
          </a:p>
          <a:p>
            <a:pPr lvl="0"/>
            <a:r>
              <a:rPr lang="ar-SA" sz="2400" dirty="0">
                <a:solidFill>
                  <a:srgbClr val="00B050"/>
                </a:solidFill>
                <a:cs typeface="B Nazanin" panose="00000400000000000000" pitchFamily="2" charset="-78"/>
              </a:rPr>
              <a:t>تعداد نبض </a:t>
            </a:r>
            <a:r>
              <a:rPr lang="ar-SA" sz="2400" dirty="0">
                <a:cs typeface="B Nazanin" panose="00000400000000000000" pitchFamily="2" charset="-78"/>
              </a:rPr>
              <a:t>را به مدت يك دقيقه كامل اندازه گيري كنيد. تعداد طبيعي نبض،60 تا 100 بار در دقيقه است.</a:t>
            </a:r>
            <a:endParaRPr lang="en-US" sz="2400" dirty="0">
              <a:cs typeface="B Nazanin" panose="00000400000000000000" pitchFamily="2" charset="-78"/>
            </a:endParaRPr>
          </a:p>
          <a:p>
            <a:r>
              <a:rPr lang="ar-SA" sz="2400" dirty="0">
                <a:solidFill>
                  <a:srgbClr val="00B050"/>
                </a:solidFill>
                <a:cs typeface="B Nazanin" panose="00000400000000000000" pitchFamily="2" charset="-78"/>
              </a:rPr>
              <a:t>تعداد تنفس </a:t>
            </a:r>
            <a:r>
              <a:rPr lang="ar-SA" sz="2400" dirty="0">
                <a:cs typeface="B Nazanin" panose="00000400000000000000" pitchFamily="2" charset="-78"/>
              </a:rPr>
              <a:t>را به مدت يك دقيقه كامل اندازه گيري كنيد. تعداد طبيعي تنفس، 16 تا 20 بار در دقيقه است</a:t>
            </a:r>
            <a:endParaRPr lang="en-US" sz="2400" dirty="0">
              <a:cs typeface="B Nazanin" panose="00000400000000000000" pitchFamily="2" charset="-78"/>
            </a:endParaRPr>
          </a:p>
          <a:p>
            <a:endParaRPr lang="en-US" sz="2400" dirty="0">
              <a:cs typeface="B Nazanin" panose="00000400000000000000" pitchFamily="2" charset="-78"/>
            </a:endParaRPr>
          </a:p>
        </p:txBody>
      </p:sp>
    </p:spTree>
    <p:extLst>
      <p:ext uri="{BB962C8B-B14F-4D97-AF65-F5344CB8AC3E}">
        <p14:creationId xmlns:p14="http://schemas.microsoft.com/office/powerpoint/2010/main" val="2561336812"/>
      </p:ext>
    </p:extLst>
  </p:cSld>
  <p:clrMapOvr>
    <a:masterClrMapping/>
  </p:clrMapOvr>
  <p:transition>
    <p:cov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51583" y="1052736"/>
            <a:ext cx="8951001" cy="5400600"/>
          </a:xfrm>
        </p:spPr>
        <p:txBody>
          <a:bodyPr>
            <a:normAutofit/>
          </a:bodyPr>
          <a:lstStyle/>
          <a:p>
            <a:pPr marL="0" indent="0" algn="ctr">
              <a:lnSpc>
                <a:spcPct val="150000"/>
              </a:lnSpc>
              <a:buNone/>
            </a:pPr>
            <a:r>
              <a:rPr lang="fa-IR" sz="2800" dirty="0">
                <a:solidFill>
                  <a:srgbClr val="C00000"/>
                </a:solidFill>
                <a:cs typeface="B Nazanin" panose="00000400000000000000" pitchFamily="2" charset="-78"/>
              </a:rPr>
              <a:t>ایمن سازی </a:t>
            </a:r>
          </a:p>
          <a:p>
            <a:pPr marL="0" indent="0" algn="just">
              <a:lnSpc>
                <a:spcPct val="150000"/>
              </a:lnSpc>
              <a:buNone/>
            </a:pPr>
            <a:r>
              <a:rPr lang="fa-IR" sz="2800" dirty="0">
                <a:solidFill>
                  <a:schemeClr val="tx1"/>
                </a:solidFill>
                <a:cs typeface="B Nazanin" panose="00000400000000000000" pitchFamily="2" charset="-78"/>
              </a:rPr>
              <a:t>واكسن توام:طبق دستورالعمل كشوري واكسیناسیون تزريق كنید.</a:t>
            </a:r>
            <a:endParaRPr lang="en-US" sz="2800" dirty="0">
              <a:solidFill>
                <a:schemeClr val="tx1"/>
              </a:solidFill>
              <a:cs typeface="B Nazanin" panose="00000400000000000000" pitchFamily="2" charset="-78"/>
            </a:endParaRPr>
          </a:p>
          <a:p>
            <a:pPr marL="0" indent="0" algn="just">
              <a:lnSpc>
                <a:spcPct val="150000"/>
              </a:lnSpc>
              <a:buNone/>
            </a:pPr>
            <a:r>
              <a:rPr lang="fa-IR" sz="2800" dirty="0">
                <a:solidFill>
                  <a:srgbClr val="C00000"/>
                </a:solidFill>
                <a:cs typeface="B Nazanin" panose="00000400000000000000" pitchFamily="2" charset="-78"/>
              </a:rPr>
              <a:t>واکسن سرخچه و ارزیابی تیترآنتی بادی ضدسرخجه:</a:t>
            </a:r>
          </a:p>
          <a:p>
            <a:pPr marL="0" indent="0" algn="just">
              <a:lnSpc>
                <a:spcPct val="150000"/>
              </a:lnSpc>
              <a:buNone/>
            </a:pPr>
            <a:r>
              <a:rPr lang="fa-IR" sz="2400" dirty="0">
                <a:solidFill>
                  <a:schemeClr val="tx1"/>
                </a:solidFill>
                <a:cs typeface="B Nazanin" panose="00000400000000000000"/>
              </a:rPr>
              <a:t>در خانم هایی که قصد باردار شدن دارند و سابقه دريافت واکسن سرخجه ، </a:t>
            </a:r>
            <a:r>
              <a:rPr lang="en-US" sz="2400" dirty="0">
                <a:solidFill>
                  <a:schemeClr val="tx1"/>
                </a:solidFill>
                <a:cs typeface="B Nazanin" panose="00000400000000000000"/>
              </a:rPr>
              <a:t>MMR</a:t>
            </a:r>
            <a:r>
              <a:rPr lang="fa-IR" sz="2400" dirty="0">
                <a:solidFill>
                  <a:schemeClr val="tx1"/>
                </a:solidFill>
                <a:cs typeface="B Nazanin" panose="00000400000000000000"/>
              </a:rPr>
              <a:t> یا </a:t>
            </a:r>
            <a:r>
              <a:rPr lang="en-US" sz="2400" dirty="0">
                <a:solidFill>
                  <a:schemeClr val="tx1"/>
                </a:solidFill>
                <a:cs typeface="B Nazanin" panose="00000400000000000000"/>
              </a:rPr>
              <a:t>MR</a:t>
            </a:r>
            <a:r>
              <a:rPr lang="fa-IR" sz="2400" dirty="0">
                <a:solidFill>
                  <a:schemeClr val="tx1"/>
                </a:solidFill>
                <a:cs typeface="B Nazanin" panose="00000400000000000000"/>
              </a:rPr>
              <a:t> را ذکر نمیکنند </a:t>
            </a:r>
            <a:r>
              <a:rPr lang="fa-IR" sz="2400" dirty="0">
                <a:solidFill>
                  <a:srgbClr val="FF0000"/>
                </a:solidFill>
                <a:cs typeface="B Nazanin" panose="00000400000000000000"/>
              </a:rPr>
              <a:t>تیتر آنتی بادي ضد سرخجه </a:t>
            </a:r>
            <a:r>
              <a:rPr lang="fa-IR" sz="2400" dirty="0">
                <a:solidFill>
                  <a:schemeClr val="tx1"/>
                </a:solidFill>
                <a:cs typeface="B Nazanin" panose="00000400000000000000"/>
              </a:rPr>
              <a:t>ارزيابی شود و درصورت پايین بودن (با توجه به معیار آزمايشگاهی)، واکسن سرخجه تجويز شود. بعد از تزريق واکسن، بهتر است خانم </a:t>
            </a:r>
            <a:r>
              <a:rPr lang="fa-IR" sz="2400" u="sng" dirty="0">
                <a:solidFill>
                  <a:srgbClr val="FF0000"/>
                </a:solidFill>
                <a:cs typeface="B Nazanin" panose="00000400000000000000"/>
              </a:rPr>
              <a:t>حداقل تا يک ماه </a:t>
            </a:r>
            <a:r>
              <a:rPr lang="fa-IR" sz="2400" dirty="0">
                <a:solidFill>
                  <a:schemeClr val="tx1"/>
                </a:solidFill>
                <a:cs typeface="B Nazanin" panose="00000400000000000000"/>
              </a:rPr>
              <a:t>ازيک روش مؤثر پیشگیري از بارداري استفاده کند ولی اگر در اين زمان فرد باردار شد، تزريق واکسن سرخجه انديکاسیونی براي ختم بارداري نیست</a:t>
            </a:r>
            <a:r>
              <a:rPr lang="fa-IR" sz="2400" b="1" dirty="0">
                <a:solidFill>
                  <a:schemeClr val="tx1"/>
                </a:solidFill>
                <a:cs typeface="B Nazanin" panose="00000400000000000000"/>
              </a:rPr>
              <a:t>.</a:t>
            </a:r>
            <a:endParaRPr lang="en-US" sz="2400" b="1" dirty="0">
              <a:solidFill>
                <a:schemeClr val="tx1"/>
              </a:solidFill>
              <a:cs typeface="B Nazanin" panose="00000400000000000000"/>
            </a:endParaRPr>
          </a:p>
        </p:txBody>
      </p:sp>
    </p:spTree>
    <p:extLst>
      <p:ext uri="{BB962C8B-B14F-4D97-AF65-F5344CB8AC3E}">
        <p14:creationId xmlns:p14="http://schemas.microsoft.com/office/powerpoint/2010/main" val="21230793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2800" dirty="0">
                <a:solidFill>
                  <a:srgbClr val="FF0000"/>
                </a:solidFill>
                <a:cs typeface="B Nazanin" panose="00000400000000000000" pitchFamily="2" charset="-78"/>
              </a:rPr>
              <a:t>بارداری</a:t>
            </a:r>
            <a:endParaRPr lang="en-US" sz="2800" dirty="0">
              <a:solidFill>
                <a:srgbClr val="FF0000"/>
              </a:solidFill>
              <a:cs typeface="B Nazanin" panose="00000400000000000000" pitchFamily="2" charset="-78"/>
            </a:endParaRPr>
          </a:p>
        </p:txBody>
      </p:sp>
      <p:sp>
        <p:nvSpPr>
          <p:cNvPr id="3" name="Content Placeholder 2"/>
          <p:cNvSpPr>
            <a:spLocks noGrp="1"/>
          </p:cNvSpPr>
          <p:nvPr>
            <p:ph idx="1"/>
          </p:nvPr>
        </p:nvSpPr>
        <p:spPr>
          <a:xfrm>
            <a:off x="2567608" y="1556792"/>
            <a:ext cx="8390677" cy="4354430"/>
          </a:xfrm>
        </p:spPr>
        <p:txBody>
          <a:bodyPr>
            <a:normAutofit/>
          </a:bodyPr>
          <a:lstStyle/>
          <a:p>
            <a:pPr lvl="0"/>
            <a:r>
              <a:rPr lang="fa-IR" sz="2400" b="1" dirty="0">
                <a:solidFill>
                  <a:srgbClr val="00B050"/>
                </a:solidFill>
                <a:cs typeface="B Nazanin" panose="00000400000000000000" pitchFamily="2" charset="-78"/>
              </a:rPr>
              <a:t>تعداد بارداري:</a:t>
            </a:r>
            <a:r>
              <a:rPr lang="fa-IR" sz="2400" dirty="0">
                <a:solidFill>
                  <a:srgbClr val="00B050"/>
                </a:solidFill>
                <a:cs typeface="B Nazanin" panose="00000400000000000000" pitchFamily="2" charset="-78"/>
              </a:rPr>
              <a:t> </a:t>
            </a:r>
            <a:r>
              <a:rPr lang="fa-IR" sz="2400" dirty="0">
                <a:cs typeface="B Nazanin" panose="00000400000000000000" pitchFamily="2" charset="-78"/>
              </a:rPr>
              <a:t>تعداد بارداري ها بدون در نظر گرفتن نتايج آن (سقط، مول، حاملگی نابجا، زایمان زودرس، زایمان بموقع، زایمان دیررس چند قلويي)</a:t>
            </a:r>
            <a:endParaRPr lang="en-US" sz="2400" dirty="0">
              <a:cs typeface="B Nazanin" panose="00000400000000000000" pitchFamily="2" charset="-78"/>
            </a:endParaRPr>
          </a:p>
          <a:p>
            <a:pPr lvl="0"/>
            <a:r>
              <a:rPr lang="fa-IR" sz="2400" b="1" dirty="0">
                <a:solidFill>
                  <a:srgbClr val="00B050"/>
                </a:solidFill>
                <a:cs typeface="B Nazanin" panose="00000400000000000000" pitchFamily="2" charset="-78"/>
              </a:rPr>
              <a:t>تعداد زايمان:</a:t>
            </a:r>
            <a:r>
              <a:rPr lang="fa-IR" sz="2400" dirty="0">
                <a:solidFill>
                  <a:srgbClr val="00B050"/>
                </a:solidFill>
                <a:cs typeface="B Nazanin" panose="00000400000000000000" pitchFamily="2" charset="-78"/>
              </a:rPr>
              <a:t> </a:t>
            </a:r>
            <a:r>
              <a:rPr lang="fa-IR" sz="2400" dirty="0">
                <a:cs typeface="B Nazanin" panose="00000400000000000000" pitchFamily="2" charset="-78"/>
              </a:rPr>
              <a:t>بر اساس تعداد حاملگي ها از هفته 22 و بيشتر، بدون در نظر گرفتن تعداد جنين هاي متولد شده محاسبه مي شود. يعني يك زايمان تك قلو يا چند قلو ، زنده يا مرده در تعداد زايمان تغييري بوجود نمي آورد.</a:t>
            </a:r>
            <a:endParaRPr lang="en-US" sz="2400" dirty="0">
              <a:cs typeface="B Nazanin" panose="00000400000000000000" pitchFamily="2" charset="-78"/>
            </a:endParaRPr>
          </a:p>
          <a:p>
            <a:pPr lvl="0"/>
            <a:r>
              <a:rPr lang="ar-SA" sz="2400" b="1" dirty="0">
                <a:solidFill>
                  <a:srgbClr val="00B050"/>
                </a:solidFill>
                <a:cs typeface="B Nazanin" panose="00000400000000000000" pitchFamily="2" charset="-78"/>
              </a:rPr>
              <a:t>سقط:</a:t>
            </a:r>
            <a:r>
              <a:rPr lang="ar-SA" sz="2400" dirty="0">
                <a:solidFill>
                  <a:srgbClr val="00B050"/>
                </a:solidFill>
                <a:cs typeface="B Nazanin" panose="00000400000000000000" pitchFamily="2" charset="-78"/>
              </a:rPr>
              <a:t> </a:t>
            </a:r>
            <a:r>
              <a:rPr lang="ar-SA" sz="2400" dirty="0">
                <a:cs typeface="B Nazanin" panose="00000400000000000000" pitchFamily="2" charset="-78"/>
              </a:rPr>
              <a:t>خروج محصول بارداری تا قبل از شروع هفته 22 بارداری</a:t>
            </a:r>
            <a:r>
              <a:rPr lang="fa-IR" sz="2400" dirty="0">
                <a:cs typeface="B Nazanin" panose="00000400000000000000" pitchFamily="2" charset="-78"/>
              </a:rPr>
              <a:t>، يعني تا 21 هفته و 6 روز</a:t>
            </a:r>
            <a:endParaRPr lang="en-US" sz="2400" dirty="0">
              <a:cs typeface="B Nazanin" panose="00000400000000000000" pitchFamily="2" charset="-78"/>
            </a:endParaRPr>
          </a:p>
          <a:p>
            <a:pPr lvl="0"/>
            <a:r>
              <a:rPr lang="ar-SA" sz="2400" b="1" dirty="0">
                <a:solidFill>
                  <a:srgbClr val="00B050"/>
                </a:solidFill>
                <a:cs typeface="B Nazanin" panose="00000400000000000000" pitchFamily="2" charset="-78"/>
              </a:rPr>
              <a:t>سقط مکرر:</a:t>
            </a:r>
            <a:r>
              <a:rPr lang="ar-SA" sz="2400" dirty="0">
                <a:solidFill>
                  <a:srgbClr val="00B050"/>
                </a:solidFill>
                <a:cs typeface="B Nazanin" panose="00000400000000000000" pitchFamily="2" charset="-78"/>
              </a:rPr>
              <a:t> </a:t>
            </a:r>
            <a:r>
              <a:rPr lang="ar-SA" sz="2400" dirty="0">
                <a:cs typeface="B Nazanin" panose="00000400000000000000" pitchFamily="2" charset="-78"/>
              </a:rPr>
              <a:t>سقط متوالی 2 بار یا بیشتر </a:t>
            </a:r>
            <a:endParaRPr lang="en-US" sz="2400" dirty="0">
              <a:cs typeface="B Nazanin" panose="00000400000000000000" pitchFamily="2" charset="-78"/>
            </a:endParaRPr>
          </a:p>
          <a:p>
            <a:endParaRPr lang="en-US" dirty="0">
              <a:cs typeface="B Nazanin" panose="00000400000000000000" pitchFamily="2" charset="-78"/>
            </a:endParaRPr>
          </a:p>
        </p:txBody>
      </p:sp>
    </p:spTree>
    <p:extLst>
      <p:ext uri="{BB962C8B-B14F-4D97-AF65-F5344CB8AC3E}">
        <p14:creationId xmlns:p14="http://schemas.microsoft.com/office/powerpoint/2010/main" val="3027496645"/>
      </p:ext>
    </p:extLst>
  </p:cSld>
  <p:clrMapOvr>
    <a:masterClrMapping/>
  </p:clrMapOvr>
  <p:transition>
    <p:cove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39616" y="1844824"/>
            <a:ext cx="8246097" cy="4066398"/>
          </a:xfrm>
        </p:spPr>
        <p:txBody>
          <a:bodyPr>
            <a:noAutofit/>
          </a:bodyPr>
          <a:lstStyle/>
          <a:p>
            <a:pPr lvl="0"/>
            <a:r>
              <a:rPr lang="ar-SA" sz="2400" b="1" dirty="0">
                <a:solidFill>
                  <a:srgbClr val="00B050"/>
                </a:solidFill>
                <a:cs typeface="B Nazanin" panose="00000400000000000000" pitchFamily="2" charset="-78"/>
              </a:rPr>
              <a:t>زایمان:</a:t>
            </a:r>
            <a:r>
              <a:rPr lang="ar-SA" sz="2400" dirty="0">
                <a:solidFill>
                  <a:srgbClr val="00B050"/>
                </a:solidFill>
                <a:cs typeface="B Nazanin" panose="00000400000000000000" pitchFamily="2" charset="-78"/>
              </a:rPr>
              <a:t> </a:t>
            </a:r>
            <a:r>
              <a:rPr lang="ar-SA" sz="2400" dirty="0">
                <a:cs typeface="B Nazanin" panose="00000400000000000000" pitchFamily="2" charset="-78"/>
              </a:rPr>
              <a:t>تولد نوزاد پس از شروع هفته 22 بارداری به صورت مرده یا زنده یعنی پس از 21 هفته و 6 روز</a:t>
            </a:r>
            <a:endParaRPr lang="en-US" sz="2400" dirty="0">
              <a:cs typeface="B Nazanin" panose="00000400000000000000" pitchFamily="2" charset="-78"/>
            </a:endParaRPr>
          </a:p>
          <a:p>
            <a:pPr lvl="0"/>
            <a:r>
              <a:rPr lang="ar-SA" sz="2400" b="1" dirty="0">
                <a:solidFill>
                  <a:srgbClr val="00B050"/>
                </a:solidFill>
                <a:cs typeface="B Nazanin" panose="00000400000000000000" pitchFamily="2" charset="-78"/>
              </a:rPr>
              <a:t>مرده زایی:</a:t>
            </a:r>
            <a:r>
              <a:rPr lang="ar-SA" sz="2400" dirty="0">
                <a:solidFill>
                  <a:srgbClr val="00B050"/>
                </a:solidFill>
                <a:cs typeface="B Nazanin" panose="00000400000000000000" pitchFamily="2" charset="-78"/>
              </a:rPr>
              <a:t> </a:t>
            </a:r>
            <a:r>
              <a:rPr lang="ar-SA" sz="2400" dirty="0">
                <a:cs typeface="B Nazanin" panose="00000400000000000000" pitchFamily="2" charset="-78"/>
              </a:rPr>
              <a:t>مرگ جنین بعد از شروع هفته 22 بارداری تا زمان زایمان به گونه ای که بعد از جداشدن از مادر نفس نکشد و یا هیچ علامتی مبنی بر وجود حیات مانند ضربان قلب و یا حرکات ارادی را نشان ندهد.</a:t>
            </a:r>
            <a:endParaRPr lang="en-US" sz="2400" dirty="0">
              <a:cs typeface="B Nazanin" panose="00000400000000000000" pitchFamily="2" charset="-78"/>
            </a:endParaRPr>
          </a:p>
          <a:p>
            <a:pPr lvl="0"/>
            <a:r>
              <a:rPr lang="ar-SA" sz="2400" b="1" dirty="0">
                <a:solidFill>
                  <a:srgbClr val="00B050"/>
                </a:solidFill>
                <a:cs typeface="B Nazanin" panose="00000400000000000000" pitchFamily="2" charset="-78"/>
              </a:rPr>
              <a:t>مرگ نوزاد</a:t>
            </a:r>
            <a:r>
              <a:rPr lang="ar-SA" sz="2400" b="1" dirty="0">
                <a:cs typeface="B Nazanin" panose="00000400000000000000" pitchFamily="2" charset="-78"/>
              </a:rPr>
              <a:t>:</a:t>
            </a:r>
            <a:r>
              <a:rPr lang="ar-SA" sz="2400" dirty="0">
                <a:cs typeface="B Nazanin" panose="00000400000000000000" pitchFamily="2" charset="-78"/>
              </a:rPr>
              <a:t> مرگ نوزاد زنده متولد شده (نوزادی که پس از خروج از رحم علامت حیات داشته است) از زمان تولد تا 28روز پس از تولد.</a:t>
            </a:r>
            <a:endParaRPr lang="en-US" sz="2400" dirty="0">
              <a:cs typeface="B Nazanin" panose="00000400000000000000" pitchFamily="2" charset="-78"/>
            </a:endParaRPr>
          </a:p>
          <a:p>
            <a:endParaRPr lang="en-US" sz="2800" dirty="0"/>
          </a:p>
        </p:txBody>
      </p:sp>
    </p:spTree>
    <p:extLst>
      <p:ext uri="{BB962C8B-B14F-4D97-AF65-F5344CB8AC3E}">
        <p14:creationId xmlns:p14="http://schemas.microsoft.com/office/powerpoint/2010/main" val="944727879"/>
      </p:ext>
    </p:extLst>
  </p:cSld>
  <p:clrMapOvr>
    <a:masterClrMapping/>
  </p:clrMapOvr>
  <p:transition>
    <p:cove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68C00F-E801-FBFB-6910-E1DBF403A2E0}"/>
              </a:ext>
            </a:extLst>
          </p:cNvPr>
          <p:cNvSpPr>
            <a:spLocks noGrp="1"/>
          </p:cNvSpPr>
          <p:nvPr>
            <p:ph idx="1"/>
          </p:nvPr>
        </p:nvSpPr>
        <p:spPr>
          <a:xfrm>
            <a:off x="2589889" y="914400"/>
            <a:ext cx="8484512" cy="4996822"/>
          </a:xfrm>
        </p:spPr>
        <p:txBody>
          <a:bodyPr>
            <a:normAutofit/>
          </a:bodyPr>
          <a:lstStyle/>
          <a:p>
            <a:pPr marL="0" indent="0" algn="ctr">
              <a:buNone/>
            </a:pPr>
            <a:r>
              <a:rPr lang="fa-IR" sz="2800" dirty="0">
                <a:solidFill>
                  <a:srgbClr val="FF0000"/>
                </a:solidFill>
                <a:cs typeface="B Nazanin" panose="00000400000000000000" pitchFamily="2" charset="-78"/>
              </a:rPr>
              <a:t>مکمل هاي دارويی </a:t>
            </a:r>
          </a:p>
          <a:p>
            <a:r>
              <a:rPr lang="fa-IR" sz="2400" dirty="0">
                <a:cs typeface="B Nazanin" panose="00000400000000000000" pitchFamily="2" charset="-78"/>
              </a:rPr>
              <a:t>مصرف روزانه400میكروگرم اسید فولیک يااسید فولیک همراه با150ًمیكروگرم يدترجیحا1ماه قبل از بارداري تجويز كنید.</a:t>
            </a:r>
          </a:p>
          <a:p>
            <a:pPr marL="0" indent="0">
              <a:buNone/>
            </a:pPr>
            <a:r>
              <a:rPr lang="fa-IR" sz="2400" dirty="0">
                <a:solidFill>
                  <a:srgbClr val="00B050"/>
                </a:solidFill>
                <a:cs typeface="B Nazanin" panose="00000400000000000000" pitchFamily="2" charset="-78"/>
              </a:rPr>
              <a:t>نكته: </a:t>
            </a:r>
            <a:r>
              <a:rPr lang="fa-IR" sz="2400" dirty="0">
                <a:cs typeface="B Nazanin" panose="00000400000000000000" pitchFamily="2" charset="-78"/>
              </a:rPr>
              <a:t>در كسانی كه مبتا به هیپر تیرويیدي هستند مكمل حاوي يد توصیه نمی شود. مصرف آن در ساير بیماري هاي تیرويید منعی ندارد.</a:t>
            </a:r>
          </a:p>
          <a:p>
            <a:pPr marL="0" indent="0" algn="ctr">
              <a:buNone/>
            </a:pPr>
            <a:r>
              <a:rPr lang="fa-IR" sz="2800" dirty="0">
                <a:solidFill>
                  <a:srgbClr val="FF0000"/>
                </a:solidFill>
                <a:cs typeface="B Nazanin" panose="00000400000000000000" pitchFamily="2" charset="-78"/>
              </a:rPr>
              <a:t>معاينه دهان و دندان</a:t>
            </a:r>
          </a:p>
          <a:p>
            <a:r>
              <a:rPr lang="fa-IR" sz="2400" dirty="0">
                <a:cs typeface="B Nazanin" panose="00000400000000000000" pitchFamily="2" charset="-78"/>
              </a:rPr>
              <a:t>دهان و دندان از نظر وجود جرم، پوسیدگی، التهاب لثه، عفونت دندانی و آبسه بررسی شود.</a:t>
            </a:r>
            <a:endParaRPr lang="en-US" sz="2400" dirty="0">
              <a:cs typeface="B Nazanin" panose="00000400000000000000" pitchFamily="2" charset="-78"/>
            </a:endParaRPr>
          </a:p>
        </p:txBody>
      </p:sp>
    </p:spTree>
    <p:extLst>
      <p:ext uri="{BB962C8B-B14F-4D97-AF65-F5344CB8AC3E}">
        <p14:creationId xmlns:p14="http://schemas.microsoft.com/office/powerpoint/2010/main" val="95546269"/>
      </p:ext>
    </p:extLst>
  </p:cSld>
  <p:clrMapOvr>
    <a:masterClrMapping/>
  </p:clrMapOvr>
  <p:transition>
    <p:cov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39616" y="1124744"/>
            <a:ext cx="8042897" cy="4786478"/>
          </a:xfrm>
        </p:spPr>
        <p:txBody>
          <a:bodyPr>
            <a:noAutofit/>
          </a:bodyPr>
          <a:lstStyle/>
          <a:p>
            <a:pPr marL="0" indent="0" algn="ctr">
              <a:buNone/>
            </a:pPr>
            <a:r>
              <a:rPr lang="ar-SA" sz="2800" dirty="0">
                <a:solidFill>
                  <a:srgbClr val="FF0000"/>
                </a:solidFill>
                <a:cs typeface="B Nazanin" panose="00000400000000000000" pitchFamily="2" charset="-78"/>
              </a:rPr>
              <a:t>پاپ اسمیر</a:t>
            </a:r>
            <a:endParaRPr lang="fa-IR" sz="2800" dirty="0">
              <a:solidFill>
                <a:srgbClr val="FF0000"/>
              </a:solidFill>
              <a:cs typeface="B Nazanin" panose="00000400000000000000" pitchFamily="2" charset="-78"/>
            </a:endParaRPr>
          </a:p>
          <a:p>
            <a:r>
              <a:rPr lang="ar-SA" sz="2400" dirty="0">
                <a:solidFill>
                  <a:srgbClr val="FF0000"/>
                </a:solidFill>
                <a:cs typeface="B Nazanin" panose="00000400000000000000" pitchFamily="2" charset="-78"/>
              </a:rPr>
              <a:t> </a:t>
            </a:r>
            <a:r>
              <a:rPr lang="ar-SA" sz="2400" dirty="0">
                <a:cs typeface="B Nazanin" panose="00000400000000000000" pitchFamily="2" charset="-78"/>
              </a:rPr>
              <a:t>مطابق با دستور عمل کشوری و در صورت نیاز، پاپ اسمیر پیش از بارداری انجام شود. </a:t>
            </a:r>
            <a:endParaRPr lang="en-US" sz="2400" dirty="0">
              <a:cs typeface="B Nazanin" panose="00000400000000000000" pitchFamily="2" charset="-78"/>
            </a:endParaRPr>
          </a:p>
          <a:p>
            <a:pPr marL="0" indent="0" algn="ctr">
              <a:buNone/>
            </a:pPr>
            <a:r>
              <a:rPr lang="ar-SA" sz="2800" dirty="0">
                <a:solidFill>
                  <a:srgbClr val="FF0000"/>
                </a:solidFill>
                <a:cs typeface="B Nazanin" panose="00000400000000000000" pitchFamily="2" charset="-78"/>
              </a:rPr>
              <a:t>تاریخ مراجعه بعدی</a:t>
            </a:r>
            <a:endParaRPr lang="fa-IR" sz="2800" dirty="0">
              <a:solidFill>
                <a:srgbClr val="FF0000"/>
              </a:solidFill>
              <a:cs typeface="B Nazanin" panose="00000400000000000000" pitchFamily="2" charset="-78"/>
            </a:endParaRPr>
          </a:p>
          <a:p>
            <a:r>
              <a:rPr lang="ar-SA" sz="2400" b="1" dirty="0">
                <a:solidFill>
                  <a:srgbClr val="FF0000"/>
                </a:solidFill>
                <a:cs typeface="B Nazanin" panose="00000400000000000000" pitchFamily="2" charset="-78"/>
              </a:rPr>
              <a:t> </a:t>
            </a:r>
            <a:r>
              <a:rPr lang="ar-SA" sz="2400" dirty="0">
                <a:cs typeface="B Nazanin" panose="00000400000000000000" pitchFamily="2" charset="-78"/>
              </a:rPr>
              <a:t>تاریخ مراجعه بعدی را در صورتي كه فرد نیاز به پيگيري بيشتر دارد، تعیین کنید.</a:t>
            </a:r>
            <a:endParaRPr lang="en-US" sz="2400" dirty="0">
              <a:cs typeface="B Nazanin" panose="00000400000000000000" pitchFamily="2" charset="-78"/>
            </a:endParaRPr>
          </a:p>
          <a:p>
            <a:pPr marL="0" indent="0">
              <a:buNone/>
            </a:pPr>
            <a:r>
              <a:rPr lang="ar-SA" sz="2400" b="1" dirty="0">
                <a:cs typeface="B Nazanin" panose="00000400000000000000" pitchFamily="2" charset="-78"/>
              </a:rPr>
              <a:t>نکته:</a:t>
            </a:r>
            <a:r>
              <a:rPr lang="ar-SA" sz="2400" dirty="0">
                <a:cs typeface="B Nazanin" panose="00000400000000000000" pitchFamily="2" charset="-78"/>
              </a:rPr>
              <a:t> به خانم یادآور شوید با قطع قاعدگی مراجعه کند تا در صورت تشخیص بارداری، مراقبت دوران بارداری از هفته 6 تا 10 بارداری (اولین ملاقات) شروع شود. تشخيص بارداري مي تواند با آزمايش ادرار، خون و يا سونوگرافي باشد</a:t>
            </a:r>
            <a:endParaRPr lang="en-US" sz="2400" dirty="0">
              <a:cs typeface="B Nazanin" panose="00000400000000000000" pitchFamily="2" charset="-78"/>
            </a:endParaRPr>
          </a:p>
        </p:txBody>
      </p:sp>
    </p:spTree>
    <p:extLst>
      <p:ext uri="{BB962C8B-B14F-4D97-AF65-F5344CB8AC3E}">
        <p14:creationId xmlns:p14="http://schemas.microsoft.com/office/powerpoint/2010/main" val="2580827189"/>
      </p:ext>
    </p:extLst>
  </p:cSld>
  <p:clrMapOvr>
    <a:masterClrMapping/>
  </p:clrMapOvr>
  <p:transition>
    <p:cove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3B13C1-4075-97D7-984A-2F8E19C36EBF}"/>
              </a:ext>
            </a:extLst>
          </p:cNvPr>
          <p:cNvSpPr>
            <a:spLocks noGrp="1"/>
          </p:cNvSpPr>
          <p:nvPr>
            <p:ph idx="1"/>
          </p:nvPr>
        </p:nvSpPr>
        <p:spPr>
          <a:xfrm>
            <a:off x="2589889" y="1365956"/>
            <a:ext cx="8484512" cy="4545266"/>
          </a:xfrm>
        </p:spPr>
        <p:txBody>
          <a:bodyPr/>
          <a:lstStyle/>
          <a:p>
            <a:pPr marL="0" indent="0" algn="ctr">
              <a:buNone/>
            </a:pPr>
            <a:r>
              <a:rPr lang="fa-IR" sz="2800" dirty="0">
                <a:solidFill>
                  <a:srgbClr val="FF0000"/>
                </a:solidFill>
                <a:cs typeface="B Nazanin" panose="00000400000000000000" pitchFamily="2" charset="-78"/>
              </a:rPr>
              <a:t>زمان مناسب بارداري بعدي:</a:t>
            </a:r>
          </a:p>
          <a:p>
            <a:pPr marL="0" indent="0" algn="ctr">
              <a:buNone/>
            </a:pPr>
            <a:endParaRPr lang="fa-IR" sz="2800" dirty="0">
              <a:solidFill>
                <a:srgbClr val="FF0000"/>
              </a:solidFill>
              <a:cs typeface="B Nazanin" panose="00000400000000000000" pitchFamily="2" charset="-78"/>
            </a:endParaRPr>
          </a:p>
          <a:p>
            <a:r>
              <a:rPr lang="fa-IR" sz="2800" dirty="0">
                <a:cs typeface="B Nazanin" panose="00000400000000000000" pitchFamily="2" charset="-78"/>
              </a:rPr>
              <a:t>به مادرتوصیه كنید بهتر از بعد از دوره شیردهی، براي بارداري بعدي اقدام كند ولی در صورت وقوع بارداري قبل ازآن، منعی وجود ندارد و نگرانی مادر در اين مورد را برطرف كنید.</a:t>
            </a:r>
            <a:endParaRPr lang="en-US" sz="2800" dirty="0">
              <a:cs typeface="B Nazanin" panose="00000400000000000000" pitchFamily="2" charset="-78"/>
            </a:endParaRPr>
          </a:p>
        </p:txBody>
      </p:sp>
    </p:spTree>
    <p:extLst>
      <p:ext uri="{BB962C8B-B14F-4D97-AF65-F5344CB8AC3E}">
        <p14:creationId xmlns:p14="http://schemas.microsoft.com/office/powerpoint/2010/main" val="2107100002"/>
      </p:ext>
    </p:extLst>
  </p:cSld>
  <p:clrMapOvr>
    <a:masterClrMapping/>
  </p:clrMapOvr>
  <p:transition>
    <p:cove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6224C-292D-D1AC-B488-1DE9D90937F3}"/>
              </a:ext>
            </a:extLst>
          </p:cNvPr>
          <p:cNvSpPr>
            <a:spLocks noGrp="1"/>
          </p:cNvSpPr>
          <p:nvPr>
            <p:ph type="title"/>
          </p:nvPr>
        </p:nvSpPr>
        <p:spPr/>
        <p:txBody>
          <a:bodyPr/>
          <a:lstStyle/>
          <a:p>
            <a:pPr algn="ctr"/>
            <a:r>
              <a:rPr lang="fa-IR" sz="2800" dirty="0">
                <a:solidFill>
                  <a:srgbClr val="FF0000"/>
                </a:solidFill>
                <a:cs typeface="B Nazanin" panose="00000400000000000000" pitchFamily="2" charset="-78"/>
              </a:rPr>
              <a:t>غربالگري اولیه مصرف دخانیات، الکل و مواد</a:t>
            </a:r>
            <a:endParaRPr lang="en-US" dirty="0">
              <a:solidFill>
                <a:srgbClr val="FF0000"/>
              </a:solidFill>
            </a:endParaRPr>
          </a:p>
        </p:txBody>
      </p:sp>
      <p:sp>
        <p:nvSpPr>
          <p:cNvPr id="3" name="Content Placeholder 2">
            <a:extLst>
              <a:ext uri="{FF2B5EF4-FFF2-40B4-BE49-F238E27FC236}">
                <a16:creationId xmlns:a16="http://schemas.microsoft.com/office/drawing/2014/main" id="{82998A98-80F8-68D7-9C87-8DCF557E97AE}"/>
              </a:ext>
            </a:extLst>
          </p:cNvPr>
          <p:cNvSpPr>
            <a:spLocks noGrp="1"/>
          </p:cNvSpPr>
          <p:nvPr>
            <p:ph idx="1"/>
          </p:nvPr>
        </p:nvSpPr>
        <p:spPr>
          <a:xfrm>
            <a:off x="2589889" y="2133600"/>
            <a:ext cx="8586112" cy="3777622"/>
          </a:xfrm>
        </p:spPr>
        <p:txBody>
          <a:bodyPr>
            <a:noAutofit/>
          </a:bodyPr>
          <a:lstStyle/>
          <a:p>
            <a:r>
              <a:rPr lang="fa-IR" sz="2400" dirty="0">
                <a:cs typeface="B Nazanin" panose="00000400000000000000" pitchFamily="2" charset="-78"/>
              </a:rPr>
              <a:t>درباره مصرف طول عمر و سه ماه اخیر موارد زير پرسیده می شود:انواع تنباكو(سیگار، قلیان، ناس، غیره)،داروهاي مخدراُپیوئیدي(ترامادول، كدئین،ديفنوكســیات، غیره)،داروهاي آرامبخش يا خوابآور(ديازپام، آلپرازوام، كلونازپام، فنوباربیتال، غیره)،الکل(آبجو، شــراب، عَرَق، غیره)،موادمخدرافیونی غیرقانونی(ترياك، شیره، سوخته، هرويین، كراك هروئین، غیره)،حشیش(سیگاري، گراس، بنگ، غیره)،محرکهاي مت آمفتامینی(شیشه،اكستازي، اِكس، غیره).</a:t>
            </a:r>
            <a:endParaRPr lang="en-US" sz="2400" dirty="0">
              <a:cs typeface="B Nazanin" panose="00000400000000000000" pitchFamily="2" charset="-78"/>
            </a:endParaRPr>
          </a:p>
        </p:txBody>
      </p:sp>
    </p:spTree>
    <p:extLst>
      <p:ext uri="{BB962C8B-B14F-4D97-AF65-F5344CB8AC3E}">
        <p14:creationId xmlns:p14="http://schemas.microsoft.com/office/powerpoint/2010/main" val="222872115"/>
      </p:ext>
    </p:extLst>
  </p:cSld>
  <p:clrMapOvr>
    <a:masterClrMapping/>
  </p:clrMapOvr>
  <p:transition>
    <p:cove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E6BD32-2489-8A66-D8E6-796BEA769042}"/>
              </a:ext>
            </a:extLst>
          </p:cNvPr>
          <p:cNvSpPr>
            <a:spLocks noGrp="1"/>
          </p:cNvSpPr>
          <p:nvPr>
            <p:ph idx="1"/>
          </p:nvPr>
        </p:nvSpPr>
        <p:spPr>
          <a:xfrm>
            <a:off x="2589888" y="943429"/>
            <a:ext cx="8789313" cy="4967793"/>
          </a:xfrm>
        </p:spPr>
        <p:txBody>
          <a:bodyPr>
            <a:noAutofit/>
          </a:bodyPr>
          <a:lstStyle/>
          <a:p>
            <a:r>
              <a:rPr lang="fa-IR" sz="2400" dirty="0">
                <a:cs typeface="B Nazanin" panose="00000400000000000000" pitchFamily="2" charset="-78"/>
              </a:rPr>
              <a:t>منظور از مصرف طول عمر داروهاي واجد پتانسیل سوءمصرف، مصرف اين داروها بدون تجويز پزشک، به قصد دستیابی به حالت سرخوشی ويا بامقادير وطول مدت بیش از آنچه پزشک تجويز نموده، است.</a:t>
            </a:r>
          </a:p>
          <a:p>
            <a:r>
              <a:rPr lang="fa-IR" sz="2400" dirty="0">
                <a:cs typeface="B Nazanin" panose="00000400000000000000" pitchFamily="2" charset="-78"/>
              </a:rPr>
              <a:t>مواجهه با دود د ست ِ دوم و سوم دخانیات در ماه گذ شته راسوال كنید.دود د ست ِ دوم:دود حا صل از ا ستعمال دخانیات تو سط افراد م صرف كننده كه تو سط افراد غیرمصرف كننده ا ستنشاق می شود.دود د ست ِ سوم:ذرات سمّی نا شی از مصرف دخانیات ا ست كه بر روي قسمت هاي مختلف و سايل وسطوح موجود در منزل، خودرو، پوست، مو و لباس افراد می نشیند، كه افراد غیرمصرف كننده در تماس با آن قرار می گیرند.</a:t>
            </a:r>
            <a:endParaRPr lang="en-US" sz="2400" dirty="0">
              <a:cs typeface="B Nazanin" panose="00000400000000000000" pitchFamily="2" charset="-78"/>
            </a:endParaRPr>
          </a:p>
        </p:txBody>
      </p:sp>
    </p:spTree>
    <p:extLst>
      <p:ext uri="{BB962C8B-B14F-4D97-AF65-F5344CB8AC3E}">
        <p14:creationId xmlns:p14="http://schemas.microsoft.com/office/powerpoint/2010/main" val="668495234"/>
      </p:ext>
    </p:extLst>
  </p:cSld>
  <p:clrMapOvr>
    <a:masterClrMapping/>
  </p:clrMapOvr>
  <p:transition>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9DDE5-D8C4-40D9-A388-F47EC61BC84D}"/>
              </a:ext>
            </a:extLst>
          </p:cNvPr>
          <p:cNvSpPr>
            <a:spLocks noGrp="1"/>
          </p:cNvSpPr>
          <p:nvPr>
            <p:ph type="title"/>
          </p:nvPr>
        </p:nvSpPr>
        <p:spPr/>
        <p:txBody>
          <a:bodyPr>
            <a:normAutofit/>
          </a:bodyPr>
          <a:lstStyle/>
          <a:p>
            <a:pPr algn="ctr"/>
            <a:r>
              <a:rPr lang="fa-IR" sz="4400" dirty="0">
                <a:solidFill>
                  <a:srgbClr val="C00000"/>
                </a:solidFill>
                <a:cs typeface="B Nazanin" panose="00000400000000000000" pitchFamily="2" charset="-78"/>
              </a:rPr>
              <a:t>مشخصات درس </a:t>
            </a:r>
            <a:endParaRPr lang="en-US" sz="4400" dirty="0">
              <a:solidFill>
                <a:srgbClr val="C00000"/>
              </a:solidFill>
              <a:cs typeface="B Nazanin" panose="00000400000000000000" pitchFamily="2" charset="-78"/>
            </a:endParaRPr>
          </a:p>
        </p:txBody>
      </p:sp>
      <p:sp>
        <p:nvSpPr>
          <p:cNvPr id="3" name="Content Placeholder 2">
            <a:extLst>
              <a:ext uri="{FF2B5EF4-FFF2-40B4-BE49-F238E27FC236}">
                <a16:creationId xmlns:a16="http://schemas.microsoft.com/office/drawing/2014/main" id="{7EF79336-82B3-4002-8AE2-FD09869F4902}"/>
              </a:ext>
            </a:extLst>
          </p:cNvPr>
          <p:cNvSpPr>
            <a:spLocks noGrp="1"/>
          </p:cNvSpPr>
          <p:nvPr>
            <p:ph idx="1"/>
          </p:nvPr>
        </p:nvSpPr>
        <p:spPr/>
        <p:txBody>
          <a:bodyPr>
            <a:normAutofit/>
          </a:bodyPr>
          <a:lstStyle/>
          <a:p>
            <a:pPr algn="r" rtl="1"/>
            <a:r>
              <a:rPr lang="fa-IR" sz="3600" dirty="0">
                <a:cs typeface="B Nazanin" panose="00000400000000000000" pitchFamily="2" charset="-78"/>
              </a:rPr>
              <a:t>حیطه درس :مرور تفصیلی مراقبت های ادغام یافته سلامت مادران </a:t>
            </a:r>
          </a:p>
          <a:p>
            <a:pPr algn="r" rtl="1"/>
            <a:r>
              <a:rPr lang="fa-IR" sz="3600" dirty="0">
                <a:cs typeface="B Nazanin" panose="00000400000000000000" pitchFamily="2" charset="-78"/>
              </a:rPr>
              <a:t>گروه هدف :ماما و مراقب ماما </a:t>
            </a:r>
          </a:p>
          <a:p>
            <a:pPr algn="r" rtl="1"/>
            <a:r>
              <a:rPr lang="fa-IR" sz="3600" dirty="0">
                <a:cs typeface="B Nazanin" panose="00000400000000000000" pitchFamily="2" charset="-78"/>
              </a:rPr>
              <a:t>آخرین بازنگری 1402 </a:t>
            </a:r>
            <a:endParaRPr lang="en-US" sz="3600" dirty="0">
              <a:cs typeface="B Nazanin" panose="00000400000000000000" pitchFamily="2" charset="-78"/>
            </a:endParaRPr>
          </a:p>
        </p:txBody>
      </p:sp>
    </p:spTree>
    <p:extLst>
      <p:ext uri="{BB962C8B-B14F-4D97-AF65-F5344CB8AC3E}">
        <p14:creationId xmlns:p14="http://schemas.microsoft.com/office/powerpoint/2010/main" val="3441451869"/>
      </p:ext>
    </p:extLst>
  </p:cSld>
  <p:clrMapOvr>
    <a:masterClrMapping/>
  </p:clrMapOvr>
  <p:transition>
    <p:cove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C678A-D250-14DA-7798-CB9961B3C9CB}"/>
              </a:ext>
            </a:extLst>
          </p:cNvPr>
          <p:cNvSpPr>
            <a:spLocks noGrp="1"/>
          </p:cNvSpPr>
          <p:nvPr>
            <p:ph type="title"/>
          </p:nvPr>
        </p:nvSpPr>
        <p:spPr/>
        <p:txBody>
          <a:bodyPr/>
          <a:lstStyle/>
          <a:p>
            <a:pPr algn="ctr"/>
            <a:r>
              <a:rPr lang="fa-IR" sz="2800" dirty="0">
                <a:solidFill>
                  <a:srgbClr val="FF0000"/>
                </a:solidFill>
                <a:cs typeface="B Nazanin" panose="00000400000000000000" pitchFamily="2" charset="-78"/>
              </a:rPr>
              <a:t>شغل سخت و سنگین</a:t>
            </a:r>
            <a:endParaRPr lang="en-US" dirty="0">
              <a:solidFill>
                <a:srgbClr val="FF0000"/>
              </a:solidFill>
            </a:endParaRPr>
          </a:p>
        </p:txBody>
      </p:sp>
      <p:sp>
        <p:nvSpPr>
          <p:cNvPr id="3" name="Content Placeholder 2">
            <a:extLst>
              <a:ext uri="{FF2B5EF4-FFF2-40B4-BE49-F238E27FC236}">
                <a16:creationId xmlns:a16="http://schemas.microsoft.com/office/drawing/2014/main" id="{069A81E5-0405-14F9-8ADD-65CCDC82CD88}"/>
              </a:ext>
            </a:extLst>
          </p:cNvPr>
          <p:cNvSpPr>
            <a:spLocks noGrp="1"/>
          </p:cNvSpPr>
          <p:nvPr>
            <p:ph idx="1"/>
          </p:nvPr>
        </p:nvSpPr>
        <p:spPr>
          <a:xfrm>
            <a:off x="2593602" y="1565329"/>
            <a:ext cx="8785599" cy="4345893"/>
          </a:xfrm>
        </p:spPr>
        <p:txBody>
          <a:bodyPr>
            <a:noAutofit/>
          </a:bodyPr>
          <a:lstStyle/>
          <a:p>
            <a:pPr marL="0" indent="0">
              <a:buNone/>
            </a:pPr>
            <a:r>
              <a:rPr lang="fa-IR" sz="2400" dirty="0">
                <a:cs typeface="B Nazanin" panose="00000400000000000000" pitchFamily="2" charset="-78"/>
              </a:rPr>
              <a:t>-كارهاي ايستاده يا نشسته مداوم (مانند معلمان، فروشند گان، قالی بافان، ...)؛</a:t>
            </a:r>
          </a:p>
          <a:p>
            <a:pPr marL="0" indent="0">
              <a:buNone/>
            </a:pPr>
            <a:r>
              <a:rPr lang="fa-IR" sz="2400" dirty="0">
                <a:cs typeface="B Nazanin" panose="00000400000000000000" pitchFamily="2" charset="-78"/>
              </a:rPr>
              <a:t>- بالا بودن حجم فعالیت جسمی بگونه اي كه موجب افزايش ضربان قلب، عرق كردن زياد و خستگی مفرط شود؛</a:t>
            </a:r>
          </a:p>
          <a:p>
            <a:pPr marL="0" indent="0">
              <a:buNone/>
            </a:pPr>
            <a:r>
              <a:rPr lang="fa-IR" sz="2400" dirty="0">
                <a:cs typeface="B Nazanin" panose="00000400000000000000" pitchFamily="2" charset="-78"/>
              </a:rPr>
              <a:t>- كار در محیط پرسروصدا، محیط گرم، فعالیت در محیط پراسترس روانی می تواند موجب افزايش فشار خون در زنان باردار گردد.</a:t>
            </a:r>
          </a:p>
          <a:p>
            <a:pPr marL="0" indent="0">
              <a:buNone/>
            </a:pPr>
            <a:r>
              <a:rPr lang="fa-IR" sz="2400" dirty="0">
                <a:cs typeface="B Nazanin" panose="00000400000000000000" pitchFamily="2" charset="-78"/>
              </a:rPr>
              <a:t>- تماس باداروهاي شیمی درمانی، اشعه ايكس، جیوه آلی و ديگر مواد شیمیايی؛</a:t>
            </a:r>
          </a:p>
          <a:p>
            <a:pPr marL="0" indent="0">
              <a:buNone/>
            </a:pPr>
            <a:r>
              <a:rPr lang="fa-IR" sz="2400" dirty="0">
                <a:cs typeface="B Nazanin" panose="00000400000000000000" pitchFamily="2" charset="-78"/>
              </a:rPr>
              <a:t>- مواد شیمیايی مضر براي رشد جنین مثل سرب، حلالهاي شیمیايی، مواد شوينده و پاك كننده، حشره كشها و دوددمه هاي فلزات؛</a:t>
            </a:r>
            <a:endParaRPr lang="en-US" sz="2400" dirty="0">
              <a:cs typeface="B Nazanin" panose="00000400000000000000" pitchFamily="2" charset="-78"/>
            </a:endParaRPr>
          </a:p>
        </p:txBody>
      </p:sp>
    </p:spTree>
    <p:extLst>
      <p:ext uri="{BB962C8B-B14F-4D97-AF65-F5344CB8AC3E}">
        <p14:creationId xmlns:p14="http://schemas.microsoft.com/office/powerpoint/2010/main" val="2233148753"/>
      </p:ext>
    </p:extLst>
  </p:cSld>
  <p:clrMapOvr>
    <a:masterClrMapping/>
  </p:clrMapOvr>
  <p:transition>
    <p:cove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314B61-009F-B8BC-37AA-065B6BDEBA66}"/>
              </a:ext>
            </a:extLst>
          </p:cNvPr>
          <p:cNvSpPr>
            <a:spLocks noGrp="1"/>
          </p:cNvSpPr>
          <p:nvPr>
            <p:ph idx="1"/>
          </p:nvPr>
        </p:nvSpPr>
        <p:spPr>
          <a:xfrm>
            <a:off x="2589888" y="524656"/>
            <a:ext cx="8789313" cy="5386566"/>
          </a:xfrm>
        </p:spPr>
        <p:txBody>
          <a:bodyPr>
            <a:noAutofit/>
          </a:bodyPr>
          <a:lstStyle/>
          <a:p>
            <a:pPr marL="0" indent="0" algn="ctr">
              <a:buNone/>
            </a:pPr>
            <a:r>
              <a:rPr lang="fa-IR" sz="2800" dirty="0">
                <a:solidFill>
                  <a:srgbClr val="FF0000"/>
                </a:solidFill>
                <a:cs typeface="B Nazanin" panose="00000400000000000000" pitchFamily="2" charset="-78"/>
              </a:rPr>
              <a:t>آموزش و توصیه</a:t>
            </a:r>
          </a:p>
          <a:p>
            <a:pPr marL="0" indent="0" algn="ctr">
              <a:buNone/>
            </a:pPr>
            <a:endParaRPr lang="fa-IR" sz="2800" dirty="0">
              <a:solidFill>
                <a:srgbClr val="FF0000"/>
              </a:solidFill>
              <a:cs typeface="B Nazanin" panose="00000400000000000000" pitchFamily="2" charset="-78"/>
            </a:endParaRPr>
          </a:p>
          <a:p>
            <a:pPr marL="0" indent="0">
              <a:buNone/>
            </a:pPr>
            <a:r>
              <a:rPr lang="fa-IR" sz="2400" dirty="0">
                <a:cs typeface="B Nazanin" panose="00000400000000000000" pitchFamily="2" charset="-78"/>
              </a:rPr>
              <a:t>در مورد بهداشت فردي (شیوه زندگی سالم، ايمن سازي، شغل، ورزش،...)،سلامت روان (آرامش و سلامت روان)،سلامت جنسی (روابط جنسی و نكات آن و رفتار هاي پر خطر با تاكید بر راه هاي انتقال ويروس</a:t>
            </a:r>
            <a:r>
              <a:rPr lang="en-US" sz="2400" dirty="0">
                <a:cs typeface="B Nazanin" panose="00000400000000000000" pitchFamily="2" charset="-78"/>
              </a:rPr>
              <a:t>HIV</a:t>
            </a:r>
            <a:r>
              <a:rPr lang="fa-IR" sz="2400" dirty="0">
                <a:cs typeface="B Nazanin" panose="00000400000000000000" pitchFamily="2" charset="-78"/>
              </a:rPr>
              <a:t>)</a:t>
            </a:r>
            <a:r>
              <a:rPr lang="en-US" sz="2400" dirty="0">
                <a:cs typeface="B Nazanin" panose="00000400000000000000" pitchFamily="2" charset="-78"/>
              </a:rPr>
              <a:t>، </a:t>
            </a:r>
            <a:r>
              <a:rPr lang="fa-IR" sz="2400" dirty="0">
                <a:cs typeface="B Nazanin" panose="00000400000000000000" pitchFamily="2" charset="-78"/>
              </a:rPr>
              <a:t>بهداشت دهان و دندان (مراقبت از دندان ها، ترمیم دندان استفاده از نخ دندان)، تغذيه و مكمل هاي غذايی(گروه هاي اصلی غذايی، رعايت تنوع و تعادل در مواد غذايی، مصرف مكمل هاي دارويی و اصلاح وزن)،زمان مناسب بارداري بعدي،مضرات دخانیات،الكل و مواد(بازخورد عوارض مصرف، توصیه بهتركودريافت خدمات درمانی و مضرات مواجهه با دود سیگار براي مادر وجنین،آموزش نحوه ايجاد محیط عاري از دخانیات)آموزش دهید.</a:t>
            </a:r>
            <a:endParaRPr lang="en-US" sz="2400" dirty="0">
              <a:cs typeface="B Nazanin" panose="00000400000000000000" pitchFamily="2" charset="-78"/>
            </a:endParaRPr>
          </a:p>
        </p:txBody>
      </p:sp>
    </p:spTree>
    <p:extLst>
      <p:ext uri="{BB962C8B-B14F-4D97-AF65-F5344CB8AC3E}">
        <p14:creationId xmlns:p14="http://schemas.microsoft.com/office/powerpoint/2010/main" val="1476607453"/>
      </p:ext>
    </p:extLst>
  </p:cSld>
  <p:clrMapOvr>
    <a:masterClrMapping/>
  </p:clrMapOvr>
  <p:transition>
    <p:cove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EE02A6C-1EF5-A609-E0FF-CDCB85D03B21}"/>
              </a:ext>
            </a:extLst>
          </p:cNvPr>
          <p:cNvSpPr>
            <a:spLocks noGrp="1"/>
          </p:cNvSpPr>
          <p:nvPr>
            <p:ph idx="1"/>
          </p:nvPr>
        </p:nvSpPr>
        <p:spPr/>
        <p:txBody>
          <a:bodyPr>
            <a:normAutofit/>
          </a:bodyPr>
          <a:lstStyle/>
          <a:p>
            <a:pPr marL="0" indent="0" algn="ctr">
              <a:buNone/>
            </a:pPr>
            <a:r>
              <a:rPr lang="fa-IR" sz="3200" dirty="0">
                <a:solidFill>
                  <a:srgbClr val="FF0000"/>
                </a:solidFill>
                <a:cs typeface="B Nazanin" panose="00000400000000000000" pitchFamily="2" charset="-78"/>
              </a:rPr>
              <a:t>بررسی وضعیت فعلی و سوابق در مراقبت پیش از بارداری</a:t>
            </a:r>
            <a:endParaRPr lang="en-US" sz="32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3020566136"/>
      </p:ext>
    </p:extLst>
  </p:cSld>
  <p:clrMapOvr>
    <a:masterClrMapping/>
  </p:clrMapOvr>
  <p:transition>
    <p:cove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74856C-DEED-73C6-9899-3A94DC37060B}"/>
              </a:ext>
            </a:extLst>
          </p:cNvPr>
          <p:cNvSpPr>
            <a:spLocks noGrp="1"/>
          </p:cNvSpPr>
          <p:nvPr>
            <p:ph idx="1"/>
          </p:nvPr>
        </p:nvSpPr>
        <p:spPr/>
        <p:txBody>
          <a:bodyPr>
            <a:normAutofit/>
          </a:bodyPr>
          <a:lstStyle/>
          <a:p>
            <a:r>
              <a:rPr lang="fa-IR" sz="2400" dirty="0">
                <a:cs typeface="B Nazanin" panose="00000400000000000000" pitchFamily="2" charset="-78"/>
              </a:rPr>
              <a:t>لازم است که در مراقبت پیش از بارداری وضعیت فعلی مادر و سوابق ایشان بررسی گردد و اقدامات مربوط به هر وضعیت مادرز با توجه به موارد ذیل انجام گردد :</a:t>
            </a:r>
            <a:endParaRPr lang="en-US" sz="2400" dirty="0">
              <a:cs typeface="B Nazanin" panose="00000400000000000000" pitchFamily="2" charset="-78"/>
            </a:endParaRPr>
          </a:p>
        </p:txBody>
      </p:sp>
    </p:spTree>
    <p:extLst>
      <p:ext uri="{BB962C8B-B14F-4D97-AF65-F5344CB8AC3E}">
        <p14:creationId xmlns:p14="http://schemas.microsoft.com/office/powerpoint/2010/main" val="2229825244"/>
      </p:ext>
    </p:extLst>
  </p:cSld>
  <p:clrMapOvr>
    <a:masterClrMapping/>
  </p:clrMapOvr>
  <p:transition>
    <p:cove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83632" y="260648"/>
            <a:ext cx="7632848" cy="1296144"/>
          </a:xfrm>
        </p:spPr>
        <p:txBody>
          <a:bodyPr>
            <a:noAutofit/>
          </a:bodyPr>
          <a:lstStyle/>
          <a:p>
            <a:pPr algn="ctr" rtl="1">
              <a:lnSpc>
                <a:spcPct val="150000"/>
              </a:lnSpc>
            </a:pPr>
            <a:r>
              <a:rPr lang="fa-IR" sz="2800" dirty="0">
                <a:solidFill>
                  <a:srgbClr val="C00000"/>
                </a:solidFill>
                <a:latin typeface="Arial Black" panose="020B0A04020102020204" pitchFamily="34" charset="0"/>
                <a:cs typeface="B Nazanin" panose="00000400000000000000" pitchFamily="2" charset="-78"/>
              </a:rPr>
              <a:t>داشتن اختلال ژنتیکی در يکی ازوالدين يا ناهنجاري در</a:t>
            </a:r>
            <a:br>
              <a:rPr lang="fa-IR" sz="2800" dirty="0">
                <a:solidFill>
                  <a:srgbClr val="C00000"/>
                </a:solidFill>
                <a:latin typeface="Arial Black" panose="020B0A04020102020204" pitchFamily="34" charset="0"/>
                <a:cs typeface="B Nazanin" panose="00000400000000000000" pitchFamily="2" charset="-78"/>
              </a:rPr>
            </a:br>
            <a:r>
              <a:rPr lang="fa-IR" sz="2800" dirty="0">
                <a:solidFill>
                  <a:srgbClr val="C00000"/>
                </a:solidFill>
                <a:latin typeface="Arial Black" panose="020B0A04020102020204" pitchFamily="34" charset="0"/>
                <a:cs typeface="B Nazanin" panose="00000400000000000000" pitchFamily="2" charset="-78"/>
              </a:rPr>
              <a:t>يکی از بستگان درجه يک زوجین</a:t>
            </a:r>
            <a:endParaRPr lang="en-US" sz="2800" dirty="0">
              <a:cs typeface="B Nazanin" panose="00000400000000000000" pitchFamily="2" charset="-78"/>
            </a:endParaRPr>
          </a:p>
        </p:txBody>
      </p:sp>
      <p:sp>
        <p:nvSpPr>
          <p:cNvPr id="3" name="Subtitle 2"/>
          <p:cNvSpPr>
            <a:spLocks noGrp="1"/>
          </p:cNvSpPr>
          <p:nvPr>
            <p:ph type="subTitle" idx="1"/>
          </p:nvPr>
        </p:nvSpPr>
        <p:spPr>
          <a:xfrm>
            <a:off x="2057400" y="2204864"/>
            <a:ext cx="9245184" cy="2891792"/>
          </a:xfrm>
        </p:spPr>
        <p:txBody>
          <a:bodyPr>
            <a:normAutofit/>
          </a:bodyPr>
          <a:lstStyle/>
          <a:p>
            <a:pPr algn="r" rtl="1"/>
            <a:r>
              <a:rPr lang="fa-IR" sz="2800" dirty="0">
                <a:solidFill>
                  <a:srgbClr val="00B050"/>
                </a:solidFill>
                <a:cs typeface="B Nazanin" panose="00000400000000000000" pitchFamily="2" charset="-78"/>
              </a:rPr>
              <a:t>اقدام</a:t>
            </a:r>
            <a:r>
              <a:rPr lang="fa-IR" sz="2800" b="1" dirty="0">
                <a:solidFill>
                  <a:srgbClr val="00B050"/>
                </a:solidFill>
                <a:cs typeface="B Nazanin" panose="00000400000000000000" pitchFamily="2" charset="-78"/>
              </a:rPr>
              <a:t>:</a:t>
            </a:r>
          </a:p>
          <a:p>
            <a:pPr algn="r" rtl="1"/>
            <a:r>
              <a:rPr lang="fa-IR" b="1" dirty="0">
                <a:solidFill>
                  <a:schemeClr val="tx1"/>
                </a:solidFill>
                <a:cs typeface="B Nazanin" panose="00000400000000000000" pitchFamily="2" charset="-78"/>
              </a:rPr>
              <a:t> - </a:t>
            </a:r>
            <a:r>
              <a:rPr lang="fa-IR" dirty="0">
                <a:cs typeface="B Nazanin" panose="00000400000000000000" pitchFamily="2" charset="-78"/>
              </a:rPr>
              <a:t>ارجاع غیر فوري به پزشک مرکز </a:t>
            </a:r>
            <a:r>
              <a:rPr lang="fa-IR" b="1" dirty="0">
                <a:cs typeface="B Nazanin" panose="00000400000000000000" pitchFamily="2" charset="-78"/>
              </a:rPr>
              <a:t>جهت</a:t>
            </a:r>
            <a:r>
              <a:rPr lang="fa-IR" dirty="0">
                <a:cs typeface="B Nazanin" panose="00000400000000000000" pitchFamily="2" charset="-78"/>
              </a:rPr>
              <a:t> تايید و اقدام مطابق دستورعمل اداره ژنتیک</a:t>
            </a:r>
          </a:p>
          <a:p>
            <a:pPr algn="r" rtl="1"/>
            <a:r>
              <a:rPr lang="fa-IR" dirty="0">
                <a:cs typeface="B Nazanin" panose="00000400000000000000" pitchFamily="2" charset="-78"/>
              </a:rPr>
              <a:t> - در صورت سابقه </a:t>
            </a:r>
            <a:r>
              <a:rPr lang="en-US" dirty="0">
                <a:cs typeface="B Nazanin" panose="00000400000000000000" pitchFamily="2" charset="-78"/>
              </a:rPr>
              <a:t>NTD </a:t>
            </a:r>
            <a:r>
              <a:rPr lang="fa-IR" dirty="0">
                <a:cs typeface="B Nazanin" panose="00000400000000000000" pitchFamily="2" charset="-78"/>
              </a:rPr>
              <a:t> درنوزاد/ نوزادان قبلی: تجويز مصرف  روزانه 4 میلی گرم اسید فولیک 3 ماه پیش از بارداري تا سه ماه اول</a:t>
            </a:r>
            <a:r>
              <a:rPr lang="en-US" dirty="0">
                <a:cs typeface="B Nazanin" panose="00000400000000000000" pitchFamily="2" charset="-78"/>
              </a:rPr>
              <a:t>  </a:t>
            </a:r>
            <a:r>
              <a:rPr lang="fa-IR" dirty="0">
                <a:cs typeface="B Nazanin" panose="00000400000000000000" pitchFamily="2" charset="-78"/>
              </a:rPr>
              <a:t> بارداری</a:t>
            </a:r>
            <a:endParaRPr lang="en-US" dirty="0">
              <a:cs typeface="B Nazanin" panose="00000400000000000000" pitchFamily="2" charset="-78"/>
            </a:endParaRPr>
          </a:p>
          <a:p>
            <a:pPr algn="r" rtl="1"/>
            <a:endParaRPr lang="en-US" dirty="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1623705674"/>
      </p:ext>
    </p:extLst>
  </p:cSld>
  <p:clrMapOvr>
    <a:masterClrMapping/>
  </p:clrMapOvr>
  <p:transition>
    <p:cove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2A823-BB16-5B17-D898-2DE20ECBD006}"/>
              </a:ext>
            </a:extLst>
          </p:cNvPr>
          <p:cNvSpPr>
            <a:spLocks noGrp="1"/>
          </p:cNvSpPr>
          <p:nvPr>
            <p:ph type="title"/>
          </p:nvPr>
        </p:nvSpPr>
        <p:spPr/>
        <p:txBody>
          <a:bodyPr>
            <a:normAutofit/>
          </a:bodyPr>
          <a:lstStyle/>
          <a:p>
            <a:pPr algn="ctr"/>
            <a:r>
              <a:rPr lang="fa-IR" sz="2800" dirty="0">
                <a:solidFill>
                  <a:srgbClr val="FF0000"/>
                </a:solidFill>
                <a:cs typeface="B Nazanin" panose="00000400000000000000"/>
              </a:rPr>
              <a:t>اختلالات روانپزشکی و همسر آزاری</a:t>
            </a:r>
            <a:endParaRPr lang="en-US" sz="2800" dirty="0">
              <a:solidFill>
                <a:srgbClr val="FF0000"/>
              </a:solidFill>
              <a:cs typeface="B Nazanin" panose="00000400000000000000"/>
            </a:endParaRPr>
          </a:p>
        </p:txBody>
      </p:sp>
      <p:sp>
        <p:nvSpPr>
          <p:cNvPr id="3" name="Content Placeholder 2">
            <a:extLst>
              <a:ext uri="{FF2B5EF4-FFF2-40B4-BE49-F238E27FC236}">
                <a16:creationId xmlns:a16="http://schemas.microsoft.com/office/drawing/2014/main" id="{8D25208B-FAD1-9A80-E917-C538AF64DA17}"/>
              </a:ext>
            </a:extLst>
          </p:cNvPr>
          <p:cNvSpPr>
            <a:spLocks noGrp="1"/>
          </p:cNvSpPr>
          <p:nvPr>
            <p:ph idx="1"/>
          </p:nvPr>
        </p:nvSpPr>
        <p:spPr/>
        <p:txBody>
          <a:bodyPr>
            <a:normAutofit/>
          </a:bodyPr>
          <a:lstStyle/>
          <a:p>
            <a:pPr marL="0" algn="r" rtl="1">
              <a:spcBef>
                <a:spcPts val="0"/>
              </a:spcBef>
            </a:pPr>
            <a:r>
              <a:rPr lang="fa-IR" sz="2400" dirty="0">
                <a:solidFill>
                  <a:srgbClr val="000000"/>
                </a:solidFill>
                <a:latin typeface="B Yagut"/>
                <a:ea typeface="Times New Roman" panose="02020603050405020304" pitchFamily="18" charset="0"/>
                <a:cs typeface="B Nazanin" panose="00000400000000000000" pitchFamily="2" charset="-78"/>
              </a:rPr>
              <a:t>در صورت سابقه افكار آسيب به خود در ماه گذشته یا موارد قابل مديريت توسط خانواده يا پزشك: ارجاع غير فوري به روانپزشك</a:t>
            </a:r>
            <a:endParaRPr lang="en-US" sz="2400" dirty="0">
              <a:latin typeface="Times New Roman" panose="02020603050405020304" pitchFamily="18" charset="0"/>
              <a:ea typeface="Times New Roman" panose="02020603050405020304" pitchFamily="18" charset="0"/>
              <a:cs typeface="B Nazanin" panose="00000400000000000000" pitchFamily="2" charset="-78"/>
            </a:endParaRPr>
          </a:p>
          <a:p>
            <a:pPr marL="0" algn="r" rtl="1">
              <a:spcBef>
                <a:spcPts val="0"/>
              </a:spcBef>
            </a:pPr>
            <a:r>
              <a:rPr lang="fa-IR" sz="2400" dirty="0">
                <a:solidFill>
                  <a:srgbClr val="000000"/>
                </a:solidFill>
                <a:latin typeface="B Yagut"/>
                <a:ea typeface="Times New Roman" panose="02020603050405020304" pitchFamily="18" charset="0"/>
                <a:cs typeface="B Nazanin" panose="00000400000000000000" pitchFamily="2" charset="-78"/>
              </a:rPr>
              <a:t>- در صورت نیاز به آموزش روانشناختی و مداخلات غير دارويي: ارجاع به كارشناس سلامت روان و رفتار</a:t>
            </a:r>
            <a:endParaRPr lang="en-US" sz="2400" dirty="0">
              <a:latin typeface="Times New Roman" panose="02020603050405020304" pitchFamily="18" charset="0"/>
              <a:ea typeface="Times New Roman" panose="02020603050405020304" pitchFamily="18" charset="0"/>
              <a:cs typeface="B Nazanin" panose="00000400000000000000" pitchFamily="2" charset="-78"/>
            </a:endParaRPr>
          </a:p>
          <a:p>
            <a:pPr algn="r" rtl="1"/>
            <a:r>
              <a:rPr lang="fa-IR" sz="2400" dirty="0">
                <a:solidFill>
                  <a:srgbClr val="000000"/>
                </a:solidFill>
                <a:latin typeface="B Yagut"/>
                <a:ea typeface="Times New Roman" panose="02020603050405020304" pitchFamily="18" charset="0"/>
                <a:cs typeface="B Nazanin" panose="00000400000000000000" pitchFamily="2" charset="-78"/>
              </a:rPr>
              <a:t>- در موارد همسرآزاری: ارجاع غیر فوری به کارشناس سلامت روان و در صورت نبود ارجاع به پزشک</a:t>
            </a:r>
            <a:endParaRPr lang="en-US" sz="2400" dirty="0">
              <a:cs typeface="B Nazanin" panose="00000400000000000000" pitchFamily="2" charset="-78"/>
            </a:endParaRPr>
          </a:p>
        </p:txBody>
      </p:sp>
    </p:spTree>
    <p:extLst>
      <p:ext uri="{BB962C8B-B14F-4D97-AF65-F5344CB8AC3E}">
        <p14:creationId xmlns:p14="http://schemas.microsoft.com/office/powerpoint/2010/main" val="757686173"/>
      </p:ext>
    </p:extLst>
  </p:cSld>
  <p:clrMapOvr>
    <a:masterClrMapping/>
  </p:clrMapOvr>
  <p:transition>
    <p:cove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0897" y="1700808"/>
            <a:ext cx="8111864" cy="716658"/>
          </a:xfrm>
        </p:spPr>
        <p:txBody>
          <a:bodyPr>
            <a:noAutofit/>
          </a:bodyPr>
          <a:lstStyle/>
          <a:p>
            <a:pPr algn="ctr"/>
            <a:r>
              <a:rPr lang="fa-IR" sz="2800" dirty="0">
                <a:solidFill>
                  <a:srgbClr val="C00000"/>
                </a:solidFill>
                <a:cs typeface="B Nazanin" panose="00000400000000000000" pitchFamily="2" charset="-78"/>
              </a:rPr>
              <a:t>سابقه ی تاخير رشد داخل رحمي،  مرده زايي، مرگ نوزاد، حاملگي نابجا</a:t>
            </a:r>
          </a:p>
        </p:txBody>
      </p:sp>
      <p:sp>
        <p:nvSpPr>
          <p:cNvPr id="3" name="Content Placeholder 2"/>
          <p:cNvSpPr>
            <a:spLocks noGrp="1"/>
          </p:cNvSpPr>
          <p:nvPr>
            <p:ph idx="1"/>
          </p:nvPr>
        </p:nvSpPr>
        <p:spPr>
          <a:xfrm>
            <a:off x="2704875" y="2708919"/>
            <a:ext cx="8567728" cy="2132903"/>
          </a:xfrm>
        </p:spPr>
        <p:txBody>
          <a:bodyPr>
            <a:normAutofit/>
          </a:bodyPr>
          <a:lstStyle/>
          <a:p>
            <a:pPr marL="0" indent="0">
              <a:buNone/>
            </a:pPr>
            <a:endParaRPr lang="fa-IR" sz="2000" b="1" dirty="0">
              <a:solidFill>
                <a:schemeClr val="tx1"/>
              </a:solidFill>
              <a:cs typeface="B Titr" panose="00000700000000000000" pitchFamily="2" charset="-78"/>
            </a:endParaRPr>
          </a:p>
          <a:p>
            <a:pPr marL="0" indent="0">
              <a:buNone/>
            </a:pPr>
            <a:r>
              <a:rPr lang="fa-IR" sz="3000" b="1" dirty="0">
                <a:solidFill>
                  <a:srgbClr val="00B050"/>
                </a:solidFill>
                <a:cs typeface="B Nazanin" panose="00000400000000000000" pitchFamily="2" charset="-78"/>
              </a:rPr>
              <a:t>      اقدام:</a:t>
            </a:r>
          </a:p>
          <a:p>
            <a:pPr algn="ctr"/>
            <a:r>
              <a:rPr lang="fa-IR" sz="2400" dirty="0">
                <a:solidFill>
                  <a:schemeClr val="tx1"/>
                </a:solidFill>
                <a:cs typeface="B Nazanin" panose="00000400000000000000" pitchFamily="2" charset="-78"/>
              </a:rPr>
              <a:t>ارجاع غير فوري به متخصص زنان و مشاوره ژنتیک با توجه به نظر متخصص زنان</a:t>
            </a:r>
          </a:p>
        </p:txBody>
      </p:sp>
    </p:spTree>
    <p:extLst>
      <p:ext uri="{BB962C8B-B14F-4D97-AF65-F5344CB8AC3E}">
        <p14:creationId xmlns:p14="http://schemas.microsoft.com/office/powerpoint/2010/main" val="102686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fa-IR" sz="2800" dirty="0">
                <a:solidFill>
                  <a:srgbClr val="C00000"/>
                </a:solidFill>
                <a:cs typeface="B Nazanin" panose="00000400000000000000" pitchFamily="2" charset="-78"/>
              </a:rPr>
              <a:t>سابقه مول کمتر از يک سال و سابقه دو بار سقط متوالی يا بیشتر</a:t>
            </a:r>
          </a:p>
          <a:p>
            <a:pPr marL="0" indent="0" algn="ctr">
              <a:buNone/>
            </a:pPr>
            <a:endParaRPr lang="fa-IR" sz="2800" dirty="0">
              <a:solidFill>
                <a:srgbClr val="C00000"/>
              </a:solidFill>
              <a:cs typeface="B Nazanin" panose="00000400000000000000" pitchFamily="2" charset="-78"/>
            </a:endParaRPr>
          </a:p>
          <a:p>
            <a:pPr marL="0" indent="0">
              <a:buNone/>
            </a:pPr>
            <a:r>
              <a:rPr lang="fa-IR" sz="2800" dirty="0">
                <a:solidFill>
                  <a:srgbClr val="00B050"/>
                </a:solidFill>
                <a:cs typeface="B Nazanin" panose="00000400000000000000" pitchFamily="2" charset="-78"/>
              </a:rPr>
              <a:t> اقدام :</a:t>
            </a:r>
          </a:p>
          <a:p>
            <a:r>
              <a:rPr lang="fa-IR" sz="2400" dirty="0">
                <a:solidFill>
                  <a:schemeClr val="tx1"/>
                </a:solidFill>
                <a:cs typeface="B Nazanin" panose="00000400000000000000" pitchFamily="2" charset="-78"/>
              </a:rPr>
              <a:t>  ارجاع غیر فوري به متخصص زنان و مشاوره ژنتیک با توجه به نظرمتخصص زنان</a:t>
            </a:r>
          </a:p>
          <a:p>
            <a:endParaRPr lang="en-US" dirty="0"/>
          </a:p>
        </p:txBody>
      </p:sp>
    </p:spTree>
    <p:extLst>
      <p:ext uri="{BB962C8B-B14F-4D97-AF65-F5344CB8AC3E}">
        <p14:creationId xmlns:p14="http://schemas.microsoft.com/office/powerpoint/2010/main" val="1359375847"/>
      </p:ext>
    </p:extLst>
  </p:cSld>
  <p:clrMapOvr>
    <a:masterClrMapping/>
  </p:clrMapOvr>
  <p:transition>
    <p:cove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7934" y="476672"/>
            <a:ext cx="7196538" cy="720080"/>
          </a:xfrm>
        </p:spPr>
        <p:txBody>
          <a:bodyPr>
            <a:noAutofit/>
          </a:bodyPr>
          <a:lstStyle/>
          <a:p>
            <a:pPr algn="ctr"/>
            <a:r>
              <a:rPr lang="fa-IR" sz="2800" dirty="0">
                <a:solidFill>
                  <a:srgbClr val="C00000"/>
                </a:solidFill>
                <a:cs typeface="B Nazanin" panose="00000400000000000000" pitchFamily="2" charset="-78"/>
              </a:rPr>
              <a:t>مصرف دخانیات، مواد مخدر افیونی، مواد محرک مت آمفتامینی، داروهای روانپزشکی آرام­بخش و خواب آور، مصرف الکل  در غربال­گری اولیه</a:t>
            </a:r>
          </a:p>
        </p:txBody>
      </p:sp>
      <p:sp>
        <p:nvSpPr>
          <p:cNvPr id="3" name="Content Placeholder 2"/>
          <p:cNvSpPr>
            <a:spLocks noGrp="1"/>
          </p:cNvSpPr>
          <p:nvPr>
            <p:ph idx="1"/>
          </p:nvPr>
        </p:nvSpPr>
        <p:spPr>
          <a:xfrm>
            <a:off x="2567609" y="1905000"/>
            <a:ext cx="8899866" cy="4330908"/>
          </a:xfrm>
        </p:spPr>
        <p:txBody>
          <a:bodyPr/>
          <a:lstStyle/>
          <a:p>
            <a:pPr marL="0" indent="0">
              <a:buNone/>
            </a:pPr>
            <a:endParaRPr lang="fa-IR" sz="2400" dirty="0">
              <a:solidFill>
                <a:schemeClr val="tx1"/>
              </a:solidFill>
              <a:cs typeface="B Nazanin" panose="00000400000000000000" pitchFamily="2" charset="-78"/>
            </a:endParaRPr>
          </a:p>
          <a:p>
            <a:pPr marL="0" indent="0">
              <a:buNone/>
            </a:pPr>
            <a:r>
              <a:rPr lang="fa-IR" sz="2800" dirty="0">
                <a:solidFill>
                  <a:srgbClr val="00B050"/>
                </a:solidFill>
                <a:cs typeface="B Nazanin" panose="00000400000000000000" pitchFamily="2" charset="-78"/>
              </a:rPr>
              <a:t>اقدام </a:t>
            </a:r>
          </a:p>
          <a:p>
            <a:r>
              <a:rPr lang="fa-IR" sz="2400" dirty="0">
                <a:solidFill>
                  <a:schemeClr val="tx1"/>
                </a:solidFill>
                <a:cs typeface="B Nazanin" panose="00000400000000000000" pitchFamily="2" charset="-78"/>
              </a:rPr>
              <a:t>ارجاع غیرفوری به کارشناس سلامت روان جهت غربال­گری تکمیلی،  ادامه فرایند خدمات در غربالگری اولیه، مداخلات کارشناس سلامت روان و پزشک بر اساس بسته خدمت اختلالات مصرف دخانیات، الکل و مواد مخدر یا محرک</a:t>
            </a:r>
            <a:endParaRPr lang="en-US" sz="2400" dirty="0">
              <a:solidFill>
                <a:schemeClr val="tx1"/>
              </a:solidFill>
              <a:cs typeface="B Nazanin" panose="00000400000000000000" pitchFamily="2" charset="-78"/>
            </a:endParaRPr>
          </a:p>
          <a:p>
            <a:pPr marL="0" indent="0">
              <a:buNone/>
            </a:pPr>
            <a:r>
              <a:rPr lang="fa-IR" sz="2400" dirty="0">
                <a:solidFill>
                  <a:schemeClr val="tx1"/>
                </a:solidFill>
                <a:cs typeface="B Nazanin" panose="00000400000000000000" pitchFamily="2" charset="-78"/>
              </a:rPr>
              <a:t> </a:t>
            </a:r>
            <a:endParaRPr lang="en-US" sz="2400" dirty="0">
              <a:solidFill>
                <a:schemeClr val="tx1"/>
              </a:solidFill>
              <a:cs typeface="B Nazanin" panose="00000400000000000000" pitchFamily="2" charset="-78"/>
            </a:endParaRPr>
          </a:p>
          <a:p>
            <a:r>
              <a:rPr lang="fa-IR" sz="2400" dirty="0">
                <a:solidFill>
                  <a:schemeClr val="tx1"/>
                </a:solidFill>
                <a:cs typeface="B Nazanin" panose="00000400000000000000" pitchFamily="2" charset="-78"/>
              </a:rPr>
              <a:t>در موارد مصرف دخانیات، حتما مادر را تشویق به ترک مصرف دخانیات نموده و سپس برای درمان به پزشک ارجاع شود</a:t>
            </a:r>
            <a:endParaRPr lang="en-US" sz="2400" dirty="0">
              <a:solidFill>
                <a:schemeClr val="tx1"/>
              </a:solidFill>
              <a:cs typeface="B Nazanin" panose="00000400000000000000" pitchFamily="2" charset="-78"/>
            </a:endParaRPr>
          </a:p>
          <a:p>
            <a:pPr marL="0" indent="0">
              <a:buNone/>
            </a:pPr>
            <a:r>
              <a:rPr lang="fa-IR" sz="2000" b="1" dirty="0">
                <a:solidFill>
                  <a:schemeClr val="tx1"/>
                </a:solidFill>
                <a:cs typeface="B Nazanin" panose="00000400000000000000" pitchFamily="2" charset="-78"/>
              </a:rPr>
              <a:t> </a:t>
            </a:r>
            <a:endParaRPr lang="fa-IR" dirty="0">
              <a:cs typeface="B Nazanin" panose="00000400000000000000" pitchFamily="2" charset="-78"/>
            </a:endParaRPr>
          </a:p>
        </p:txBody>
      </p:sp>
    </p:spTree>
    <p:extLst>
      <p:ext uri="{BB962C8B-B14F-4D97-AF65-F5344CB8AC3E}">
        <p14:creationId xmlns:p14="http://schemas.microsoft.com/office/powerpoint/2010/main" val="32939098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27648" y="260648"/>
            <a:ext cx="7245424" cy="720080"/>
          </a:xfrm>
        </p:spPr>
        <p:txBody>
          <a:bodyPr>
            <a:noAutofit/>
          </a:bodyPr>
          <a:lstStyle/>
          <a:p>
            <a:pPr algn="ctr"/>
            <a:r>
              <a:rPr lang="fa-IR" sz="2800" dirty="0">
                <a:solidFill>
                  <a:srgbClr val="C00000"/>
                </a:solidFill>
                <a:cs typeface="B Nazanin" panose="00000400000000000000" pitchFamily="2" charset="-78"/>
              </a:rPr>
              <a:t>توده بدنی غیرطبیعی</a:t>
            </a:r>
            <a:endParaRPr lang="en-US" sz="2800" dirty="0">
              <a:solidFill>
                <a:srgbClr val="C00000"/>
              </a:solidFill>
              <a:cs typeface="B Nazanin" panose="00000400000000000000" pitchFamily="2" charset="-78"/>
            </a:endParaRPr>
          </a:p>
        </p:txBody>
      </p:sp>
      <p:sp>
        <p:nvSpPr>
          <p:cNvPr id="3" name="Subtitle 2"/>
          <p:cNvSpPr>
            <a:spLocks noGrp="1"/>
          </p:cNvSpPr>
          <p:nvPr>
            <p:ph type="subTitle" idx="1"/>
          </p:nvPr>
        </p:nvSpPr>
        <p:spPr>
          <a:xfrm>
            <a:off x="2285999" y="1268760"/>
            <a:ext cx="9166485" cy="5112568"/>
          </a:xfrm>
        </p:spPr>
        <p:txBody>
          <a:bodyPr>
            <a:noAutofit/>
          </a:bodyPr>
          <a:lstStyle/>
          <a:p>
            <a:pPr algn="r" rtl="1"/>
            <a:r>
              <a:rPr lang="fa-IR" sz="2400" dirty="0">
                <a:solidFill>
                  <a:srgbClr val="C00000"/>
                </a:solidFill>
                <a:cs typeface="B Nazanin" panose="00000400000000000000" pitchFamily="2" charset="-78"/>
              </a:rPr>
              <a:t>اقدام مناسب در نمايه توده بدنی كمتر از18/5یا </a:t>
            </a:r>
            <a:r>
              <a:rPr lang="en-US" sz="2400" dirty="0">
                <a:solidFill>
                  <a:srgbClr val="C00000"/>
                </a:solidFill>
                <a:cs typeface="B Nazanin" panose="00000400000000000000" pitchFamily="2" charset="-78"/>
              </a:rPr>
              <a:t>z-score</a:t>
            </a:r>
            <a:r>
              <a:rPr lang="fa-IR" sz="2400" dirty="0">
                <a:solidFill>
                  <a:srgbClr val="C00000"/>
                </a:solidFill>
                <a:cs typeface="B Nazanin" panose="00000400000000000000" pitchFamily="2" charset="-78"/>
              </a:rPr>
              <a:t>کمتراز</a:t>
            </a:r>
            <a:r>
              <a:rPr lang="en-US" sz="2400" dirty="0">
                <a:solidFill>
                  <a:srgbClr val="C00000"/>
                </a:solidFill>
                <a:cs typeface="B Nazanin" panose="00000400000000000000" pitchFamily="2" charset="-78"/>
              </a:rPr>
              <a:t>-1</a:t>
            </a:r>
            <a:r>
              <a:rPr lang="fa-IR" sz="2400" dirty="0">
                <a:solidFill>
                  <a:srgbClr val="C00000"/>
                </a:solidFill>
                <a:cs typeface="B Nazanin" panose="00000400000000000000" pitchFamily="2" charset="-78"/>
              </a:rPr>
              <a:t>:</a:t>
            </a:r>
          </a:p>
          <a:p>
            <a:pPr marL="342900" indent="-342900" algn="r">
              <a:buFont typeface="Courier New" panose="02070309020205020404" pitchFamily="49" charset="0"/>
              <a:buChar char="o"/>
            </a:pPr>
            <a:r>
              <a:rPr lang="fa-IR" sz="2400" dirty="0">
                <a:solidFill>
                  <a:schemeClr val="tx1"/>
                </a:solidFill>
                <a:cs typeface="B Nazanin" panose="00000400000000000000" pitchFamily="2" charset="-78"/>
              </a:rPr>
              <a:t>ارائه توصیه هاي تغذيه اي</a:t>
            </a:r>
            <a:endParaRPr lang="en-US" sz="2400" dirty="0">
              <a:solidFill>
                <a:schemeClr val="tx1"/>
              </a:solidFill>
              <a:cs typeface="B Nazanin" panose="00000400000000000000" pitchFamily="2" charset="-78"/>
            </a:endParaRPr>
          </a:p>
          <a:p>
            <a:pPr marL="342900" indent="-342900" algn="r">
              <a:buFont typeface="Courier New" panose="02070309020205020404" pitchFamily="49" charset="0"/>
              <a:buChar char="o"/>
            </a:pPr>
            <a:r>
              <a:rPr lang="fa-IR" sz="2400" dirty="0">
                <a:solidFill>
                  <a:schemeClr val="tx1"/>
                </a:solidFill>
                <a:cs typeface="B Nazanin" panose="00000400000000000000" pitchFamily="2" charset="-78"/>
              </a:rPr>
              <a:t>ارجاع به پزشک جهت بررسی و پیگیري پس از دو هفته</a:t>
            </a:r>
            <a:endParaRPr lang="fa-IR" sz="2400" dirty="0">
              <a:cs typeface="B Nazanin" panose="00000400000000000000" pitchFamily="2" charset="-78"/>
            </a:endParaRPr>
          </a:p>
          <a:p>
            <a:pPr algn="r"/>
            <a:r>
              <a:rPr lang="fa-IR" sz="2400" dirty="0">
                <a:solidFill>
                  <a:srgbClr val="C00000"/>
                </a:solidFill>
                <a:cs typeface="B Nazanin" panose="00000400000000000000" pitchFamily="2" charset="-78"/>
              </a:rPr>
              <a:t>اقدام مناسب در نمايه توده بدنی 25 و29،9 یا</a:t>
            </a:r>
            <a:r>
              <a:rPr lang="en-US" sz="2400" dirty="0">
                <a:solidFill>
                  <a:srgbClr val="C00000"/>
                </a:solidFill>
                <a:cs typeface="B Nazanin" panose="00000400000000000000" pitchFamily="2" charset="-78"/>
              </a:rPr>
              <a:t>z-score</a:t>
            </a:r>
            <a:r>
              <a:rPr lang="fa-IR" sz="2400" dirty="0">
                <a:solidFill>
                  <a:srgbClr val="C00000"/>
                </a:solidFill>
                <a:cs typeface="B Nazanin" panose="00000400000000000000" pitchFamily="2" charset="-78"/>
              </a:rPr>
              <a:t>بیشتراز</a:t>
            </a:r>
            <a:r>
              <a:rPr lang="en-US" sz="2400" dirty="0">
                <a:solidFill>
                  <a:srgbClr val="C00000"/>
                </a:solidFill>
                <a:cs typeface="B Nazanin" panose="00000400000000000000" pitchFamily="2" charset="-78"/>
              </a:rPr>
              <a:t>1</a:t>
            </a:r>
            <a:r>
              <a:rPr lang="fa-IR" sz="2400" dirty="0">
                <a:solidFill>
                  <a:srgbClr val="C00000"/>
                </a:solidFill>
                <a:cs typeface="B Nazanin" panose="00000400000000000000" pitchFamily="2" charset="-78"/>
              </a:rPr>
              <a:t>تا2 :</a:t>
            </a:r>
          </a:p>
          <a:p>
            <a:pPr algn="r"/>
            <a:r>
              <a:rPr lang="fa-IR" sz="2400" dirty="0">
                <a:cs typeface="B Nazanin" panose="00000400000000000000" pitchFamily="2" charset="-78"/>
              </a:rPr>
              <a:t>آموزش تغذيه</a:t>
            </a:r>
          </a:p>
          <a:p>
            <a:pPr algn="r"/>
            <a:r>
              <a:rPr lang="fa-IR" sz="2400" dirty="0">
                <a:solidFill>
                  <a:srgbClr val="C00000"/>
                </a:solidFill>
                <a:cs typeface="B Nazanin" panose="00000400000000000000" pitchFamily="2" charset="-78"/>
              </a:rPr>
              <a:t>اقدام مناسب در نمايه توده بدنی مساوی یا بیشتر از 30 یا</a:t>
            </a:r>
            <a:r>
              <a:rPr lang="en-US" sz="2400" dirty="0">
                <a:solidFill>
                  <a:srgbClr val="C00000"/>
                </a:solidFill>
                <a:cs typeface="B Nazanin" panose="00000400000000000000" pitchFamily="2" charset="-78"/>
              </a:rPr>
              <a:t>z-score</a:t>
            </a:r>
            <a:r>
              <a:rPr lang="fa-IR" sz="2400" dirty="0">
                <a:solidFill>
                  <a:srgbClr val="C00000"/>
                </a:solidFill>
                <a:cs typeface="B Nazanin" panose="00000400000000000000" pitchFamily="2" charset="-78"/>
              </a:rPr>
              <a:t>بیشتراز</a:t>
            </a:r>
            <a:r>
              <a:rPr lang="en-US" sz="2400" dirty="0">
                <a:solidFill>
                  <a:srgbClr val="C00000"/>
                </a:solidFill>
                <a:cs typeface="B Nazanin" panose="00000400000000000000" pitchFamily="2" charset="-78"/>
              </a:rPr>
              <a:t>2</a:t>
            </a:r>
            <a:r>
              <a:rPr lang="fa-IR" sz="2400" dirty="0">
                <a:solidFill>
                  <a:srgbClr val="C00000"/>
                </a:solidFill>
                <a:cs typeface="B Nazanin" panose="00000400000000000000" pitchFamily="2" charset="-78"/>
              </a:rPr>
              <a:t>:</a:t>
            </a:r>
          </a:p>
          <a:p>
            <a:pPr algn="r"/>
            <a:r>
              <a:rPr lang="fa-IR" sz="2400" dirty="0">
                <a:solidFill>
                  <a:schemeClr val="tx1"/>
                </a:solidFill>
                <a:cs typeface="B Nazanin" panose="00000400000000000000" pitchFamily="2" charset="-78"/>
              </a:rPr>
              <a:t>ارائه توصیه هاي تغذيه اي به منظور حفظ وزن و ارجاع به پزشک</a:t>
            </a:r>
            <a:endParaRPr lang="fa-IR" sz="2400" dirty="0">
              <a:cs typeface="B Nazanin" panose="00000400000000000000" pitchFamily="2" charset="-78"/>
            </a:endParaRPr>
          </a:p>
          <a:p>
            <a:pPr algn="r"/>
            <a:r>
              <a:rPr lang="fa-IR" sz="2400" dirty="0">
                <a:solidFill>
                  <a:srgbClr val="0070C0"/>
                </a:solidFill>
                <a:cs typeface="B Nazanin" panose="00000400000000000000" pitchFamily="2" charset="-78"/>
              </a:rPr>
              <a:t>نکته: تاکید میگردد موارد نیازمند پیگیری در قسمت اقدام و با نقش ماما در قسمت ویزیت ثبت و تاریخ مراجعه و یا پیگیری بعدی ثبت گردد. </a:t>
            </a:r>
            <a:endParaRPr lang="en-US" sz="2400" dirty="0">
              <a:solidFill>
                <a:srgbClr val="0070C0"/>
              </a:solidFill>
              <a:cs typeface="B Nazanin" panose="00000400000000000000" pitchFamily="2" charset="-78"/>
            </a:endParaRPr>
          </a:p>
        </p:txBody>
      </p:sp>
    </p:spTree>
    <p:extLst>
      <p:ext uri="{BB962C8B-B14F-4D97-AF65-F5344CB8AC3E}">
        <p14:creationId xmlns:p14="http://schemas.microsoft.com/office/powerpoint/2010/main" val="3115625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87689" y="1412776"/>
            <a:ext cx="7775052" cy="4498446"/>
          </a:xfrm>
        </p:spPr>
        <p:txBody>
          <a:bodyPr>
            <a:noAutofit/>
          </a:bodyPr>
          <a:lstStyle/>
          <a:p>
            <a:pPr marL="0" indent="0" algn="ctr">
              <a:buNone/>
            </a:pPr>
            <a:r>
              <a:rPr lang="fa-IR" sz="3600" dirty="0">
                <a:solidFill>
                  <a:prstClr val="black"/>
                </a:solidFill>
                <a:latin typeface="Calibri"/>
                <a:cs typeface="B Nazanin" panose="00000400000000000000"/>
              </a:rPr>
              <a:t>اهداف آموزشی</a:t>
            </a:r>
          </a:p>
          <a:p>
            <a:pPr marL="0" indent="0" algn="ctr">
              <a:buNone/>
            </a:pPr>
            <a:endParaRPr lang="fa-IR" sz="3600" dirty="0">
              <a:solidFill>
                <a:prstClr val="black"/>
              </a:solidFill>
              <a:latin typeface="Calibri"/>
              <a:cs typeface="B Nazanin" panose="00000400000000000000"/>
            </a:endParaRPr>
          </a:p>
          <a:p>
            <a:r>
              <a:rPr lang="fa-IR" sz="2400" dirty="0">
                <a:solidFill>
                  <a:prstClr val="black"/>
                </a:solidFill>
                <a:latin typeface="Calibri"/>
                <a:cs typeface="B Nazanin" panose="00000400000000000000"/>
              </a:rPr>
              <a:t>انتظار می رود ماماپس از مطالعه این درس بتواند :</a:t>
            </a:r>
            <a:endParaRPr lang="fa-IR" sz="2400" dirty="0">
              <a:cs typeface="B Nazanin" panose="00000400000000000000"/>
            </a:endParaRPr>
          </a:p>
          <a:p>
            <a:pPr marL="0" indent="0">
              <a:buNone/>
            </a:pPr>
            <a:r>
              <a:rPr lang="fa-IR" sz="2400" dirty="0">
                <a:cs typeface="B Nazanin" panose="00000400000000000000"/>
              </a:rPr>
              <a:t>- تعاریف مراقبت های پیش ازبارداری را بیان کند</a:t>
            </a:r>
          </a:p>
          <a:p>
            <a:pPr marL="0" indent="0">
              <a:buNone/>
            </a:pPr>
            <a:r>
              <a:rPr lang="fa-IR" sz="2400" dirty="0">
                <a:cs typeface="B Nazanin" panose="00000400000000000000"/>
              </a:rPr>
              <a:t>- تفسیر نتایج آزمایش های پیش از بارداری را بیان کند </a:t>
            </a:r>
          </a:p>
          <a:p>
            <a:pPr marL="0" indent="0">
              <a:buNone/>
            </a:pPr>
            <a:r>
              <a:rPr lang="fa-IR" sz="2400" dirty="0">
                <a:cs typeface="B Nazanin" panose="00000400000000000000"/>
              </a:rPr>
              <a:t>- نحوه برخورد با بیماریها و ناهنجاریهای</a:t>
            </a:r>
            <a:r>
              <a:rPr lang="en-US" sz="2400" dirty="0">
                <a:cs typeface="B Nazanin" panose="00000400000000000000"/>
              </a:rPr>
              <a:t> </a:t>
            </a:r>
            <a:r>
              <a:rPr lang="fa-IR" sz="2400" dirty="0">
                <a:cs typeface="B Nazanin" panose="00000400000000000000"/>
              </a:rPr>
              <a:t> پیش از بارداری را توضیح دهد</a:t>
            </a:r>
          </a:p>
          <a:p>
            <a:endParaRPr lang="fa-IR" sz="2400" dirty="0">
              <a:cs typeface="B Nazanin" panose="00000400000000000000"/>
            </a:endParaRPr>
          </a:p>
          <a:p>
            <a:endParaRPr lang="fa-IR" sz="2400" dirty="0">
              <a:cs typeface="B Nazanin" panose="00000400000000000000"/>
            </a:endParaRPr>
          </a:p>
        </p:txBody>
      </p:sp>
    </p:spTree>
    <p:extLst>
      <p:ext uri="{BB962C8B-B14F-4D97-AF65-F5344CB8AC3E}">
        <p14:creationId xmlns:p14="http://schemas.microsoft.com/office/powerpoint/2010/main" val="1103686989"/>
      </p:ext>
    </p:extLst>
  </p:cSld>
  <p:clrMapOvr>
    <a:masterClrMapping/>
  </p:clrMapOvr>
  <p:transition>
    <p:cove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620B904-937F-8B3A-7F3A-8A8A59428D31}"/>
              </a:ext>
            </a:extLst>
          </p:cNvPr>
          <p:cNvSpPr>
            <a:spLocks noGrp="1"/>
          </p:cNvSpPr>
          <p:nvPr>
            <p:ph idx="1"/>
          </p:nvPr>
        </p:nvSpPr>
        <p:spPr>
          <a:xfrm>
            <a:off x="2589888" y="884420"/>
            <a:ext cx="8789313" cy="5026802"/>
          </a:xfrm>
        </p:spPr>
        <p:txBody>
          <a:bodyPr>
            <a:normAutofit/>
          </a:bodyPr>
          <a:lstStyle/>
          <a:p>
            <a:pPr marL="0" indent="0" algn="ctr">
              <a:buNone/>
            </a:pPr>
            <a:r>
              <a:rPr lang="fa-IR" sz="2400" dirty="0">
                <a:solidFill>
                  <a:srgbClr val="C00000"/>
                </a:solidFill>
                <a:cs typeface="B Nazanin" panose="00000400000000000000" pitchFamily="2" charset="-78"/>
              </a:rPr>
              <a:t>شغل سخت و سنگین</a:t>
            </a:r>
          </a:p>
          <a:p>
            <a:pPr marL="0" indent="0">
              <a:buNone/>
            </a:pPr>
            <a:r>
              <a:rPr lang="fa-IR" sz="2800" dirty="0">
                <a:solidFill>
                  <a:srgbClr val="00B050"/>
                </a:solidFill>
                <a:cs typeface="B Nazanin" panose="00000400000000000000" pitchFamily="2" charset="-78"/>
              </a:rPr>
              <a:t>اقدام : </a:t>
            </a:r>
            <a:r>
              <a:rPr lang="fa-IR" sz="2400" dirty="0">
                <a:cs typeface="B Nazanin" panose="00000400000000000000" pitchFamily="2" charset="-78"/>
              </a:rPr>
              <a:t>تغییر محل يا نوع شغل به ويژه در صورت تماس با مواد سمی يا شیمیايی و .</a:t>
            </a:r>
          </a:p>
          <a:p>
            <a:pPr marL="0" indent="0">
              <a:buNone/>
            </a:pPr>
            <a:endParaRPr lang="fa-IR" sz="2400" dirty="0">
              <a:cs typeface="B Nazanin" panose="00000400000000000000" pitchFamily="2" charset="-78"/>
            </a:endParaRPr>
          </a:p>
          <a:p>
            <a:pPr marL="0" indent="0" algn="ctr">
              <a:buNone/>
            </a:pPr>
            <a:r>
              <a:rPr lang="fa-IR" sz="2400" dirty="0">
                <a:solidFill>
                  <a:srgbClr val="C00000"/>
                </a:solidFill>
                <a:cs typeface="B Nazanin" panose="00000400000000000000" pitchFamily="2" charset="-78"/>
              </a:rPr>
              <a:t>مشكات دهان و دندان</a:t>
            </a:r>
          </a:p>
          <a:p>
            <a:pPr marL="0" indent="0">
              <a:buNone/>
            </a:pPr>
            <a:r>
              <a:rPr lang="fa-IR" sz="2800" dirty="0">
                <a:solidFill>
                  <a:srgbClr val="00B050"/>
                </a:solidFill>
                <a:cs typeface="B Nazanin" panose="00000400000000000000" pitchFamily="2" charset="-78"/>
              </a:rPr>
              <a:t>اقدام : </a:t>
            </a:r>
            <a:r>
              <a:rPr lang="fa-IR" sz="2400" dirty="0">
                <a:cs typeface="B Nazanin" panose="00000400000000000000" pitchFamily="2" charset="-78"/>
              </a:rPr>
              <a:t>ارجاع غیر فوري به بهداشت كار دهان و دندان و يا دندانپزشک - آموزش بهداشت دهان و دندان</a:t>
            </a:r>
          </a:p>
          <a:p>
            <a:pPr marL="0" indent="0">
              <a:buNone/>
            </a:pPr>
            <a:endParaRPr lang="fa-IR" sz="2400" dirty="0">
              <a:cs typeface="B Nazanin" panose="00000400000000000000" pitchFamily="2" charset="-78"/>
            </a:endParaRPr>
          </a:p>
          <a:p>
            <a:pPr marL="0" indent="0" algn="ctr">
              <a:buNone/>
            </a:pPr>
            <a:r>
              <a:rPr lang="fa-IR" sz="2400" dirty="0">
                <a:solidFill>
                  <a:srgbClr val="C00000"/>
                </a:solidFill>
                <a:cs typeface="B Nazanin" panose="00000400000000000000" pitchFamily="2" charset="-78"/>
              </a:rPr>
              <a:t>ناهنجاري هاي احتمالی دستگاه تناسلی</a:t>
            </a:r>
          </a:p>
          <a:p>
            <a:pPr marL="0" indent="0">
              <a:buNone/>
            </a:pPr>
            <a:r>
              <a:rPr lang="fa-IR" sz="2800" dirty="0">
                <a:solidFill>
                  <a:srgbClr val="00B050"/>
                </a:solidFill>
                <a:cs typeface="B Nazanin" panose="00000400000000000000" pitchFamily="2" charset="-78"/>
              </a:rPr>
              <a:t>اقدام : </a:t>
            </a:r>
            <a:r>
              <a:rPr lang="fa-IR" sz="2400" dirty="0">
                <a:cs typeface="B Nazanin" panose="00000400000000000000" pitchFamily="2" charset="-78"/>
              </a:rPr>
              <a:t>ارجاع غیر فوري به متخصص زنان </a:t>
            </a:r>
            <a:endParaRPr lang="en-US" sz="2400" dirty="0">
              <a:cs typeface="B Nazanin" panose="00000400000000000000" pitchFamily="2" charset="-78"/>
            </a:endParaRPr>
          </a:p>
        </p:txBody>
      </p:sp>
    </p:spTree>
    <p:extLst>
      <p:ext uri="{BB962C8B-B14F-4D97-AF65-F5344CB8AC3E}">
        <p14:creationId xmlns:p14="http://schemas.microsoft.com/office/powerpoint/2010/main" val="1485964560"/>
      </p:ext>
    </p:extLst>
  </p:cSld>
  <p:clrMapOvr>
    <a:masterClrMapping/>
  </p:clrMapOvr>
  <p:transition>
    <p:cove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67609" y="908720"/>
            <a:ext cx="7490793" cy="3528392"/>
          </a:xfrm>
        </p:spPr>
        <p:txBody>
          <a:bodyPr>
            <a:normAutofit fontScale="92500" lnSpcReduction="10000"/>
          </a:bodyPr>
          <a:lstStyle/>
          <a:p>
            <a:pPr marL="0" indent="0" algn="ctr">
              <a:buNone/>
            </a:pPr>
            <a:endParaRPr lang="fa-IR" sz="4400" dirty="0">
              <a:solidFill>
                <a:srgbClr val="C00000"/>
              </a:solidFill>
              <a:cs typeface="B Titr" panose="00000700000000000000" pitchFamily="2" charset="-78"/>
            </a:endParaRPr>
          </a:p>
          <a:p>
            <a:pPr marL="0" indent="0" algn="ctr">
              <a:buNone/>
            </a:pPr>
            <a:r>
              <a:rPr lang="fa-IR" sz="4300">
                <a:solidFill>
                  <a:srgbClr val="A21E9C"/>
                </a:solidFill>
                <a:cs typeface="B Titr" panose="00000700000000000000" pitchFamily="2" charset="-78"/>
              </a:rPr>
              <a:t>بیماری ها در پیش </a:t>
            </a:r>
            <a:r>
              <a:rPr lang="fa-IR" sz="4300" dirty="0">
                <a:solidFill>
                  <a:srgbClr val="A21E9C"/>
                </a:solidFill>
                <a:cs typeface="B Titr" panose="00000700000000000000" pitchFamily="2" charset="-78"/>
              </a:rPr>
              <a:t>ازبارداری</a:t>
            </a:r>
          </a:p>
          <a:p>
            <a:pPr marL="0" indent="0" algn="ctr">
              <a:buNone/>
            </a:pPr>
            <a:r>
              <a:rPr lang="fa-IR" sz="4300" dirty="0">
                <a:solidFill>
                  <a:srgbClr val="A21E9C"/>
                </a:solidFill>
                <a:cs typeface="B Titr" panose="00000700000000000000" pitchFamily="2" charset="-78"/>
              </a:rPr>
              <a:t> </a:t>
            </a:r>
          </a:p>
          <a:p>
            <a:pPr marL="0" indent="0" algn="ctr">
              <a:buNone/>
            </a:pPr>
            <a:endParaRPr lang="fa-IR" sz="4300" dirty="0">
              <a:solidFill>
                <a:srgbClr val="A21E9C"/>
              </a:solidFill>
              <a:cs typeface="B Titr" panose="00000700000000000000" pitchFamily="2" charset="-78"/>
            </a:endParaRPr>
          </a:p>
          <a:p>
            <a:pPr marL="0" indent="0" algn="ctr">
              <a:buNone/>
            </a:pPr>
            <a:r>
              <a:rPr lang="fa-IR" sz="4300" dirty="0">
                <a:solidFill>
                  <a:srgbClr val="A21E9C"/>
                </a:solidFill>
                <a:cs typeface="B Titr" panose="00000700000000000000" pitchFamily="2" charset="-78"/>
              </a:rPr>
              <a:t>اقدامات وتوصیه ها:</a:t>
            </a:r>
          </a:p>
        </p:txBody>
      </p:sp>
    </p:spTree>
    <p:extLst>
      <p:ext uri="{BB962C8B-B14F-4D97-AF65-F5344CB8AC3E}">
        <p14:creationId xmlns:p14="http://schemas.microsoft.com/office/powerpoint/2010/main" val="17455483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67000" y="620688"/>
            <a:ext cx="7101408" cy="864096"/>
          </a:xfrm>
        </p:spPr>
        <p:txBody>
          <a:bodyPr>
            <a:noAutofit/>
          </a:bodyPr>
          <a:lstStyle/>
          <a:p>
            <a:pPr algn="ctr"/>
            <a:r>
              <a:rPr lang="fa-IR" sz="2800" dirty="0">
                <a:solidFill>
                  <a:srgbClr val="C00000"/>
                </a:solidFill>
                <a:cs typeface="B Nazanin" panose="00000400000000000000" pitchFamily="2" charset="-78"/>
              </a:rPr>
              <a:t>دیابت</a:t>
            </a:r>
            <a:r>
              <a:rPr lang="fa-IR" sz="2800" dirty="0">
                <a:cs typeface="B Nazanin" panose="00000400000000000000" pitchFamily="2" charset="-78"/>
              </a:rPr>
              <a:t> و مراقبت پیش از بارداری</a:t>
            </a:r>
            <a:endParaRPr lang="en-US" sz="2800" dirty="0">
              <a:cs typeface="B Nazanin" panose="00000400000000000000" pitchFamily="2" charset="-78"/>
            </a:endParaRPr>
          </a:p>
        </p:txBody>
      </p:sp>
      <p:sp>
        <p:nvSpPr>
          <p:cNvPr id="3" name="Subtitle 2"/>
          <p:cNvSpPr>
            <a:spLocks noGrp="1"/>
          </p:cNvSpPr>
          <p:nvPr>
            <p:ph type="subTitle" idx="1"/>
          </p:nvPr>
        </p:nvSpPr>
        <p:spPr>
          <a:xfrm>
            <a:off x="2947972" y="1835995"/>
            <a:ext cx="8352928" cy="4680520"/>
          </a:xfrm>
        </p:spPr>
        <p:txBody>
          <a:bodyPr>
            <a:normAutofit/>
          </a:bodyPr>
          <a:lstStyle/>
          <a:p>
            <a:pPr marL="342900" indent="-342900" algn="r">
              <a:lnSpc>
                <a:spcPct val="170000"/>
              </a:lnSpc>
              <a:buFont typeface="Wingdings" panose="05000000000000000000" pitchFamily="2" charset="2"/>
              <a:buChar char="Ø"/>
            </a:pPr>
            <a:r>
              <a:rPr lang="fa-IR" sz="2400" dirty="0">
                <a:cs typeface="B Nazanin" panose="00000400000000000000" pitchFamily="2" charset="-78"/>
              </a:rPr>
              <a:t>اخذ شرح حال بيماري و مدت و نوع درمان</a:t>
            </a:r>
            <a:endParaRPr lang="en-US" sz="2400" dirty="0">
              <a:cs typeface="B Nazanin" panose="00000400000000000000" pitchFamily="2" charset="-78"/>
            </a:endParaRPr>
          </a:p>
          <a:p>
            <a:pPr marL="342900" indent="-342900" algn="r" rtl="1">
              <a:lnSpc>
                <a:spcPct val="170000"/>
              </a:lnSpc>
              <a:buFont typeface="Wingdings" panose="05000000000000000000" pitchFamily="2" charset="2"/>
              <a:buChar char="Ø"/>
            </a:pPr>
            <a:r>
              <a:rPr lang="fa-IR" sz="2400" dirty="0">
                <a:cs typeface="B Nazanin" panose="00000400000000000000" pitchFamily="2" charset="-78"/>
              </a:rPr>
              <a:t>توصیه به تاخیر بارداري تا طبیعی شدن قند خون و هموگلوبین </a:t>
            </a:r>
            <a:r>
              <a:rPr lang="en-US" sz="2400" dirty="0">
                <a:cs typeface="B Nazanin" panose="00000400000000000000" pitchFamily="2" charset="-78"/>
              </a:rPr>
              <a:t>A1C</a:t>
            </a:r>
            <a:r>
              <a:rPr lang="fa-IR" sz="2400" dirty="0">
                <a:cs typeface="B Nazanin" panose="00000400000000000000" pitchFamily="2" charset="-78"/>
              </a:rPr>
              <a:t> ( حد طبیعی </a:t>
            </a:r>
            <a:r>
              <a:rPr lang="en-US" sz="2400" dirty="0">
                <a:cs typeface="B Nazanin" panose="00000400000000000000" pitchFamily="2" charset="-78"/>
              </a:rPr>
              <a:t>A1C</a:t>
            </a:r>
            <a:r>
              <a:rPr lang="fa-IR" sz="2400" dirty="0">
                <a:cs typeface="B Nazanin" panose="00000400000000000000" pitchFamily="2" charset="-78"/>
              </a:rPr>
              <a:t> کمتر از 6.5 درصد و قند دو ساعت بعد از غذا کمتر از 155 گرم در دسی لیتر در بیمار دیابتی)</a:t>
            </a:r>
          </a:p>
          <a:p>
            <a:pPr marL="342900" indent="-342900" algn="r" rtl="1">
              <a:buFont typeface="Wingdings" panose="05000000000000000000" pitchFamily="2" charset="2"/>
              <a:buChar char="Ø"/>
            </a:pPr>
            <a:r>
              <a:rPr lang="fa-IR" sz="2400" dirty="0">
                <a:cs typeface="B Nazanin" panose="00000400000000000000" pitchFamily="2" charset="-78"/>
              </a:rPr>
              <a:t>تاکید به مصرف اسید فولیک به میزان 1 میلی گرم در روز از 1 ماه قبل از بارداري تا سه ماه اول بارداري</a:t>
            </a:r>
          </a:p>
          <a:p>
            <a:pPr algn="just"/>
            <a:endParaRPr lang="fa-IR" sz="2200" b="1" dirty="0">
              <a:cs typeface="B Nazanin" panose="00000400000000000000" pitchFamily="2" charset="-78"/>
            </a:endParaRPr>
          </a:p>
          <a:p>
            <a:endParaRPr lang="en-US" dirty="0"/>
          </a:p>
        </p:txBody>
      </p:sp>
    </p:spTree>
    <p:extLst>
      <p:ext uri="{BB962C8B-B14F-4D97-AF65-F5344CB8AC3E}">
        <p14:creationId xmlns:p14="http://schemas.microsoft.com/office/powerpoint/2010/main" val="4292716793"/>
      </p:ext>
    </p:extLst>
  </p:cSld>
  <p:clrMapOvr>
    <a:masterClrMapping/>
  </p:clrMapOvr>
  <p:transition>
    <p:cove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15681" y="2060848"/>
            <a:ext cx="7626490" cy="3777622"/>
          </a:xfrm>
        </p:spPr>
        <p:txBody>
          <a:bodyPr>
            <a:normAutofit/>
          </a:bodyPr>
          <a:lstStyle/>
          <a:p>
            <a:pPr>
              <a:buFont typeface="Wingdings" panose="05000000000000000000" pitchFamily="2" charset="2"/>
              <a:buChar char="Ø"/>
            </a:pPr>
            <a:r>
              <a:rPr lang="fa-IR" sz="2400" dirty="0">
                <a:cs typeface="B Nazanin" panose="00000400000000000000" pitchFamily="2" charset="-78"/>
              </a:rPr>
              <a:t>آموزش جهت: کنترل دقیق قند خون، کنترل وزن، برنامه ي غذايی، ورزش و فعالیتهاي بدنی، ترك مصرف دخانیات </a:t>
            </a:r>
          </a:p>
          <a:p>
            <a:pPr>
              <a:buFont typeface="Wingdings" panose="05000000000000000000" pitchFamily="2" charset="2"/>
              <a:buChar char="Ø"/>
            </a:pPr>
            <a:r>
              <a:rPr lang="fa-IR" sz="2400" dirty="0">
                <a:cs typeface="B Nazanin" panose="00000400000000000000" pitchFamily="2" charset="-78"/>
              </a:rPr>
              <a:t>توصیه به مصرف داروهاي تجويز شده</a:t>
            </a:r>
          </a:p>
          <a:p>
            <a:pPr>
              <a:buFont typeface="Wingdings" panose="05000000000000000000" pitchFamily="2" charset="2"/>
              <a:buChar char="Ø"/>
            </a:pPr>
            <a:r>
              <a:rPr lang="fa-IR" sz="2400" u="sng" dirty="0">
                <a:solidFill>
                  <a:srgbClr val="C00000"/>
                </a:solidFill>
                <a:cs typeface="B Nazanin" panose="00000400000000000000" pitchFamily="2" charset="-78"/>
              </a:rPr>
              <a:t>ارجاع به پزشک مرکز</a:t>
            </a:r>
          </a:p>
          <a:p>
            <a:endParaRPr lang="en-US" sz="2400" dirty="0"/>
          </a:p>
        </p:txBody>
      </p:sp>
    </p:spTree>
    <p:extLst>
      <p:ext uri="{BB962C8B-B14F-4D97-AF65-F5344CB8AC3E}">
        <p14:creationId xmlns:p14="http://schemas.microsoft.com/office/powerpoint/2010/main" val="3451994694"/>
      </p:ext>
    </p:extLst>
  </p:cSld>
  <p:clrMapOvr>
    <a:masterClrMapping/>
  </p:clrMapOvr>
  <p:transition>
    <p:cove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67000" y="457201"/>
            <a:ext cx="6858000" cy="630237"/>
          </a:xfrm>
        </p:spPr>
        <p:txBody>
          <a:bodyPr>
            <a:noAutofit/>
          </a:bodyPr>
          <a:lstStyle/>
          <a:p>
            <a:pPr algn="ctr" rtl="1"/>
            <a:r>
              <a:rPr lang="en-US" sz="2800" dirty="0">
                <a:solidFill>
                  <a:srgbClr val="C00000"/>
                </a:solidFill>
                <a:latin typeface="Arial Black" panose="020B0A04020102020204" pitchFamily="34" charset="0"/>
                <a:cs typeface="B Jadid" panose="00000700000000000000" pitchFamily="2" charset="-78"/>
              </a:rPr>
              <a:t> </a:t>
            </a:r>
            <a:r>
              <a:rPr lang="en-US" sz="2800" dirty="0">
                <a:solidFill>
                  <a:srgbClr val="C00000"/>
                </a:solidFill>
                <a:latin typeface="Arial Black" panose="020B0A04020102020204" pitchFamily="34" charset="0"/>
                <a:cs typeface="B Nazanin" panose="00000400000000000000" pitchFamily="2" charset="-78"/>
              </a:rPr>
              <a:t>MS</a:t>
            </a:r>
            <a:r>
              <a:rPr lang="en-US" sz="2800" dirty="0">
                <a:solidFill>
                  <a:srgbClr val="C00000"/>
                </a:solidFill>
                <a:cs typeface="B Titr" panose="00000700000000000000" pitchFamily="2" charset="-78"/>
              </a:rPr>
              <a:t> </a:t>
            </a:r>
            <a:r>
              <a:rPr lang="fa-IR" sz="2800" dirty="0">
                <a:cs typeface="B Nazanin" panose="00000400000000000000" pitchFamily="2" charset="-78"/>
              </a:rPr>
              <a:t>و مراقبت پیش از بارداری</a:t>
            </a:r>
            <a:endParaRPr lang="en-US" sz="2800" dirty="0">
              <a:cs typeface="B Nazanin" panose="00000400000000000000" pitchFamily="2" charset="-78"/>
            </a:endParaRPr>
          </a:p>
        </p:txBody>
      </p:sp>
      <p:sp>
        <p:nvSpPr>
          <p:cNvPr id="3" name="Subtitle 2"/>
          <p:cNvSpPr>
            <a:spLocks noGrp="1"/>
          </p:cNvSpPr>
          <p:nvPr>
            <p:ph type="subTitle" idx="1"/>
          </p:nvPr>
        </p:nvSpPr>
        <p:spPr>
          <a:xfrm>
            <a:off x="2171699" y="1905000"/>
            <a:ext cx="8336643" cy="3276600"/>
          </a:xfrm>
        </p:spPr>
        <p:txBody>
          <a:bodyPr>
            <a:normAutofit lnSpcReduction="10000"/>
          </a:bodyPr>
          <a:lstStyle/>
          <a:p>
            <a:pPr algn="r">
              <a:lnSpc>
                <a:spcPct val="150000"/>
              </a:lnSpc>
            </a:pPr>
            <a:r>
              <a:rPr lang="fa-IR" sz="2400" b="1" dirty="0">
                <a:solidFill>
                  <a:srgbClr val="C00000"/>
                </a:solidFill>
                <a:cs typeface="B Nazanin" panose="00000400000000000000" pitchFamily="2" charset="-78"/>
              </a:rPr>
              <a:t>تاثیر بر بارداری:</a:t>
            </a:r>
          </a:p>
          <a:p>
            <a:pPr algn="r">
              <a:lnSpc>
                <a:spcPct val="150000"/>
              </a:lnSpc>
            </a:pPr>
            <a:r>
              <a:rPr lang="fa-IR" sz="2400" dirty="0">
                <a:cs typeface="B Nazanin" panose="00000400000000000000" pitchFamily="2" charset="-78"/>
              </a:rPr>
              <a:t>افزایش احتمال زایمان زودرس، ناهنجاری های مادرزادی، عفونت ادراری، ابتلا نوزاد</a:t>
            </a:r>
          </a:p>
          <a:p>
            <a:pPr algn="r">
              <a:lnSpc>
                <a:spcPct val="150000"/>
              </a:lnSpc>
            </a:pPr>
            <a:r>
              <a:rPr lang="fa-IR" sz="2400" b="1" dirty="0">
                <a:solidFill>
                  <a:srgbClr val="C00000"/>
                </a:solidFill>
                <a:cs typeface="B Nazanin" panose="00000400000000000000" pitchFamily="2" charset="-78"/>
              </a:rPr>
              <a:t>توصیه واقدام:</a:t>
            </a:r>
          </a:p>
          <a:p>
            <a:pPr algn="r">
              <a:lnSpc>
                <a:spcPct val="150000"/>
              </a:lnSpc>
            </a:pPr>
            <a:r>
              <a:rPr lang="fa-IR" sz="2400" dirty="0">
                <a:cs typeface="B Nazanin" panose="00000400000000000000" pitchFamily="2" charset="-78"/>
              </a:rPr>
              <a:t>- ارجاع غیر فوري به متخصص داخلی- اعصاب</a:t>
            </a:r>
          </a:p>
          <a:p>
            <a:pPr algn="r" rtl="1">
              <a:lnSpc>
                <a:spcPct val="150000"/>
              </a:lnSpc>
            </a:pPr>
            <a:r>
              <a:rPr lang="fa-IR" sz="2400" dirty="0">
                <a:cs typeface="B Nazanin" panose="00000400000000000000" pitchFamily="2" charset="-78"/>
              </a:rPr>
              <a:t>- تاکید به تثبیت وضعیت فرد حداقل 3 ماه قبل از اقدام به بارداري</a:t>
            </a:r>
            <a:endParaRPr lang="en-US" sz="2400" dirty="0">
              <a:cs typeface="B Nazanin" panose="00000400000000000000" pitchFamily="2" charset="-78"/>
            </a:endParaRPr>
          </a:p>
          <a:p>
            <a:pPr algn="r">
              <a:lnSpc>
                <a:spcPct val="150000"/>
              </a:lnSpc>
            </a:pPr>
            <a:endParaRPr lang="en-US" dirty="0">
              <a:cs typeface="B Nazanin" panose="00000400000000000000" pitchFamily="2" charset="-78"/>
            </a:endParaRPr>
          </a:p>
        </p:txBody>
      </p:sp>
    </p:spTree>
    <p:extLst>
      <p:ext uri="{BB962C8B-B14F-4D97-AF65-F5344CB8AC3E}">
        <p14:creationId xmlns:p14="http://schemas.microsoft.com/office/powerpoint/2010/main" val="2013866824"/>
      </p:ext>
    </p:extLst>
  </p:cSld>
  <p:clrMapOvr>
    <a:masterClrMapping/>
  </p:clrMapOvr>
  <p:transition>
    <p:cove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16C8DF5-5FAB-B085-928A-1EB785517F25}"/>
              </a:ext>
            </a:extLst>
          </p:cNvPr>
          <p:cNvSpPr>
            <a:spLocks noGrp="1"/>
          </p:cNvSpPr>
          <p:nvPr>
            <p:ph idx="1"/>
          </p:nvPr>
        </p:nvSpPr>
        <p:spPr>
          <a:xfrm>
            <a:off x="2589888" y="959370"/>
            <a:ext cx="8789313" cy="4951852"/>
          </a:xfrm>
        </p:spPr>
        <p:txBody>
          <a:bodyPr>
            <a:normAutofit/>
          </a:bodyPr>
          <a:lstStyle/>
          <a:p>
            <a:pPr marL="0" indent="0" algn="ctr">
              <a:buNone/>
            </a:pPr>
            <a:r>
              <a:rPr lang="fa-IR" sz="2800" dirty="0">
                <a:solidFill>
                  <a:srgbClr val="FF0000"/>
                </a:solidFill>
                <a:cs typeface="B Nazanin" panose="00000400000000000000" pitchFamily="2" charset="-78"/>
              </a:rPr>
              <a:t>آنمی فقر آهن</a:t>
            </a:r>
          </a:p>
          <a:p>
            <a:r>
              <a:rPr lang="en-US" sz="2600" dirty="0">
                <a:cs typeface="B Nazanin" panose="00000400000000000000" pitchFamily="2" charset="-78"/>
              </a:rPr>
              <a:t>Hb </a:t>
            </a:r>
            <a:r>
              <a:rPr lang="fa-IR" sz="2600" dirty="0">
                <a:cs typeface="B Nazanin" panose="00000400000000000000" pitchFamily="2" charset="-78"/>
              </a:rPr>
              <a:t>كمتر از </a:t>
            </a:r>
            <a:r>
              <a:rPr lang="en-US" sz="2600" dirty="0">
                <a:cs typeface="B Nazanin" panose="00000400000000000000" pitchFamily="2" charset="-78"/>
              </a:rPr>
              <a:t>gr/dl</a:t>
            </a:r>
            <a:r>
              <a:rPr lang="fa-IR" sz="2600" dirty="0">
                <a:cs typeface="B Nazanin" panose="00000400000000000000" pitchFamily="2" charset="-78"/>
              </a:rPr>
              <a:t>12</a:t>
            </a:r>
            <a:r>
              <a:rPr lang="en-US" sz="2600" dirty="0">
                <a:cs typeface="B Nazanin" panose="00000400000000000000" pitchFamily="2" charset="-78"/>
              </a:rPr>
              <a:t>  : </a:t>
            </a:r>
            <a:r>
              <a:rPr lang="fa-IR" sz="2600" dirty="0">
                <a:cs typeface="B Nazanin" panose="00000400000000000000" pitchFamily="2" charset="-78"/>
              </a:rPr>
              <a:t>انداره گیري فريتین </a:t>
            </a:r>
            <a:endParaRPr lang="en-US" sz="2600" dirty="0">
              <a:cs typeface="B Nazanin" panose="00000400000000000000" pitchFamily="2" charset="-78"/>
            </a:endParaRPr>
          </a:p>
          <a:p>
            <a:r>
              <a:rPr lang="fa-IR" sz="2600" dirty="0">
                <a:cs typeface="B Nazanin" panose="00000400000000000000" pitchFamily="2" charset="-78"/>
              </a:rPr>
              <a:t> فريتین كمتر از </a:t>
            </a:r>
            <a:r>
              <a:rPr lang="en-US" sz="2600" dirty="0">
                <a:cs typeface="B Nazanin" panose="00000400000000000000" pitchFamily="2" charset="-78"/>
              </a:rPr>
              <a:t>ng/ml</a:t>
            </a:r>
            <a:r>
              <a:rPr lang="fa-IR" sz="2600" dirty="0">
                <a:cs typeface="B Nazanin" panose="00000400000000000000" pitchFamily="2" charset="-78"/>
              </a:rPr>
              <a:t> 30 :</a:t>
            </a:r>
            <a:endParaRPr lang="en-US" sz="2600" dirty="0">
              <a:cs typeface="B Nazanin" panose="00000400000000000000" pitchFamily="2" charset="-78"/>
            </a:endParaRPr>
          </a:p>
          <a:p>
            <a:pPr marL="0" indent="0">
              <a:buNone/>
            </a:pPr>
            <a:r>
              <a:rPr lang="fa-IR" sz="2600" dirty="0">
                <a:cs typeface="B Nazanin" panose="00000400000000000000" pitchFamily="2" charset="-78"/>
              </a:rPr>
              <a:t>- توصیه به مصرف روزانه 3 عدد قرص فروس سولفات و 1 میلی گرم قرص اسید فولیک به مدت 4 هفته، سپس ارزيابی مجدد فريتین و در صورت عدم اصلاح فريتین: ارجاع غیر فوري به متخصص داخلی</a:t>
            </a:r>
            <a:endParaRPr lang="en-US" sz="2600" dirty="0">
              <a:cs typeface="B Nazanin" panose="00000400000000000000" pitchFamily="2" charset="-78"/>
            </a:endParaRPr>
          </a:p>
          <a:p>
            <a:r>
              <a:rPr lang="fa-IR" sz="2600" dirty="0">
                <a:cs typeface="B Nazanin" panose="00000400000000000000" pitchFamily="2" charset="-78"/>
              </a:rPr>
              <a:t>  فريتین 30 </a:t>
            </a:r>
            <a:r>
              <a:rPr lang="en-US" sz="2600" dirty="0">
                <a:cs typeface="B Nazanin" panose="00000400000000000000" pitchFamily="2" charset="-78"/>
              </a:rPr>
              <a:t>ml/ng </a:t>
            </a:r>
            <a:r>
              <a:rPr lang="fa-IR" sz="2600" dirty="0">
                <a:cs typeface="B Nazanin" panose="00000400000000000000" pitchFamily="2" charset="-78"/>
              </a:rPr>
              <a:t>و بالاتر:</a:t>
            </a:r>
          </a:p>
          <a:p>
            <a:pPr marL="0" indent="0">
              <a:buNone/>
            </a:pPr>
            <a:r>
              <a:rPr lang="fa-IR" sz="2600" dirty="0">
                <a:cs typeface="B Nazanin" panose="00000400000000000000" pitchFamily="2" charset="-78"/>
              </a:rPr>
              <a:t>- ارجاع غیر فوري به متخصص داخلی </a:t>
            </a:r>
            <a:endParaRPr lang="en-US" sz="2600" dirty="0">
              <a:cs typeface="B Nazanin" panose="00000400000000000000" pitchFamily="2" charset="-78"/>
            </a:endParaRPr>
          </a:p>
          <a:p>
            <a:pPr marL="0" indent="0">
              <a:buNone/>
            </a:pPr>
            <a:r>
              <a:rPr lang="fa-IR" sz="2600" dirty="0">
                <a:cs typeface="B Nazanin" panose="00000400000000000000" pitchFamily="2" charset="-78"/>
              </a:rPr>
              <a:t>- ارجاع غیر فوري به كارشناس تغذيه جهت تعیین رژيم غذايی مناسب</a:t>
            </a:r>
            <a:endParaRPr lang="en-US" sz="2600" dirty="0">
              <a:cs typeface="B Nazanin" panose="00000400000000000000" pitchFamily="2" charset="-78"/>
            </a:endParaRPr>
          </a:p>
        </p:txBody>
      </p:sp>
    </p:spTree>
    <p:extLst>
      <p:ext uri="{BB962C8B-B14F-4D97-AF65-F5344CB8AC3E}">
        <p14:creationId xmlns:p14="http://schemas.microsoft.com/office/powerpoint/2010/main" val="1817673439"/>
      </p:ext>
    </p:extLst>
  </p:cSld>
  <p:clrMapOvr>
    <a:masterClrMapping/>
  </p:clrMapOvr>
  <p:transition>
    <p:cove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F47DB3B-B460-CB47-FB3B-62BE67DF316E}"/>
              </a:ext>
            </a:extLst>
          </p:cNvPr>
          <p:cNvSpPr>
            <a:spLocks noGrp="1"/>
          </p:cNvSpPr>
          <p:nvPr>
            <p:ph idx="1"/>
          </p:nvPr>
        </p:nvSpPr>
        <p:spPr>
          <a:xfrm>
            <a:off x="2589888" y="1019331"/>
            <a:ext cx="8789313" cy="4891891"/>
          </a:xfrm>
        </p:spPr>
        <p:txBody>
          <a:bodyPr/>
          <a:lstStyle/>
          <a:p>
            <a:pPr marL="0" indent="0" algn="ctr">
              <a:buNone/>
            </a:pPr>
            <a:r>
              <a:rPr lang="fa-IR" sz="2800" dirty="0">
                <a:solidFill>
                  <a:srgbClr val="FF0000"/>
                </a:solidFill>
                <a:cs typeface="B Nazanin" panose="00000400000000000000" pitchFamily="2" charset="-78"/>
              </a:rPr>
              <a:t>تالاسمی مینور </a:t>
            </a:r>
          </a:p>
          <a:p>
            <a:pPr marL="0" indent="0" algn="ctr">
              <a:buNone/>
            </a:pPr>
            <a:endParaRPr lang="fa-IR" sz="2800" dirty="0">
              <a:solidFill>
                <a:srgbClr val="FF0000"/>
              </a:solidFill>
              <a:cs typeface="B Nazanin" panose="00000400000000000000" pitchFamily="2" charset="-78"/>
            </a:endParaRPr>
          </a:p>
          <a:p>
            <a:r>
              <a:rPr lang="fa-IR" sz="2400" dirty="0">
                <a:cs typeface="B Nazanin" panose="00000400000000000000" pitchFamily="2" charset="-78"/>
              </a:rPr>
              <a:t>تجويز اسید فولیک و بررسی همسر از نظر تالاسمی (در صورتی كه زوجین تحت مراقبت ژنتیک تالاسمی نیستند)، و در صورت </a:t>
            </a:r>
            <a:r>
              <a:rPr lang="en-US" sz="2400" dirty="0">
                <a:cs typeface="B Nazanin" panose="00000400000000000000" pitchFamily="2" charset="-78"/>
              </a:rPr>
              <a:t>MCV </a:t>
            </a:r>
            <a:r>
              <a:rPr lang="fa-IR" sz="2400" dirty="0">
                <a:cs typeface="B Nazanin" panose="00000400000000000000" pitchFamily="2" charset="-78"/>
              </a:rPr>
              <a:t>كمتر از 80 و يا </a:t>
            </a:r>
            <a:r>
              <a:rPr lang="en-US" sz="2400" dirty="0">
                <a:cs typeface="B Nazanin" panose="00000400000000000000" pitchFamily="2" charset="-78"/>
              </a:rPr>
              <a:t>MCH </a:t>
            </a:r>
            <a:r>
              <a:rPr lang="fa-IR" sz="2400" dirty="0">
                <a:cs typeface="B Nazanin" panose="00000400000000000000" pitchFamily="2" charset="-78"/>
              </a:rPr>
              <a:t>كمتر از 27 همسر: ارجاع غیر فوري به پزشک مشاوره ژنتیک</a:t>
            </a:r>
            <a:endParaRPr lang="en-US" sz="2400" dirty="0">
              <a:cs typeface="B Nazanin" panose="00000400000000000000" pitchFamily="2" charset="-78"/>
            </a:endParaRPr>
          </a:p>
        </p:txBody>
      </p:sp>
    </p:spTree>
    <p:extLst>
      <p:ext uri="{BB962C8B-B14F-4D97-AF65-F5344CB8AC3E}">
        <p14:creationId xmlns:p14="http://schemas.microsoft.com/office/powerpoint/2010/main" val="3304725645"/>
      </p:ext>
    </p:extLst>
  </p:cSld>
  <p:clrMapOvr>
    <a:masterClrMapping/>
  </p:clrMapOvr>
  <p:transition>
    <p:cove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5B219B0-D1CE-3A0E-045E-86E5D34FE9FE}"/>
              </a:ext>
            </a:extLst>
          </p:cNvPr>
          <p:cNvSpPr>
            <a:spLocks noGrp="1"/>
          </p:cNvSpPr>
          <p:nvPr>
            <p:ph idx="1"/>
          </p:nvPr>
        </p:nvSpPr>
        <p:spPr>
          <a:xfrm>
            <a:off x="2589888" y="1484026"/>
            <a:ext cx="8789313" cy="4427196"/>
          </a:xfrm>
        </p:spPr>
        <p:txBody>
          <a:bodyPr>
            <a:normAutofit/>
          </a:bodyPr>
          <a:lstStyle/>
          <a:p>
            <a:pPr marL="0" indent="0" algn="ctr">
              <a:buNone/>
            </a:pPr>
            <a:r>
              <a:rPr lang="fa-IR" sz="2400" dirty="0">
                <a:solidFill>
                  <a:srgbClr val="FF0000"/>
                </a:solidFill>
                <a:cs typeface="B Nazanin" panose="00000400000000000000" pitchFamily="2" charset="-78"/>
              </a:rPr>
              <a:t>بیماری گوارشی</a:t>
            </a:r>
          </a:p>
          <a:p>
            <a:pPr marL="0" indent="0">
              <a:buNone/>
            </a:pPr>
            <a:r>
              <a:rPr lang="fa-IR" sz="2400" dirty="0">
                <a:solidFill>
                  <a:srgbClr val="00B050"/>
                </a:solidFill>
                <a:cs typeface="B Nazanin" panose="00000400000000000000" pitchFamily="2" charset="-78"/>
              </a:rPr>
              <a:t>اقدام و توصیه :</a:t>
            </a:r>
          </a:p>
          <a:p>
            <a:pPr marL="0" indent="0">
              <a:buNone/>
            </a:pPr>
            <a:r>
              <a:rPr lang="fa-IR" sz="2400" dirty="0">
                <a:cs typeface="B Nazanin" panose="00000400000000000000" pitchFamily="2" charset="-78"/>
              </a:rPr>
              <a:t>-مجاز بودن مصرف آنتی اسید و داروهاي 2</a:t>
            </a:r>
            <a:r>
              <a:rPr lang="en-US" sz="2400" dirty="0">
                <a:cs typeface="B Nazanin" panose="00000400000000000000" pitchFamily="2" charset="-78"/>
              </a:rPr>
              <a:t>H </a:t>
            </a:r>
            <a:r>
              <a:rPr lang="fa-IR" sz="2400" dirty="0">
                <a:cs typeface="B Nazanin" panose="00000400000000000000" pitchFamily="2" charset="-78"/>
              </a:rPr>
              <a:t>بلوكر </a:t>
            </a:r>
          </a:p>
          <a:p>
            <a:pPr marL="0" indent="0">
              <a:buNone/>
            </a:pPr>
            <a:r>
              <a:rPr lang="fa-IR" sz="2400" dirty="0">
                <a:cs typeface="B Nazanin" panose="00000400000000000000" pitchFamily="2" charset="-78"/>
              </a:rPr>
              <a:t>- در صورت تشديد عائم يا بروز عوارض جانبی مانند خونريزي : ارجاع در اولین فرصت به    متخصص داخلی </a:t>
            </a:r>
          </a:p>
          <a:p>
            <a:pPr marL="0" indent="0">
              <a:buNone/>
            </a:pPr>
            <a:r>
              <a:rPr lang="fa-IR" sz="2400" dirty="0">
                <a:cs typeface="B Nazanin" panose="00000400000000000000" pitchFamily="2" charset="-78"/>
              </a:rPr>
              <a:t>- در صورت جراحی معده: ارجاع غیر فوري به متخصص داخلی</a:t>
            </a:r>
            <a:endParaRPr lang="en-US" sz="2400" dirty="0">
              <a:cs typeface="B Nazanin" panose="00000400000000000000" pitchFamily="2" charset="-78"/>
            </a:endParaRPr>
          </a:p>
        </p:txBody>
      </p:sp>
    </p:spTree>
    <p:extLst>
      <p:ext uri="{BB962C8B-B14F-4D97-AF65-F5344CB8AC3E}">
        <p14:creationId xmlns:p14="http://schemas.microsoft.com/office/powerpoint/2010/main" val="580477336"/>
      </p:ext>
    </p:extLst>
  </p:cSld>
  <p:clrMapOvr>
    <a:masterClrMapping/>
  </p:clrMapOvr>
  <p:transition>
    <p:cove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83633" y="2133600"/>
            <a:ext cx="8458990" cy="3777622"/>
          </a:xfrm>
        </p:spPr>
        <p:txBody>
          <a:bodyPr>
            <a:noAutofit/>
          </a:bodyPr>
          <a:lstStyle/>
          <a:p>
            <a:r>
              <a:rPr lang="fa-IR" sz="2400" dirty="0">
                <a:cs typeface="B Nazanin" panose="00000400000000000000" pitchFamily="2" charset="-78"/>
              </a:rPr>
              <a:t>دربیماریهای قلبی  ، بیماری مزمن کلیه (حداقل 3 ماه طول کشیده باشد )  ، پیوند کلیه ، سل ، صرع ، آسم ، فشار خون ،آنمی داسی شکل بایستی فردبه پزشک </a:t>
            </a:r>
            <a:r>
              <a:rPr lang="fa-IR" sz="2400" dirty="0">
                <a:solidFill>
                  <a:srgbClr val="FFC000"/>
                </a:solidFill>
                <a:cs typeface="B Nazanin" panose="00000400000000000000" pitchFamily="2" charset="-78"/>
              </a:rPr>
              <a:t>ارجاع</a:t>
            </a:r>
            <a:r>
              <a:rPr lang="fa-IR" sz="2400" dirty="0">
                <a:cs typeface="B Nazanin" panose="00000400000000000000" pitchFamily="2" charset="-78"/>
              </a:rPr>
              <a:t> </a:t>
            </a:r>
            <a:r>
              <a:rPr lang="fa-IR" sz="2400" dirty="0">
                <a:solidFill>
                  <a:srgbClr val="FFC000"/>
                </a:solidFill>
                <a:cs typeface="B Nazanin" panose="00000400000000000000" pitchFamily="2" charset="-78"/>
              </a:rPr>
              <a:t>غیرفوری</a:t>
            </a:r>
            <a:r>
              <a:rPr lang="fa-IR" sz="2400" dirty="0">
                <a:cs typeface="B Nazanin" panose="00000400000000000000" pitchFamily="2" charset="-78"/>
              </a:rPr>
              <a:t> داده شود .</a:t>
            </a:r>
          </a:p>
          <a:p>
            <a:r>
              <a:rPr lang="fa-IR" sz="2400" dirty="0">
                <a:cs typeface="B Nazanin" panose="00000400000000000000" pitchFamily="2" charset="-78"/>
              </a:rPr>
              <a:t>در موارد اختلال انعقادی ،ترومبو فیل شناخته شده ، بیماری بافت همبند (لوپوس /آرتریت روماتوئید ) ، بیماری تیروئید ( کم کاری و پرکاری تیروئید، هپاتیت، بایستی فرد به متخصص داخلی </a:t>
            </a:r>
            <a:r>
              <a:rPr lang="fa-IR" sz="2400" dirty="0">
                <a:solidFill>
                  <a:srgbClr val="FFC000"/>
                </a:solidFill>
                <a:cs typeface="B Nazanin" panose="00000400000000000000" pitchFamily="2" charset="-78"/>
              </a:rPr>
              <a:t>ارجاع غیر فوری </a:t>
            </a:r>
            <a:r>
              <a:rPr lang="fa-IR" sz="2400" dirty="0">
                <a:cs typeface="B Nazanin" panose="00000400000000000000" pitchFamily="2" charset="-78"/>
              </a:rPr>
              <a:t>داده شود </a:t>
            </a:r>
          </a:p>
          <a:p>
            <a:pPr marL="0" indent="0">
              <a:buNone/>
            </a:pPr>
            <a:r>
              <a:rPr lang="fa-IR" sz="2800" dirty="0">
                <a:cs typeface="B Nazanin" panose="00000400000000000000" pitchFamily="2" charset="-78"/>
              </a:rPr>
              <a:t> </a:t>
            </a:r>
            <a:endParaRPr lang="en-US" sz="2800" dirty="0">
              <a:cs typeface="B Nazanin" panose="00000400000000000000" pitchFamily="2" charset="-78"/>
            </a:endParaRPr>
          </a:p>
        </p:txBody>
      </p:sp>
    </p:spTree>
    <p:extLst>
      <p:ext uri="{BB962C8B-B14F-4D97-AF65-F5344CB8AC3E}">
        <p14:creationId xmlns:p14="http://schemas.microsoft.com/office/powerpoint/2010/main" val="1728626325"/>
      </p:ext>
    </p:extLst>
  </p:cSld>
  <p:clrMapOvr>
    <a:masterClrMapping/>
  </p:clrMapOvr>
  <p:transition>
    <p:cove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71665" y="624110"/>
            <a:ext cx="6986736" cy="788666"/>
          </a:xfrm>
        </p:spPr>
        <p:txBody>
          <a:bodyPr>
            <a:normAutofit/>
          </a:bodyPr>
          <a:lstStyle/>
          <a:p>
            <a:pPr algn="r" rtl="1"/>
            <a:r>
              <a:rPr lang="fa-IR" sz="2800" dirty="0">
                <a:solidFill>
                  <a:srgbClr val="FF0000"/>
                </a:solidFill>
                <a:cs typeface="B Nazanin" panose="00000400000000000000" pitchFamily="2" charset="-78"/>
              </a:rPr>
              <a:t>توجه داشته باشید:</a:t>
            </a:r>
            <a:endParaRPr lang="en-US" sz="2800" dirty="0">
              <a:solidFill>
                <a:srgbClr val="FF0000"/>
              </a:solidFill>
              <a:cs typeface="B Nazanin" panose="00000400000000000000" pitchFamily="2" charset="-78"/>
            </a:endParaRPr>
          </a:p>
        </p:txBody>
      </p:sp>
      <p:sp>
        <p:nvSpPr>
          <p:cNvPr id="2" name="Content Placeholder 1"/>
          <p:cNvSpPr>
            <a:spLocks noGrp="1"/>
          </p:cNvSpPr>
          <p:nvPr>
            <p:ph idx="1"/>
          </p:nvPr>
        </p:nvSpPr>
        <p:spPr>
          <a:xfrm>
            <a:off x="2423592" y="1700808"/>
            <a:ext cx="7992888" cy="4464496"/>
          </a:xfrm>
        </p:spPr>
        <p:txBody>
          <a:bodyPr>
            <a:normAutofit/>
          </a:bodyPr>
          <a:lstStyle/>
          <a:p>
            <a:r>
              <a:rPr lang="fa-IR" sz="2400" dirty="0">
                <a:solidFill>
                  <a:schemeClr val="tx1"/>
                </a:solidFill>
                <a:cs typeface="B Nazanin" panose="00000400000000000000" pitchFamily="2" charset="-78"/>
              </a:rPr>
              <a:t>تاريخ مراجعه بعدي را در صورتی که فرد نیاز به پیگیري بیشتر دارد، تعیین کنید.</a:t>
            </a:r>
          </a:p>
          <a:p>
            <a:r>
              <a:rPr lang="fa-IR" sz="2400" dirty="0">
                <a:solidFill>
                  <a:schemeClr val="tx1"/>
                </a:solidFill>
                <a:cs typeface="B Nazanin" panose="00000400000000000000" pitchFamily="2" charset="-78"/>
              </a:rPr>
              <a:t>به خانم يادآور شويد با قطع قاعدگی مراجعه کند تا در صورت تشخیص بارداري، مراقبت دوران بارداري از </a:t>
            </a:r>
            <a:r>
              <a:rPr lang="fa-IR" sz="2400" dirty="0">
                <a:solidFill>
                  <a:srgbClr val="0070C0"/>
                </a:solidFill>
                <a:cs typeface="B Nazanin" panose="00000400000000000000" pitchFamily="2" charset="-78"/>
              </a:rPr>
              <a:t>هفته 6 تا 10 بارداري </a:t>
            </a:r>
            <a:r>
              <a:rPr lang="fa-IR" sz="2400" dirty="0">
                <a:solidFill>
                  <a:schemeClr val="tx1"/>
                </a:solidFill>
                <a:cs typeface="B Nazanin" panose="00000400000000000000" pitchFamily="2" charset="-78"/>
              </a:rPr>
              <a:t>(اولین ملاقات) شروع شود. </a:t>
            </a:r>
          </a:p>
          <a:p>
            <a:pPr>
              <a:buNone/>
            </a:pPr>
            <a:r>
              <a:rPr lang="ar-SA" sz="2400" dirty="0">
                <a:solidFill>
                  <a:schemeClr val="tx1"/>
                </a:solidFill>
                <a:cs typeface="B Nazanin" panose="00000400000000000000" pitchFamily="2" charset="-78"/>
              </a:rPr>
              <a:t>تشخيص بارداري مي تواند با آزمايش ادرار، خون و يا سونوگرافي باشد.</a:t>
            </a:r>
            <a:endParaRPr lang="en-US" sz="2400" dirty="0">
              <a:solidFill>
                <a:schemeClr val="tx1"/>
              </a:solidFill>
              <a:cs typeface="B Nazanin" panose="00000400000000000000" pitchFamily="2" charset="-78"/>
            </a:endParaRPr>
          </a:p>
          <a:p>
            <a:pPr algn="ctr" rtl="1">
              <a:buNone/>
            </a:pPr>
            <a:endParaRPr lang="fa-IR" sz="2400" dirty="0">
              <a:solidFill>
                <a:srgbClr val="FF0000"/>
              </a:solidFill>
              <a:cs typeface="B Nazanin" panose="00000400000000000000" pitchFamily="2" charset="-78"/>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6DA62-B37D-428E-AA6D-5D3241BAAD93}"/>
              </a:ext>
            </a:extLst>
          </p:cNvPr>
          <p:cNvSpPr>
            <a:spLocks noGrp="1"/>
          </p:cNvSpPr>
          <p:nvPr>
            <p:ph type="title"/>
          </p:nvPr>
        </p:nvSpPr>
        <p:spPr/>
        <p:txBody>
          <a:bodyPr>
            <a:normAutofit/>
          </a:bodyPr>
          <a:lstStyle/>
          <a:p>
            <a:pPr algn="ctr"/>
            <a:r>
              <a:rPr lang="fa-IR" sz="2800" dirty="0">
                <a:cs typeface="B Nazanin" panose="00000400000000000000" pitchFamily="2" charset="-78"/>
              </a:rPr>
              <a:t>فهرست مطالب </a:t>
            </a:r>
            <a:endParaRPr lang="en-US" sz="2800" dirty="0">
              <a:cs typeface="B Nazanin" panose="00000400000000000000" pitchFamily="2" charset="-78"/>
            </a:endParaRPr>
          </a:p>
        </p:txBody>
      </p:sp>
      <p:sp>
        <p:nvSpPr>
          <p:cNvPr id="3" name="Content Placeholder 2">
            <a:extLst>
              <a:ext uri="{FF2B5EF4-FFF2-40B4-BE49-F238E27FC236}">
                <a16:creationId xmlns:a16="http://schemas.microsoft.com/office/drawing/2014/main" id="{218AE6D5-502E-475D-8B78-6A1303D015BE}"/>
              </a:ext>
            </a:extLst>
          </p:cNvPr>
          <p:cNvSpPr>
            <a:spLocks noGrp="1"/>
          </p:cNvSpPr>
          <p:nvPr>
            <p:ph idx="1"/>
          </p:nvPr>
        </p:nvSpPr>
        <p:spPr/>
        <p:txBody>
          <a:bodyPr/>
          <a:lstStyle/>
          <a:p>
            <a:r>
              <a:rPr lang="fa-IR" sz="2400" dirty="0">
                <a:cs typeface="B Nazanin" panose="00000400000000000000" pitchFamily="2" charset="-78"/>
              </a:rPr>
              <a:t>مقدمه</a:t>
            </a:r>
          </a:p>
          <a:p>
            <a:r>
              <a:rPr lang="fa-IR" sz="2400" dirty="0">
                <a:cs typeface="B Nazanin" panose="00000400000000000000" pitchFamily="2" charset="-78"/>
              </a:rPr>
              <a:t>تشکیل پرونده پیش از بارداری </a:t>
            </a:r>
          </a:p>
          <a:p>
            <a:r>
              <a:rPr lang="fa-IR" sz="2400" dirty="0">
                <a:cs typeface="B Nazanin" panose="00000400000000000000" pitchFamily="2" charset="-78"/>
              </a:rPr>
              <a:t>بررسی وضعیت فعلی و سوابق در مراقبت پیش از بارداری</a:t>
            </a:r>
          </a:p>
          <a:p>
            <a:r>
              <a:rPr lang="fa-IR" sz="2400" dirty="0">
                <a:cs typeface="B Nazanin" panose="00000400000000000000" pitchFamily="2" charset="-78"/>
              </a:rPr>
              <a:t>اقدامات و توصیه ها دربیماریهای پیش بارداری</a:t>
            </a:r>
          </a:p>
          <a:p>
            <a:endParaRPr lang="en-US" dirty="0"/>
          </a:p>
        </p:txBody>
      </p:sp>
    </p:spTree>
    <p:extLst>
      <p:ext uri="{BB962C8B-B14F-4D97-AF65-F5344CB8AC3E}">
        <p14:creationId xmlns:p14="http://schemas.microsoft.com/office/powerpoint/2010/main" val="3135267890"/>
      </p:ext>
    </p:extLst>
  </p:cSld>
  <p:clrMapOvr>
    <a:masterClrMapping/>
  </p:clrMapOvr>
  <p:transition>
    <p:cove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888" y="1349115"/>
            <a:ext cx="8789313" cy="4562107"/>
          </a:xfrm>
        </p:spPr>
        <p:txBody>
          <a:bodyPr>
            <a:normAutofit/>
          </a:bodyPr>
          <a:lstStyle/>
          <a:p>
            <a:pPr algn="ctr">
              <a:buFont typeface="Wingdings" panose="05000000000000000000" pitchFamily="2" charset="2"/>
              <a:buChar char="v"/>
            </a:pPr>
            <a:r>
              <a:rPr lang="fa-IR" sz="2400" dirty="0">
                <a:solidFill>
                  <a:srgbClr val="FF0000"/>
                </a:solidFill>
                <a:cs typeface="B Nazanin" panose="00000400000000000000" pitchFamily="2" charset="-78"/>
              </a:rPr>
              <a:t>در صورتی که نتیجه مراقبت پیش از بارداری غیر طبیعی بود: </a:t>
            </a:r>
          </a:p>
          <a:p>
            <a:pPr algn="ctr">
              <a:buNone/>
            </a:pPr>
            <a:r>
              <a:rPr lang="fa-IR" sz="2400" dirty="0">
                <a:solidFill>
                  <a:srgbClr val="FF0000"/>
                </a:solidFill>
                <a:cs typeface="B Nazanin" panose="00000400000000000000" pitchFamily="2" charset="-78"/>
              </a:rPr>
              <a:t>تا زمان رفع عارضه یا بیماری ویاکنترل کامل آن، پیگیری توسط پزشک یا ماما انجام شود.</a:t>
            </a:r>
          </a:p>
          <a:p>
            <a:pPr algn="ctr">
              <a:buNone/>
            </a:pPr>
            <a:r>
              <a:rPr lang="fa-IR" sz="2400" dirty="0">
                <a:solidFill>
                  <a:schemeClr val="accent2">
                    <a:lumMod val="50000"/>
                  </a:schemeClr>
                </a:solidFill>
                <a:cs typeface="B Nazanin" panose="00000400000000000000" pitchFamily="2" charset="-78"/>
              </a:rPr>
              <a:t>و</a:t>
            </a:r>
          </a:p>
          <a:p>
            <a:pPr algn="ctr">
              <a:buFont typeface="Wingdings" panose="05000000000000000000" pitchFamily="2" charset="2"/>
              <a:buChar char="v"/>
            </a:pPr>
            <a:r>
              <a:rPr lang="fa-IR" sz="2400" dirty="0">
                <a:solidFill>
                  <a:schemeClr val="tx1"/>
                </a:solidFill>
                <a:cs typeface="B Nazanin" panose="00000400000000000000" pitchFamily="2" charset="-78"/>
              </a:rPr>
              <a:t> در صورتی که خانم در زمان مراقبت پيش از بارداري، عارضه يا بيماري خاصي ندارد ونتیجه مراقبت پیش از بارداری </a:t>
            </a:r>
            <a:r>
              <a:rPr lang="fa-IR" sz="2400" dirty="0">
                <a:solidFill>
                  <a:srgbClr val="00B050"/>
                </a:solidFill>
                <a:cs typeface="B Nazanin" panose="00000400000000000000" pitchFamily="2" charset="-78"/>
              </a:rPr>
              <a:t>طبیعی</a:t>
            </a:r>
            <a:r>
              <a:rPr lang="fa-IR" sz="2400" dirty="0">
                <a:solidFill>
                  <a:schemeClr val="tx1"/>
                </a:solidFill>
                <a:cs typeface="B Nazanin" panose="00000400000000000000" pitchFamily="2" charset="-78"/>
              </a:rPr>
              <a:t> بود :</a:t>
            </a:r>
          </a:p>
          <a:p>
            <a:pPr lvl="0" algn="ctr">
              <a:buFont typeface="Wingdings" panose="05000000000000000000" pitchFamily="2" charset="2"/>
              <a:buChar char="ü"/>
            </a:pPr>
            <a:r>
              <a:rPr lang="fa-IR" sz="2400" dirty="0">
                <a:solidFill>
                  <a:srgbClr val="00B050"/>
                </a:solidFill>
                <a:cs typeface="B Nazanin" panose="00000400000000000000" pitchFamily="2" charset="-78"/>
              </a:rPr>
              <a:t>انجام يك بار مراقبت در سال تا زمان بارداري، کافی است. </a:t>
            </a:r>
            <a:endParaRPr lang="en-US" sz="2400" dirty="0">
              <a:solidFill>
                <a:srgbClr val="00B050"/>
              </a:solidFill>
              <a:cs typeface="B Nazanin" panose="00000400000000000000" pitchFamily="2" charset="-78"/>
            </a:endParaRPr>
          </a:p>
          <a:p>
            <a:pPr algn="ctr">
              <a:buNone/>
            </a:pPr>
            <a:endParaRPr lang="fa-IR" sz="2400" dirty="0">
              <a:solidFill>
                <a:schemeClr val="accent2">
                  <a:lumMod val="20000"/>
                  <a:lumOff val="80000"/>
                </a:schemeClr>
              </a:solidFill>
              <a:cs typeface="B Nazanin" panose="00000400000000000000" pitchFamily="2" charset="-78"/>
            </a:endParaRPr>
          </a:p>
          <a:p>
            <a:pPr algn="ctr">
              <a:buNone/>
            </a:pPr>
            <a:endParaRPr lang="en-US" sz="2400" dirty="0">
              <a:solidFill>
                <a:schemeClr val="accent2">
                  <a:lumMod val="20000"/>
                  <a:lumOff val="80000"/>
                </a:schemeClr>
              </a:solidFill>
              <a:cs typeface="B Koodak Outline" pitchFamily="2" charset="-78"/>
            </a:endParaRPr>
          </a:p>
          <a:p>
            <a:endParaRPr lang="en-US" dirty="0"/>
          </a:p>
        </p:txBody>
      </p:sp>
    </p:spTree>
    <p:extLst>
      <p:ext uri="{BB962C8B-B14F-4D97-AF65-F5344CB8AC3E}">
        <p14:creationId xmlns:p14="http://schemas.microsoft.com/office/powerpoint/2010/main" val="1655370571"/>
      </p:ext>
    </p:extLst>
  </p:cSld>
  <p:clrMapOvr>
    <a:masterClrMapping/>
  </p:clrMapOvr>
  <p:transition>
    <p:cove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09800" y="980728"/>
            <a:ext cx="7696200" cy="3456384"/>
          </a:xfrm>
        </p:spPr>
        <p:txBody>
          <a:bodyPr>
            <a:normAutofit/>
          </a:bodyPr>
          <a:lstStyle/>
          <a:p>
            <a:pPr algn="r"/>
            <a:r>
              <a:rPr lang="fa-IR" sz="2400" b="1" dirty="0">
                <a:solidFill>
                  <a:srgbClr val="FF0000"/>
                </a:solidFill>
                <a:cs typeface="B Titr" panose="00000700000000000000" pitchFamily="2" charset="-78"/>
              </a:rPr>
              <a:t>نکته : </a:t>
            </a:r>
          </a:p>
          <a:p>
            <a:pPr algn="r">
              <a:lnSpc>
                <a:spcPct val="150000"/>
              </a:lnSpc>
            </a:pPr>
            <a:r>
              <a:rPr lang="fa-IR" sz="2400" dirty="0">
                <a:solidFill>
                  <a:srgbClr val="0070C0"/>
                </a:solidFill>
                <a:cs typeface="B Nazanin" panose="00000400000000000000" pitchFamily="2" charset="-78"/>
              </a:rPr>
              <a:t>با توجه اهمیت مشاوره قبل از بارداري، در مراقبت هاي دوم و سوم پس از زايمان از مادر در مورد تمايل وي به بارداري بعدي و زمان آن سوال شود و پیگیري هاي لازم براي حضور ايشان در مراقبت پیش از بارداري انجام شود.</a:t>
            </a:r>
            <a:endParaRPr lang="en-US" sz="2400" dirty="0">
              <a:solidFill>
                <a:srgbClr val="0070C0"/>
              </a:solidFill>
              <a:cs typeface="B Nazanin" panose="00000400000000000000" pitchFamily="2" charset="-78"/>
            </a:endParaRPr>
          </a:p>
        </p:txBody>
      </p:sp>
    </p:spTree>
    <p:extLst>
      <p:ext uri="{BB962C8B-B14F-4D97-AF65-F5344CB8AC3E}">
        <p14:creationId xmlns:p14="http://schemas.microsoft.com/office/powerpoint/2010/main" val="3490015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7356A-0DD0-4137-B573-4956E94445E9}"/>
              </a:ext>
            </a:extLst>
          </p:cNvPr>
          <p:cNvSpPr>
            <a:spLocks noGrp="1"/>
          </p:cNvSpPr>
          <p:nvPr>
            <p:ph type="title"/>
          </p:nvPr>
        </p:nvSpPr>
        <p:spPr>
          <a:xfrm>
            <a:off x="2593602" y="790222"/>
            <a:ext cx="8785599" cy="1114778"/>
          </a:xfrm>
        </p:spPr>
        <p:txBody>
          <a:bodyPr>
            <a:normAutofit/>
          </a:bodyPr>
          <a:lstStyle/>
          <a:p>
            <a:pPr algn="ctr"/>
            <a:r>
              <a:rPr lang="fa-IR" sz="2800" dirty="0">
                <a:cs typeface="B Nazanin" panose="00000400000000000000" pitchFamily="2" charset="-78"/>
              </a:rPr>
              <a:t>نتیجه گیری </a:t>
            </a:r>
            <a:endParaRPr lang="en-US" sz="2800" dirty="0">
              <a:cs typeface="B Nazanin" panose="00000400000000000000" pitchFamily="2" charset="-78"/>
            </a:endParaRPr>
          </a:p>
        </p:txBody>
      </p:sp>
      <p:sp>
        <p:nvSpPr>
          <p:cNvPr id="3" name="Content Placeholder 2">
            <a:extLst>
              <a:ext uri="{FF2B5EF4-FFF2-40B4-BE49-F238E27FC236}">
                <a16:creationId xmlns:a16="http://schemas.microsoft.com/office/drawing/2014/main" id="{08B90157-F2D2-4198-B4C7-E5528C0A3155}"/>
              </a:ext>
            </a:extLst>
          </p:cNvPr>
          <p:cNvSpPr>
            <a:spLocks noGrp="1"/>
          </p:cNvSpPr>
          <p:nvPr>
            <p:ph idx="1"/>
          </p:nvPr>
        </p:nvSpPr>
        <p:spPr>
          <a:xfrm>
            <a:off x="2122312" y="2111022"/>
            <a:ext cx="9256890" cy="3800200"/>
          </a:xfrm>
        </p:spPr>
        <p:txBody>
          <a:bodyPr>
            <a:normAutofit/>
          </a:bodyPr>
          <a:lstStyle/>
          <a:p>
            <a:pPr marL="0" indent="0">
              <a:buNone/>
            </a:pPr>
            <a:r>
              <a:rPr lang="fa-IR" sz="2400" dirty="0">
                <a:solidFill>
                  <a:schemeClr val="tx1"/>
                </a:solidFill>
                <a:cs typeface="B Nazanin" panose="00000400000000000000" pitchFamily="2" charset="-78"/>
              </a:rPr>
              <a:t>در صورتی که نتیجه مراقبت پیش از بارداری غیر طبیعی بود: </a:t>
            </a:r>
          </a:p>
          <a:p>
            <a:pPr>
              <a:buNone/>
            </a:pPr>
            <a:r>
              <a:rPr lang="fa-IR" sz="2400" dirty="0">
                <a:solidFill>
                  <a:schemeClr val="tx1"/>
                </a:solidFill>
                <a:cs typeface="B Nazanin" panose="00000400000000000000" pitchFamily="2" charset="-78"/>
              </a:rPr>
              <a:t>تا زمان رفع عارضه یا بیماری ویاکنترل کامل آن، پیگیری توسط پزشک یا ماما انجام شود.</a:t>
            </a:r>
          </a:p>
          <a:p>
            <a:pPr>
              <a:buNone/>
            </a:pPr>
            <a:r>
              <a:rPr lang="fa-IR" sz="2400" dirty="0">
                <a:solidFill>
                  <a:schemeClr val="tx1"/>
                </a:solidFill>
                <a:cs typeface="B Nazanin" panose="00000400000000000000" pitchFamily="2" charset="-78"/>
              </a:rPr>
              <a:t>و</a:t>
            </a:r>
          </a:p>
          <a:p>
            <a:pPr marL="0" indent="0">
              <a:buNone/>
            </a:pPr>
            <a:r>
              <a:rPr lang="fa-IR" sz="2400" dirty="0">
                <a:solidFill>
                  <a:schemeClr val="tx1"/>
                </a:solidFill>
                <a:cs typeface="B Nazanin" panose="00000400000000000000" pitchFamily="2" charset="-78"/>
              </a:rPr>
              <a:t>در صورتی که خانم در زمان مراقبت پيش از بارداري، عارضه يا بيماري خاصي ندارد ونتیجه مراقبت پیش از بارداری طبیعی بود :</a:t>
            </a:r>
          </a:p>
          <a:p>
            <a:pPr marL="0" lvl="0" indent="0">
              <a:buNone/>
            </a:pPr>
            <a:r>
              <a:rPr lang="fa-IR" sz="2400" dirty="0">
                <a:solidFill>
                  <a:schemeClr val="tx1"/>
                </a:solidFill>
                <a:cs typeface="B Nazanin" panose="00000400000000000000" pitchFamily="2" charset="-78"/>
              </a:rPr>
              <a:t>انجام يك بار مراقبت در سال تا زمان بارداري، کافی است</a:t>
            </a:r>
            <a:r>
              <a:rPr lang="fa-IR" sz="2800" dirty="0">
                <a:solidFill>
                  <a:schemeClr val="tx1"/>
                </a:solidFill>
                <a:cs typeface="B Nazanin" panose="00000400000000000000" pitchFamily="2" charset="-78"/>
              </a:rPr>
              <a:t>. </a:t>
            </a:r>
            <a:endParaRPr lang="en-US" sz="2800" dirty="0">
              <a:solidFill>
                <a:schemeClr val="tx1"/>
              </a:solidFill>
              <a:cs typeface="B Nazanin" panose="00000400000000000000" pitchFamily="2" charset="-78"/>
            </a:endParaRPr>
          </a:p>
          <a:p>
            <a:pPr>
              <a:buNone/>
            </a:pPr>
            <a:endParaRPr lang="fa-IR" sz="3800" dirty="0">
              <a:solidFill>
                <a:schemeClr val="accent2">
                  <a:lumMod val="20000"/>
                  <a:lumOff val="80000"/>
                </a:schemeClr>
              </a:solidFill>
              <a:cs typeface="B Nazanin" panose="00000400000000000000" pitchFamily="2" charset="-78"/>
            </a:endParaRPr>
          </a:p>
          <a:p>
            <a:endParaRPr lang="fa-IR" dirty="0"/>
          </a:p>
          <a:p>
            <a:endParaRPr lang="en-US" dirty="0"/>
          </a:p>
        </p:txBody>
      </p:sp>
    </p:spTree>
    <p:extLst>
      <p:ext uri="{BB962C8B-B14F-4D97-AF65-F5344CB8AC3E}">
        <p14:creationId xmlns:p14="http://schemas.microsoft.com/office/powerpoint/2010/main" val="172633949"/>
      </p:ext>
    </p:extLst>
  </p:cSld>
  <p:clrMapOvr>
    <a:masterClrMapping/>
  </p:clrMapOvr>
  <p:transition>
    <p:cove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CC7D9-5996-45F5-85F1-8AEF98129E07}"/>
              </a:ext>
            </a:extLst>
          </p:cNvPr>
          <p:cNvSpPr>
            <a:spLocks noGrp="1"/>
          </p:cNvSpPr>
          <p:nvPr>
            <p:ph type="title"/>
          </p:nvPr>
        </p:nvSpPr>
        <p:spPr>
          <a:xfrm>
            <a:off x="2593602" y="756356"/>
            <a:ext cx="8785599" cy="1148644"/>
          </a:xfrm>
        </p:spPr>
        <p:txBody>
          <a:bodyPr>
            <a:normAutofit/>
          </a:bodyPr>
          <a:lstStyle/>
          <a:p>
            <a:pPr algn="ctr"/>
            <a:r>
              <a:rPr lang="fa-IR" sz="2800" dirty="0">
                <a:solidFill>
                  <a:srgbClr val="FF0000"/>
                </a:solidFill>
                <a:cs typeface="B Nazanin" panose="00000400000000000000" pitchFamily="2" charset="-78"/>
              </a:rPr>
              <a:t>پرسش و تمرین</a:t>
            </a:r>
            <a:endParaRPr lang="en-US" sz="2800" dirty="0">
              <a:solidFill>
                <a:srgbClr val="FF0000"/>
              </a:solidFill>
              <a:cs typeface="B Nazanin" panose="00000400000000000000" pitchFamily="2" charset="-78"/>
            </a:endParaRPr>
          </a:p>
        </p:txBody>
      </p:sp>
      <p:sp>
        <p:nvSpPr>
          <p:cNvPr id="3" name="Content Placeholder 2">
            <a:extLst>
              <a:ext uri="{FF2B5EF4-FFF2-40B4-BE49-F238E27FC236}">
                <a16:creationId xmlns:a16="http://schemas.microsoft.com/office/drawing/2014/main" id="{4C95182A-DCD3-4C08-9460-1B76FB12A21E}"/>
              </a:ext>
            </a:extLst>
          </p:cNvPr>
          <p:cNvSpPr>
            <a:spLocks noGrp="1"/>
          </p:cNvSpPr>
          <p:nvPr>
            <p:ph idx="1"/>
          </p:nvPr>
        </p:nvSpPr>
        <p:spPr>
          <a:xfrm>
            <a:off x="2032000" y="2133600"/>
            <a:ext cx="9347201" cy="3777622"/>
          </a:xfrm>
        </p:spPr>
        <p:txBody>
          <a:bodyPr/>
          <a:lstStyle/>
          <a:p>
            <a:r>
              <a:rPr lang="fa-IR" sz="2400" dirty="0">
                <a:cs typeface="B Nazanin" panose="00000400000000000000" pitchFamily="2" charset="-78"/>
              </a:rPr>
              <a:t>در تاریخچه بارداری چه مواردی از فرد پرسیده میشود ؟</a:t>
            </a:r>
          </a:p>
          <a:p>
            <a:r>
              <a:rPr lang="fa-IR" sz="2400" dirty="0">
                <a:cs typeface="B Nazanin" panose="00000400000000000000" pitchFamily="2" charset="-78"/>
              </a:rPr>
              <a:t>اگر مادر دچار دیابت باشد چه اقداماتی در مراقبت پیش از بارداری برای ایشان انجام می شود ؟</a:t>
            </a:r>
          </a:p>
          <a:p>
            <a:r>
              <a:rPr lang="fa-IR" sz="2400" dirty="0">
                <a:cs typeface="B Nazanin" panose="00000400000000000000" pitchFamily="2" charset="-78"/>
              </a:rPr>
              <a:t> اگر مادر در بارداری قبلی حاملگی خارج از رحم داشته باشد و در مراقبت پیش از بارداری  چه اقدامی برای ایشان انجام می دهید ؟ </a:t>
            </a:r>
          </a:p>
          <a:p>
            <a:endParaRPr lang="en-US" dirty="0"/>
          </a:p>
        </p:txBody>
      </p:sp>
    </p:spTree>
    <p:extLst>
      <p:ext uri="{BB962C8B-B14F-4D97-AF65-F5344CB8AC3E}">
        <p14:creationId xmlns:p14="http://schemas.microsoft.com/office/powerpoint/2010/main" val="2509299475"/>
      </p:ext>
    </p:extLst>
  </p:cSld>
  <p:clrMapOvr>
    <a:masterClrMapping/>
  </p:clrMapOvr>
  <p:transition>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27111" y="1772356"/>
            <a:ext cx="8740561" cy="4138866"/>
          </a:xfrm>
        </p:spPr>
        <p:txBody>
          <a:bodyPr>
            <a:normAutofit/>
          </a:bodyPr>
          <a:lstStyle/>
          <a:p>
            <a:pPr marL="0" indent="0" algn="just">
              <a:buNone/>
            </a:pPr>
            <a:r>
              <a:rPr lang="fa-IR" sz="2400" b="1" dirty="0">
                <a:cs typeface="B Nazanin" panose="00000400000000000000" pitchFamily="2" charset="-78"/>
              </a:rPr>
              <a:t>مقدمه</a:t>
            </a:r>
          </a:p>
          <a:p>
            <a:pPr algn="just"/>
            <a:r>
              <a:rPr lang="ar-SA" sz="2400" dirty="0">
                <a:cs typeface="B Nazanin" panose="00000400000000000000" pitchFamily="2" charset="-78"/>
              </a:rPr>
              <a:t>بسیاری از </a:t>
            </a:r>
            <a:r>
              <a:rPr lang="fa-IR" sz="2400" dirty="0">
                <a:cs typeface="B Nazanin" panose="00000400000000000000" pitchFamily="2" charset="-78"/>
              </a:rPr>
              <a:t>عوامل محیطی، شغلی، طبی، رفتاری </a:t>
            </a:r>
            <a:r>
              <a:rPr lang="ar-SA" sz="2400" dirty="0">
                <a:cs typeface="B Nazanin" panose="00000400000000000000" pitchFamily="2" charset="-78"/>
              </a:rPr>
              <a:t>مي توانند بر روي مادر و جنين تاثير بگذارند</a:t>
            </a:r>
            <a:r>
              <a:rPr lang="fa-IR" sz="2400" dirty="0">
                <a:cs typeface="B Nazanin" panose="00000400000000000000" pitchFamily="2" charset="-78"/>
              </a:rPr>
              <a:t>، بنابراین ایجاد تقاضا برای دریافت مراقبت پيش از بارداري در زنان در سنين باروري بايد مورد توجه قرار گيرد.</a:t>
            </a:r>
          </a:p>
          <a:p>
            <a:pPr algn="just"/>
            <a:r>
              <a:rPr lang="ar-SA" sz="2400" dirty="0">
                <a:cs typeface="B Nazanin" panose="00000400000000000000" pitchFamily="2" charset="-78"/>
              </a:rPr>
              <a:t> هدف از مراقبت، کاهش مخاطرات شناسایی شده با استفاده از آموزش، مشاوره و مداخلات لازم است.</a:t>
            </a:r>
            <a:endParaRPr lang="en-US" sz="2400" dirty="0">
              <a:cs typeface="B Nazanin" panose="00000400000000000000" pitchFamily="2" charset="-78"/>
            </a:endParaRPr>
          </a:p>
          <a:p>
            <a:pPr algn="just"/>
            <a:endParaRPr lang="fa-IR" sz="2400" b="1" dirty="0">
              <a:cs typeface="B Nazanin" panose="00000400000000000000" pitchFamily="2" charset="-78"/>
            </a:endParaRPr>
          </a:p>
        </p:txBody>
      </p:sp>
    </p:spTree>
    <p:extLst>
      <p:ext uri="{BB962C8B-B14F-4D97-AF65-F5344CB8AC3E}">
        <p14:creationId xmlns:p14="http://schemas.microsoft.com/office/powerpoint/2010/main" val="35601037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C405DB8-BE9F-14AE-B7A3-46A0BC7104BA}"/>
              </a:ext>
            </a:extLst>
          </p:cNvPr>
          <p:cNvSpPr>
            <a:spLocks noGrp="1"/>
          </p:cNvSpPr>
          <p:nvPr>
            <p:ph idx="1"/>
          </p:nvPr>
        </p:nvSpPr>
        <p:spPr>
          <a:xfrm>
            <a:off x="2589888" y="1512711"/>
            <a:ext cx="8789313" cy="4398511"/>
          </a:xfrm>
        </p:spPr>
        <p:txBody>
          <a:bodyPr>
            <a:noAutofit/>
          </a:bodyPr>
          <a:lstStyle/>
          <a:p>
            <a:pPr marL="0" indent="0">
              <a:buNone/>
            </a:pPr>
            <a:r>
              <a:rPr lang="fa-IR" sz="2800" dirty="0">
                <a:solidFill>
                  <a:srgbClr val="00B050"/>
                </a:solidFill>
                <a:cs typeface="B Nazanin" panose="00000400000000000000" pitchFamily="2" charset="-78"/>
              </a:rPr>
              <a:t>ارزيابی</a:t>
            </a:r>
          </a:p>
          <a:p>
            <a:r>
              <a:rPr lang="fa-IR" sz="2400" dirty="0">
                <a:cs typeface="B Nazanin" panose="00000400000000000000" pitchFamily="2" charset="-78"/>
              </a:rPr>
              <a:t>تشکیل پرونده و گرفتن شرح حال مطابق فرم مراقبت پیش ازبارداري</a:t>
            </a:r>
          </a:p>
          <a:p>
            <a:r>
              <a:rPr lang="fa-IR" sz="2400" dirty="0">
                <a:cs typeface="B Nazanin" panose="00000400000000000000" pitchFamily="2" charset="-78"/>
              </a:rPr>
              <a:t>اندازه گیري قد، وزن، نمايه توده بدنی، علائم حیاتی</a:t>
            </a:r>
          </a:p>
          <a:p>
            <a:r>
              <a:rPr lang="fa-IR" sz="2400" dirty="0">
                <a:cs typeface="B Nazanin" panose="00000400000000000000" pitchFamily="2" charset="-78"/>
              </a:rPr>
              <a:t>معاينه چشم، دهان ودندان، پوست، پستانها، اندامها، لگن و رحم و ضمائم</a:t>
            </a:r>
          </a:p>
        </p:txBody>
      </p:sp>
    </p:spTree>
    <p:extLst>
      <p:ext uri="{BB962C8B-B14F-4D97-AF65-F5344CB8AC3E}">
        <p14:creationId xmlns:p14="http://schemas.microsoft.com/office/powerpoint/2010/main" val="2477780220"/>
      </p:ext>
    </p:extLst>
  </p:cSld>
  <p:clrMapOvr>
    <a:masterClrMapping/>
  </p:clrMapOvr>
  <p:transition>
    <p:cove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BF835D5-A0C6-73EF-D49F-CD830B791234}"/>
              </a:ext>
            </a:extLst>
          </p:cNvPr>
          <p:cNvSpPr>
            <a:spLocks noGrp="1"/>
          </p:cNvSpPr>
          <p:nvPr>
            <p:ph idx="1"/>
          </p:nvPr>
        </p:nvSpPr>
        <p:spPr>
          <a:xfrm>
            <a:off x="2589888" y="329784"/>
            <a:ext cx="8789313" cy="5581438"/>
          </a:xfrm>
        </p:spPr>
        <p:txBody>
          <a:bodyPr>
            <a:normAutofit/>
          </a:bodyPr>
          <a:lstStyle/>
          <a:p>
            <a:pPr marL="0" marR="0" lvl="0" indent="0" algn="r" defTabSz="457200" rtl="1" eaLnBrk="1" fontAlgn="auto" latinLnBrk="0" hangingPunct="1">
              <a:lnSpc>
                <a:spcPct val="100000"/>
              </a:lnSpc>
              <a:spcBef>
                <a:spcPts val="1000"/>
              </a:spcBef>
              <a:spcAft>
                <a:spcPts val="0"/>
              </a:spcAft>
              <a:buClr>
                <a:srgbClr val="A53010"/>
              </a:buClr>
              <a:buSzTx/>
              <a:buFont typeface="Wingdings 3" charset="2"/>
              <a:buNone/>
              <a:tabLst/>
              <a:defRPr/>
            </a:pPr>
            <a:r>
              <a:rPr kumimoji="0" lang="fa-IR" sz="2400" b="0" i="0" u="none" strike="noStrike" kern="1200" cap="none" spc="0" normalizeH="0" baseline="0" noProof="0" dirty="0">
                <a:ln>
                  <a:noFill/>
                </a:ln>
                <a:solidFill>
                  <a:srgbClr val="00B050"/>
                </a:solidFill>
                <a:effectLst/>
                <a:uLnTx/>
                <a:uFillTx/>
                <a:latin typeface="Century Gothic" panose="020B0502020202020204"/>
                <a:ea typeface="+mn-ea"/>
                <a:cs typeface="B Nazanin" panose="00000400000000000000" pitchFamily="2" charset="-78"/>
              </a:rPr>
              <a:t>اقدام</a:t>
            </a: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rPr>
              <a:t>ايمنسازي</a:t>
            </a: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rPr>
              <a:t>تجويزاسیدفولیک/اسید فولیک همراه با يد</a:t>
            </a: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rPr>
              <a:t>درخواست آزمايش و تفسیر آن</a:t>
            </a: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rPr>
              <a:t>انجام پاپ اسمیردرصورت نیاز</a:t>
            </a: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rPr>
              <a:t>آموزش وتوصیه لازم</a:t>
            </a: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rPr>
              <a:t>غربالگري اولیه مصرف دخانیات،الكل، مواد</a:t>
            </a: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rPr>
              <a:t>تعیین تاريخ مراجعه بعدي درصورت نیاز</a:t>
            </a: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rPr>
              <a:t>ارجاع غیر فوري به پزشک جهت معاينه تیروئید، قلب، ريه</a:t>
            </a:r>
            <a:endParaRPr kumimoji="0" lang="en-US"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endParaRPr>
          </a:p>
          <a:p>
            <a:endParaRPr lang="en-US" dirty="0"/>
          </a:p>
        </p:txBody>
      </p:sp>
    </p:spTree>
    <p:extLst>
      <p:ext uri="{BB962C8B-B14F-4D97-AF65-F5344CB8AC3E}">
        <p14:creationId xmlns:p14="http://schemas.microsoft.com/office/powerpoint/2010/main" val="3096730250"/>
      </p:ext>
    </p:extLst>
  </p:cSld>
  <p:clrMapOvr>
    <a:masterClrMapping/>
  </p:clrMapOvr>
  <p:transition>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99656" y="1124744"/>
            <a:ext cx="7987657" cy="4786478"/>
          </a:xfrm>
        </p:spPr>
        <p:txBody>
          <a:bodyPr>
            <a:noAutofit/>
          </a:bodyPr>
          <a:lstStyle/>
          <a:p>
            <a:pPr marL="0" indent="0" algn="ctr">
              <a:buNone/>
            </a:pPr>
            <a:r>
              <a:rPr lang="ar-SA" sz="2800" dirty="0">
                <a:solidFill>
                  <a:srgbClr val="FF0000"/>
                </a:solidFill>
                <a:cs typeface="B Nazanin" panose="00000400000000000000" pitchFamily="2" charset="-78"/>
              </a:rPr>
              <a:t>تشکیل پرونده و گرفتن شرح حال</a:t>
            </a:r>
            <a:endParaRPr lang="en-US" sz="2800" dirty="0">
              <a:solidFill>
                <a:srgbClr val="FF0000"/>
              </a:solidFill>
              <a:cs typeface="B Nazanin" panose="00000400000000000000" pitchFamily="2" charset="-78"/>
            </a:endParaRPr>
          </a:p>
          <a:p>
            <a:pPr marL="0" indent="0">
              <a:buNone/>
            </a:pPr>
            <a:r>
              <a:rPr lang="ar-SA" sz="2400" dirty="0">
                <a:cs typeface="B Nazanin" panose="00000400000000000000" pitchFamily="2" charset="-78"/>
              </a:rPr>
              <a:t>برای تشکیل پرونده، قسمت شرح حال «فرم پیش از بارداری» را تکمیل کنید.</a:t>
            </a:r>
            <a:r>
              <a:rPr lang="ar-SA" sz="2400" b="1" dirty="0">
                <a:cs typeface="B Nazanin" panose="00000400000000000000" pitchFamily="2" charset="-78"/>
              </a:rPr>
              <a:t> </a:t>
            </a:r>
            <a:r>
              <a:rPr lang="ar-SA" sz="2400" dirty="0">
                <a:cs typeface="B Nazanin" panose="00000400000000000000" pitchFamily="2" charset="-78"/>
              </a:rPr>
              <a:t>شرح حال شامل:</a:t>
            </a:r>
            <a:r>
              <a:rPr lang="ar-SA" sz="2400" b="1" dirty="0">
                <a:cs typeface="B Nazanin" panose="00000400000000000000" pitchFamily="2" charset="-78"/>
              </a:rPr>
              <a:t> </a:t>
            </a:r>
            <a:endParaRPr lang="en-US" sz="2400" b="1" i="1" dirty="0">
              <a:cs typeface="B Nazanin" panose="00000400000000000000" pitchFamily="2" charset="-78"/>
            </a:endParaRPr>
          </a:p>
          <a:p>
            <a:r>
              <a:rPr lang="ar-SA" sz="2400" b="1" dirty="0">
                <a:solidFill>
                  <a:srgbClr val="00B050"/>
                </a:solidFill>
                <a:cs typeface="B Nazanin" panose="00000400000000000000" pitchFamily="2" charset="-78"/>
              </a:rPr>
              <a:t>تاریخچه اجتماعی: </a:t>
            </a:r>
            <a:r>
              <a:rPr lang="ar-SA" sz="2400" dirty="0">
                <a:cs typeface="B Nazanin" panose="00000400000000000000" pitchFamily="2" charset="-78"/>
              </a:rPr>
              <a:t>سن زیر 18 و بالای 35 سال، مصرف مواد محرک و مخدر، الکل و دخانیات، رفتارهای پرخطر، همسرآزاری، شغل سخت و سنگین</a:t>
            </a:r>
            <a:endParaRPr lang="en-US" sz="2400" dirty="0">
              <a:cs typeface="B Nazanin" panose="00000400000000000000" pitchFamily="2" charset="-78"/>
            </a:endParaRPr>
          </a:p>
          <a:p>
            <a:r>
              <a:rPr lang="ar-SA" sz="2400" dirty="0">
                <a:cs typeface="B Nazanin" panose="00000400000000000000" pitchFamily="2" charset="-78"/>
              </a:rPr>
              <a:t> </a:t>
            </a:r>
            <a:r>
              <a:rPr lang="ar-SA" sz="2400" b="1" dirty="0">
                <a:solidFill>
                  <a:srgbClr val="00B050"/>
                </a:solidFill>
                <a:cs typeface="B Nazanin" panose="00000400000000000000" pitchFamily="2" charset="-78"/>
              </a:rPr>
              <a:t>تاریخچه بارداری: </a:t>
            </a:r>
            <a:r>
              <a:rPr lang="ar-SA" sz="2400" dirty="0">
                <a:cs typeface="B Nazanin" panose="00000400000000000000" pitchFamily="2" charset="-78"/>
              </a:rPr>
              <a:t>تعداد بارداری، تعداد زایمان، تعداد سقط، تعداد فرزندان، بارداري پنجم و بالاتر، فاصله دو بارداری آخر و سوابق بارداری و زایمان قبلی</a:t>
            </a:r>
            <a:endParaRPr lang="en-US" sz="2400" dirty="0">
              <a:cs typeface="B Nazanin" panose="00000400000000000000" pitchFamily="2" charset="-78"/>
            </a:endParaRPr>
          </a:p>
          <a:p>
            <a:pPr marL="0" indent="0">
              <a:buNone/>
            </a:pPr>
            <a:endParaRPr lang="en-US" sz="2400" dirty="0"/>
          </a:p>
        </p:txBody>
      </p:sp>
    </p:spTree>
    <p:extLst>
      <p:ext uri="{BB962C8B-B14F-4D97-AF65-F5344CB8AC3E}">
        <p14:creationId xmlns:p14="http://schemas.microsoft.com/office/powerpoint/2010/main" val="120947030"/>
      </p:ext>
    </p:extLst>
  </p:cSld>
  <p:clrMapOvr>
    <a:masterClrMapping/>
  </p:clrMapOvr>
  <p:transition>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67608" y="1268760"/>
            <a:ext cx="8289077" cy="4642462"/>
          </a:xfrm>
        </p:spPr>
        <p:txBody>
          <a:bodyPr>
            <a:normAutofit/>
          </a:bodyPr>
          <a:lstStyle/>
          <a:p>
            <a:r>
              <a:rPr lang="ar-SA" sz="2400" b="1" dirty="0">
                <a:solidFill>
                  <a:srgbClr val="00B050"/>
                </a:solidFill>
                <a:cs typeface="B Nazanin" panose="00000400000000000000" pitchFamily="2" charset="-78"/>
              </a:rPr>
              <a:t>تاریخچه پزشکی: </a:t>
            </a:r>
            <a:r>
              <a:rPr lang="ar-SA" sz="2400" dirty="0">
                <a:cs typeface="B Nazanin" panose="00000400000000000000" pitchFamily="2" charset="-78"/>
              </a:rPr>
              <a:t>ابتلا فعلی به بیماری اعم از بیماری های زمینه ای (دیابت، فشارخون بالا، صرع، سل، کلیوی، آسم، قلبی و ...)، اختلالات روانپز</a:t>
            </a:r>
            <a:r>
              <a:rPr lang="fa-IR" sz="2400" dirty="0">
                <a:cs typeface="B Nazanin" panose="00000400000000000000" pitchFamily="2" charset="-78"/>
              </a:rPr>
              <a:t>شکی</a:t>
            </a:r>
            <a:r>
              <a:rPr lang="ar-SA" sz="2400" dirty="0">
                <a:cs typeface="B Nazanin" panose="00000400000000000000" pitchFamily="2" charset="-78"/>
              </a:rPr>
              <a:t>، سوء تغذیه، ناهنجاری اسکلتی، عفونت</a:t>
            </a:r>
            <a:r>
              <a:rPr lang="en-US" sz="2400" dirty="0">
                <a:cs typeface="B Nazanin" panose="00000400000000000000" pitchFamily="2" charset="-78"/>
              </a:rPr>
              <a:t> HIV</a:t>
            </a:r>
            <a:r>
              <a:rPr lang="ar-SA" sz="2400" dirty="0">
                <a:cs typeface="B Nazanin" panose="00000400000000000000" pitchFamily="2" charset="-78"/>
              </a:rPr>
              <a:t>/ ایدز، هپاتیت، اختلال انعقادی، سابقه سرطان پستان در فرد یا افراد درجه یک خانواده مادر (مادر، خواهر، مادر بزرگ)، ناهنجاری دستگاه تناسلی، نمایه توده بدنی غیر طبیعی، تالاسمی در خانم و یا همسرش، اختلال ژنتیکی در خانم یا همسرش و یا وجود ناهنجاری در یکی از بستگان درجه یک ( پدر، مادر، خواهر، برادر، فرزند)</a:t>
            </a:r>
            <a:endParaRPr lang="en-US" sz="2400" dirty="0">
              <a:cs typeface="B Nazanin" panose="00000400000000000000" pitchFamily="2" charset="-78"/>
            </a:endParaRPr>
          </a:p>
          <a:p>
            <a:endParaRPr lang="en-US" sz="2400" dirty="0">
              <a:cs typeface="B Nazanin" panose="00000400000000000000" pitchFamily="2" charset="-78"/>
            </a:endParaRPr>
          </a:p>
          <a:p>
            <a:endParaRPr lang="en-US" dirty="0"/>
          </a:p>
        </p:txBody>
      </p:sp>
    </p:spTree>
    <p:extLst>
      <p:ext uri="{BB962C8B-B14F-4D97-AF65-F5344CB8AC3E}">
        <p14:creationId xmlns:p14="http://schemas.microsoft.com/office/powerpoint/2010/main" val="3945594039"/>
      </p:ext>
    </p:extLst>
  </p:cSld>
  <p:clrMapOvr>
    <a:masterClrMapping/>
  </p:clrMapOvr>
  <p:transition>
    <p:cover/>
  </p:transition>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495</TotalTime>
  <Words>2858</Words>
  <Application>Microsoft Office PowerPoint</Application>
  <PresentationFormat>Widescreen</PresentationFormat>
  <Paragraphs>183</Paragraphs>
  <Slides>43</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43</vt:i4>
      </vt:variant>
    </vt:vector>
  </HeadingPairs>
  <TitlesOfParts>
    <vt:vector size="53" baseType="lpstr">
      <vt:lpstr>Arial</vt:lpstr>
      <vt:lpstr>Arial Black</vt:lpstr>
      <vt:lpstr>B Yagut</vt:lpstr>
      <vt:lpstr>Calibri</vt:lpstr>
      <vt:lpstr>Century Gothic</vt:lpstr>
      <vt:lpstr>Courier New</vt:lpstr>
      <vt:lpstr>Times New Roman</vt:lpstr>
      <vt:lpstr>Wingdings</vt:lpstr>
      <vt:lpstr>Wingdings 3</vt:lpstr>
      <vt:lpstr>Wisp</vt:lpstr>
      <vt:lpstr>PowerPoint Presentation</vt:lpstr>
      <vt:lpstr>مشخصات درس </vt:lpstr>
      <vt:lpstr>PowerPoint Presentation</vt:lpstr>
      <vt:lpstr>فهرست مطالب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بارداری</vt:lpstr>
      <vt:lpstr>PowerPoint Presentation</vt:lpstr>
      <vt:lpstr>PowerPoint Presentation</vt:lpstr>
      <vt:lpstr>PowerPoint Presentation</vt:lpstr>
      <vt:lpstr>PowerPoint Presentation</vt:lpstr>
      <vt:lpstr>غربالگري اولیه مصرف دخانیات، الکل و مواد</vt:lpstr>
      <vt:lpstr>PowerPoint Presentation</vt:lpstr>
      <vt:lpstr>شغل سخت و سنگین</vt:lpstr>
      <vt:lpstr>PowerPoint Presentation</vt:lpstr>
      <vt:lpstr>PowerPoint Presentation</vt:lpstr>
      <vt:lpstr>PowerPoint Presentation</vt:lpstr>
      <vt:lpstr>داشتن اختلال ژنتیکی در يکی ازوالدين يا ناهنجاري در يکی از بستگان درجه يک زوجین</vt:lpstr>
      <vt:lpstr>اختلالات روانپزشکی و همسر آزاری</vt:lpstr>
      <vt:lpstr>سابقه ی تاخير رشد داخل رحمي،  مرده زايي، مرگ نوزاد، حاملگي نابجا</vt:lpstr>
      <vt:lpstr>PowerPoint Presentation</vt:lpstr>
      <vt:lpstr>مصرف دخانیات، مواد مخدر افیونی، مواد محرک مت آمفتامینی، داروهای روانپزشکی آرام­بخش و خواب آور، مصرف الکل  در غربال­گری اولیه</vt:lpstr>
      <vt:lpstr>توده بدنی غیرطبیعی</vt:lpstr>
      <vt:lpstr>PowerPoint Presentation</vt:lpstr>
      <vt:lpstr>PowerPoint Presentation</vt:lpstr>
      <vt:lpstr>دیابت و مراقبت پیش از بارداری</vt:lpstr>
      <vt:lpstr>PowerPoint Presentation</vt:lpstr>
      <vt:lpstr> MS و مراقبت پیش از بارداری</vt:lpstr>
      <vt:lpstr>PowerPoint Presentation</vt:lpstr>
      <vt:lpstr>PowerPoint Presentation</vt:lpstr>
      <vt:lpstr>PowerPoint Presentation</vt:lpstr>
      <vt:lpstr>PowerPoint Presentation</vt:lpstr>
      <vt:lpstr>توجه داشته باشید:</vt:lpstr>
      <vt:lpstr>PowerPoint Presentation</vt:lpstr>
      <vt:lpstr>PowerPoint Presentation</vt:lpstr>
      <vt:lpstr>نتیجه گیری </vt:lpstr>
      <vt:lpstr>پرسش و تمرین</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SHR</dc:creator>
  <cp:lastModifiedBy>مرضیه گلستانی</cp:lastModifiedBy>
  <cp:revision>42</cp:revision>
  <dcterms:created xsi:type="dcterms:W3CDTF">2023-08-03T19:50:04Z</dcterms:created>
  <dcterms:modified xsi:type="dcterms:W3CDTF">2023-09-04T06:23:15Z</dcterms:modified>
</cp:coreProperties>
</file>