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806" r:id="rId3"/>
    <p:sldId id="807" r:id="rId4"/>
    <p:sldId id="287" r:id="rId5"/>
    <p:sldId id="286" r:id="rId6"/>
    <p:sldId id="266" r:id="rId7"/>
    <p:sldId id="267" r:id="rId8"/>
    <p:sldId id="268" r:id="rId9"/>
    <p:sldId id="269" r:id="rId10"/>
    <p:sldId id="270" r:id="rId11"/>
    <p:sldId id="271" r:id="rId12"/>
    <p:sldId id="272" r:id="rId13"/>
    <p:sldId id="283" r:id="rId14"/>
    <p:sldId id="285" r:id="rId15"/>
    <p:sldId id="273" r:id="rId16"/>
    <p:sldId id="274" r:id="rId17"/>
    <p:sldId id="275" r:id="rId18"/>
    <p:sldId id="276" r:id="rId19"/>
    <p:sldId id="277" r:id="rId20"/>
    <p:sldId id="278" r:id="rId21"/>
    <p:sldId id="279" r:id="rId22"/>
    <p:sldId id="280" r:id="rId23"/>
    <p:sldId id="281" r:id="rId24"/>
    <p:sldId id="282" r:id="rId25"/>
    <p:sldId id="284" r:id="rId26"/>
    <p:sldId id="808"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67" autoAdjust="0"/>
  </p:normalViewPr>
  <p:slideViewPr>
    <p:cSldViewPr snapToGrid="0">
      <p:cViewPr varScale="1">
        <p:scale>
          <a:sx n="49" d="100"/>
          <a:sy n="49" d="100"/>
        </p:scale>
        <p:origin x="72" y="852"/>
      </p:cViewPr>
      <p:guideLst/>
    </p:cSldViewPr>
  </p:slideViewPr>
  <p:outlineViewPr>
    <p:cViewPr>
      <p:scale>
        <a:sx n="33" d="100"/>
        <a:sy n="33" d="100"/>
      </p:scale>
      <p:origin x="0" y="-5638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2C8A16-6E80-430C-B87A-7FD6A1B5F575}"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571626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2C8A16-6E80-430C-B87A-7FD6A1B5F575}"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1616558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2C8A16-6E80-430C-B87A-7FD6A1B5F575}"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48C1638-679D-45F5-AA08-C428FF8D9235}"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0977345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EA2C8A16-6E80-430C-B87A-7FD6A1B5F575}"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746693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EA2C8A16-6E80-430C-B87A-7FD6A1B5F575}"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48C1638-679D-45F5-AA08-C428FF8D9235}"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623148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EA2C8A16-6E80-430C-B87A-7FD6A1B5F575}"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15687324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2C8A16-6E80-430C-B87A-7FD6A1B5F575}"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38368057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2C8A16-6E80-430C-B87A-7FD6A1B5F575}"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411558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2C8A16-6E80-430C-B87A-7FD6A1B5F575}"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1302162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2C8A16-6E80-430C-B87A-7FD6A1B5F575}"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920467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2C8A16-6E80-430C-B87A-7FD6A1B5F575}"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4206519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2C8A16-6E80-430C-B87A-7FD6A1B5F575}" type="datetimeFigureOut">
              <a:rPr lang="en-US" smtClean="0"/>
              <a:t>9/4/2023</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1580749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2C8A16-6E80-430C-B87A-7FD6A1B5F575}" type="datetimeFigureOut">
              <a:rPr lang="en-US" smtClean="0"/>
              <a:t>9/4/2023</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1993397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2C8A16-6E80-430C-B87A-7FD6A1B5F575}" type="datetimeFigureOut">
              <a:rPr lang="en-US" smtClean="0"/>
              <a:t>9/4/2023</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3192592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2C8A16-6E80-430C-B87A-7FD6A1B5F575}"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1377708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2C8A16-6E80-430C-B87A-7FD6A1B5F575}"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48C1638-679D-45F5-AA08-C428FF8D9235}" type="slidenum">
              <a:rPr lang="en-US" smtClean="0"/>
              <a:t>‹#›</a:t>
            </a:fld>
            <a:endParaRPr lang="en-US"/>
          </a:p>
        </p:txBody>
      </p:sp>
    </p:spTree>
    <p:extLst>
      <p:ext uri="{BB962C8B-B14F-4D97-AF65-F5344CB8AC3E}">
        <p14:creationId xmlns:p14="http://schemas.microsoft.com/office/powerpoint/2010/main" val="3659825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A2C8A16-6E80-430C-B87A-7FD6A1B5F575}" type="datetimeFigureOut">
              <a:rPr lang="en-US" smtClean="0"/>
              <a:t>9/4/2023</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E48C1638-679D-45F5-AA08-C428FF8D9235}" type="slidenum">
              <a:rPr lang="en-US" smtClean="0"/>
              <a:t>‹#›</a:t>
            </a:fld>
            <a:endParaRPr lang="en-US"/>
          </a:p>
        </p:txBody>
      </p:sp>
    </p:spTree>
    <p:extLst>
      <p:ext uri="{BB962C8B-B14F-4D97-AF65-F5344CB8AC3E}">
        <p14:creationId xmlns:p14="http://schemas.microsoft.com/office/powerpoint/2010/main" val="17370273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62849-10F9-1167-19DE-FC7852492427}"/>
              </a:ext>
            </a:extLst>
          </p:cNvPr>
          <p:cNvSpPr>
            <a:spLocks noGrp="1"/>
          </p:cNvSpPr>
          <p:nvPr>
            <p:ph type="ctrTitle"/>
          </p:nvPr>
        </p:nvSpPr>
        <p:spPr>
          <a:xfrm>
            <a:off x="2589213" y="2359379"/>
            <a:ext cx="8915399" cy="1241778"/>
          </a:xfrm>
        </p:spPr>
        <p:txBody>
          <a:bodyPr>
            <a:normAutofit/>
          </a:bodyPr>
          <a:lstStyle/>
          <a:p>
            <a:pPr algn="ctr"/>
            <a:r>
              <a:rPr lang="fa-IR" sz="3600" dirty="0">
                <a:solidFill>
                  <a:srgbClr val="FF0000"/>
                </a:solidFill>
                <a:cs typeface="B Nazanin" panose="00000400000000000000" pitchFamily="2" charset="-78"/>
              </a:rPr>
              <a:t>مراقبت های معمول پس از زایمان </a:t>
            </a:r>
            <a:endParaRPr lang="en-US" sz="36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9656758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B8B52-FE75-4305-BF5A-ED55D5FFF23A}"/>
              </a:ext>
            </a:extLst>
          </p:cNvPr>
          <p:cNvSpPr>
            <a:spLocks noGrp="1"/>
          </p:cNvSpPr>
          <p:nvPr>
            <p:ph idx="1"/>
          </p:nvPr>
        </p:nvSpPr>
        <p:spPr>
          <a:xfrm>
            <a:off x="2140085" y="1712068"/>
            <a:ext cx="9364527" cy="4199154"/>
          </a:xfrm>
        </p:spPr>
        <p:txBody>
          <a:bodyPr>
            <a:noAutofit/>
          </a:bodyPr>
          <a:lstStyle/>
          <a:p>
            <a:pPr algn="r" rtl="1"/>
            <a:r>
              <a:rPr lang="fa-IR" sz="2400" dirty="0">
                <a:cs typeface="B Nazanin" panose="00000400000000000000" pitchFamily="2" charset="-78"/>
              </a:rPr>
              <a:t>در صورت </a:t>
            </a:r>
            <a:r>
              <a:rPr lang="fa-IR" sz="2400" u="sng" dirty="0">
                <a:cs typeface="B Nazanin" panose="00000400000000000000" pitchFamily="2" charset="-78"/>
              </a:rPr>
              <a:t>نبود علائم نیازمند اقدام فوری :</a:t>
            </a:r>
          </a:p>
          <a:p>
            <a:pPr algn="r" rtl="1"/>
            <a:r>
              <a:rPr lang="fa-IR" sz="2400" dirty="0">
                <a:cs typeface="B Nazanin" panose="00000400000000000000" pitchFamily="2" charset="-78"/>
              </a:rPr>
              <a:t> </a:t>
            </a:r>
            <a:r>
              <a:rPr lang="fa-IR" sz="2400" b="1" dirty="0">
                <a:cs typeface="B Nazanin" panose="00000400000000000000" pitchFamily="2" charset="-78"/>
              </a:rPr>
              <a:t>ارزيابی</a:t>
            </a:r>
          </a:p>
          <a:p>
            <a:pPr algn="r" rtl="1"/>
            <a:r>
              <a:rPr lang="fa-IR" sz="2400" dirty="0">
                <a:cs typeface="B Nazanin" panose="00000400000000000000" pitchFamily="2" charset="-78"/>
              </a:rPr>
              <a:t> </a:t>
            </a:r>
            <a:r>
              <a:rPr lang="fa-IR" sz="2400" b="1" dirty="0">
                <a:cs typeface="B Nazanin" panose="00000400000000000000" pitchFamily="2" charset="-78"/>
              </a:rPr>
              <a:t>مرور وضعیت مادر در مراقبت قبلی</a:t>
            </a:r>
          </a:p>
          <a:p>
            <a:pPr algn="r" rtl="1"/>
            <a:r>
              <a:rPr lang="fa-IR" sz="2400" dirty="0">
                <a:cs typeface="B Nazanin" panose="00000400000000000000" pitchFamily="2" charset="-78"/>
              </a:rPr>
              <a:t> </a:t>
            </a:r>
            <a:r>
              <a:rPr lang="fa-IR" sz="2400" b="1" dirty="0">
                <a:cs typeface="B Nazanin" panose="00000400000000000000" pitchFamily="2" charset="-78"/>
              </a:rPr>
              <a:t>سئوال </a:t>
            </a:r>
            <a:r>
              <a:rPr lang="fa-IR" sz="2400" dirty="0">
                <a:cs typeface="B Nazanin" panose="00000400000000000000" pitchFamily="2" charset="-78"/>
              </a:rPr>
              <a:t>از ترشحات مهبل و خونريزي، بیماري زمینه اي، وضعیت شیردهی، وضعیت ادراري - تناسلی و اجابت مزاج، سرگیجه، درد (شكم، پهلوها، پستان، ساق و ران، دندان، محل بخیه)، مصرف مكمل هاي دارويی </a:t>
            </a:r>
          </a:p>
          <a:p>
            <a:pPr algn="r" rtl="1"/>
            <a:r>
              <a:rPr lang="fa-IR" sz="2400" b="1" dirty="0">
                <a:cs typeface="B Nazanin" panose="00000400000000000000" pitchFamily="2" charset="-78"/>
              </a:rPr>
              <a:t>اندازه گیري </a:t>
            </a:r>
            <a:r>
              <a:rPr lang="fa-IR" sz="2400" dirty="0">
                <a:cs typeface="B Nazanin" panose="00000400000000000000" pitchFamily="2" charset="-78"/>
              </a:rPr>
              <a:t>علائم حیاتی </a:t>
            </a:r>
          </a:p>
          <a:p>
            <a:pPr algn="r" rtl="1"/>
            <a:r>
              <a:rPr lang="fa-IR" sz="2400" b="1" dirty="0">
                <a:cs typeface="B Nazanin" panose="00000400000000000000" pitchFamily="2" charset="-78"/>
              </a:rPr>
              <a:t>معاينه</a:t>
            </a:r>
            <a:r>
              <a:rPr lang="fa-IR" sz="2400" dirty="0">
                <a:cs typeface="B Nazanin" panose="00000400000000000000" pitchFamily="2" charset="-78"/>
              </a:rPr>
              <a:t> چشم، دهان و دندان، پستان، شكم (رحم)، محل بخیه، اندام ها</a:t>
            </a:r>
            <a:endParaRPr lang="en-US" sz="2400" dirty="0">
              <a:cs typeface="B Nazanin" panose="00000400000000000000" pitchFamily="2" charset="-78"/>
            </a:endParaRPr>
          </a:p>
        </p:txBody>
      </p:sp>
    </p:spTree>
    <p:extLst>
      <p:ext uri="{BB962C8B-B14F-4D97-AF65-F5344CB8AC3E}">
        <p14:creationId xmlns:p14="http://schemas.microsoft.com/office/powerpoint/2010/main" val="3025564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63DE02-895C-4054-9061-8BF88F10AC16}"/>
              </a:ext>
            </a:extLst>
          </p:cNvPr>
          <p:cNvSpPr>
            <a:spLocks noGrp="1"/>
          </p:cNvSpPr>
          <p:nvPr>
            <p:ph idx="1"/>
          </p:nvPr>
        </p:nvSpPr>
        <p:spPr>
          <a:xfrm>
            <a:off x="2373549" y="1381328"/>
            <a:ext cx="9131063" cy="4529894"/>
          </a:xfrm>
        </p:spPr>
        <p:txBody>
          <a:bodyPr>
            <a:normAutofit/>
          </a:bodyPr>
          <a:lstStyle/>
          <a:p>
            <a:pPr algn="r" rtl="1"/>
            <a:r>
              <a:rPr lang="fa-IR" sz="2400" b="1" dirty="0">
                <a:cs typeface="B Nazanin" panose="00000400000000000000" pitchFamily="2" charset="-78"/>
              </a:rPr>
              <a:t>اقدام</a:t>
            </a:r>
          </a:p>
          <a:p>
            <a:pPr marL="0" indent="0" algn="r" rtl="1">
              <a:buNone/>
            </a:pPr>
            <a:r>
              <a:rPr lang="fa-IR" sz="2400" dirty="0">
                <a:cs typeface="B Nazanin" panose="00000400000000000000" pitchFamily="2" charset="-78"/>
              </a:rPr>
              <a:t>- تجويز مكمل هاي دارويی </a:t>
            </a:r>
          </a:p>
          <a:p>
            <a:pPr marL="0" indent="0" algn="r" rtl="1">
              <a:buNone/>
            </a:pPr>
            <a:r>
              <a:rPr lang="fa-IR" sz="2400" dirty="0">
                <a:cs typeface="B Nazanin" panose="00000400000000000000" pitchFamily="2" charset="-78"/>
              </a:rPr>
              <a:t>- ارايه توصیه هاي بهداشتی و آموزش هاي لازم </a:t>
            </a:r>
          </a:p>
          <a:p>
            <a:pPr marL="0" indent="0" algn="r" rtl="1">
              <a:buNone/>
            </a:pPr>
            <a:r>
              <a:rPr lang="fa-IR" sz="2400" dirty="0">
                <a:cs typeface="B Nazanin" panose="00000400000000000000" pitchFamily="2" charset="-78"/>
              </a:rPr>
              <a:t>- غربالگري افسردگی پس از زايمان</a:t>
            </a:r>
          </a:p>
          <a:p>
            <a:pPr marL="0" indent="0" algn="r" rtl="1">
              <a:buNone/>
            </a:pPr>
            <a:r>
              <a:rPr lang="fa-IR" sz="2400" dirty="0">
                <a:cs typeface="B Nazanin" panose="00000400000000000000" pitchFamily="2" charset="-78"/>
              </a:rPr>
              <a:t>- انجام پاپ اسمیر در صورت نیاز </a:t>
            </a:r>
          </a:p>
          <a:p>
            <a:pPr marL="0" indent="0" algn="r" rtl="1">
              <a:buNone/>
            </a:pPr>
            <a:r>
              <a:rPr lang="fa-IR" sz="2400" dirty="0">
                <a:cs typeface="B Nazanin" panose="00000400000000000000" pitchFamily="2" charset="-78"/>
              </a:rPr>
              <a:t>- درخواست آزمايش </a:t>
            </a:r>
            <a:r>
              <a:rPr lang="en-US" sz="2400" dirty="0">
                <a:cs typeface="B Nazanin" panose="00000400000000000000" pitchFamily="2" charset="-78"/>
              </a:rPr>
              <a:t>OGTT)</a:t>
            </a:r>
            <a:r>
              <a:rPr lang="fa-IR" sz="2400" dirty="0">
                <a:cs typeface="B Nazanin" panose="00000400000000000000" pitchFamily="2" charset="-78"/>
              </a:rPr>
              <a:t> ناشتا و دو ساعته)در مادران مبتلا به ديابت بارداري</a:t>
            </a:r>
            <a:endParaRPr lang="en-US" sz="2400" dirty="0">
              <a:cs typeface="B Nazanin" panose="00000400000000000000" pitchFamily="2" charset="-78"/>
            </a:endParaRPr>
          </a:p>
        </p:txBody>
      </p:sp>
    </p:spTree>
    <p:extLst>
      <p:ext uri="{BB962C8B-B14F-4D97-AF65-F5344CB8AC3E}">
        <p14:creationId xmlns:p14="http://schemas.microsoft.com/office/powerpoint/2010/main" val="282099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A10C3-5970-43CC-B561-7134FBF6FAFE}"/>
              </a:ext>
            </a:extLst>
          </p:cNvPr>
          <p:cNvSpPr>
            <a:spLocks noGrp="1"/>
          </p:cNvSpPr>
          <p:nvPr>
            <p:ph type="title"/>
          </p:nvPr>
        </p:nvSpPr>
        <p:spPr/>
        <p:txBody>
          <a:bodyPr>
            <a:normAutofit/>
          </a:bodyPr>
          <a:lstStyle/>
          <a:p>
            <a:pPr algn="ctr"/>
            <a:r>
              <a:rPr lang="fa-IR" sz="2400" b="1" dirty="0">
                <a:solidFill>
                  <a:srgbClr val="FF0000"/>
                </a:solidFill>
                <a:cs typeface="B Nazanin" panose="00000400000000000000" pitchFamily="2" charset="-78"/>
              </a:rPr>
              <a:t>علائم نیازمند اقدام فوری </a:t>
            </a:r>
            <a:endParaRPr lang="en-US" sz="2400" b="1"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584290CD-B1D3-4937-809E-3E9BCB33126B}"/>
              </a:ext>
            </a:extLst>
          </p:cNvPr>
          <p:cNvSpPr>
            <a:spLocks noGrp="1"/>
          </p:cNvSpPr>
          <p:nvPr>
            <p:ph idx="1"/>
          </p:nvPr>
        </p:nvSpPr>
        <p:spPr>
          <a:xfrm>
            <a:off x="2589212" y="1659467"/>
            <a:ext cx="8915400" cy="4251755"/>
          </a:xfrm>
        </p:spPr>
        <p:txBody>
          <a:bodyPr>
            <a:noAutofit/>
          </a:bodyPr>
          <a:lstStyle/>
          <a:p>
            <a:pPr algn="r" rtl="1"/>
            <a:r>
              <a:rPr lang="fa-IR" sz="2400" b="1" dirty="0">
                <a:cs typeface="B Nazanin" panose="00000400000000000000" pitchFamily="2" charset="-78"/>
              </a:rPr>
              <a:t>تشنج: </a:t>
            </a:r>
            <a:r>
              <a:rPr lang="fa-IR" sz="2400" dirty="0">
                <a:cs typeface="B Nazanin" panose="00000400000000000000" pitchFamily="2" charset="-78"/>
              </a:rPr>
              <a:t>انقباضات تونیک و كلونیک تمام يا قسمتی از بدن</a:t>
            </a:r>
          </a:p>
          <a:p>
            <a:pPr algn="r" rtl="1"/>
            <a:r>
              <a:rPr lang="fa-IR" sz="2400" b="1" dirty="0">
                <a:cs typeface="B Nazanin" panose="00000400000000000000" pitchFamily="2" charset="-78"/>
              </a:rPr>
              <a:t>اختلال هوشیاري: </a:t>
            </a:r>
            <a:r>
              <a:rPr lang="fa-IR" sz="2400" dirty="0">
                <a:cs typeface="B Nazanin" panose="00000400000000000000" pitchFamily="2" charset="-78"/>
              </a:rPr>
              <a:t>عدم پاسخگويی مادر به تحريكات وارده (نیشگون، ضربه، نور و...) يا عدم درك زمان و مكان</a:t>
            </a:r>
          </a:p>
          <a:p>
            <a:pPr algn="r" rtl="1"/>
            <a:r>
              <a:rPr lang="fa-IR" sz="2400" b="1" dirty="0">
                <a:cs typeface="B Nazanin" panose="00000400000000000000" pitchFamily="2" charset="-78"/>
              </a:rPr>
              <a:t>شوک: </a:t>
            </a:r>
            <a:r>
              <a:rPr lang="fa-IR" sz="2400" dirty="0">
                <a:cs typeface="B Nazanin" panose="00000400000000000000" pitchFamily="2" charset="-78"/>
              </a:rPr>
              <a:t>اختلالی در گردش خون بدن كه با علائم حیاتی غیر طبیعی مشخص می شود. (علائم اصلی شامل نبض تند و ضعیف 110 بار در دقیقه يا بیشتر و فشارخون سیستولیک كمتر از90 میلیمتر جیوه می باشد كه ممكن است با رنگ پريدگی، عرق سرد و سردي پوست، تنفس تند 30 بار در دقیقه يا بیشتر و بی قراري و گیجی همراه باشد.)</a:t>
            </a:r>
          </a:p>
          <a:p>
            <a:pPr algn="r" rtl="1"/>
            <a:r>
              <a:rPr lang="fa-IR" sz="2400" b="1" dirty="0">
                <a:cs typeface="B Nazanin" panose="00000400000000000000" pitchFamily="2" charset="-78"/>
              </a:rPr>
              <a:t>تنفس مشکل: </a:t>
            </a:r>
            <a:r>
              <a:rPr lang="fa-IR" sz="2400" dirty="0">
                <a:cs typeface="B Nazanin" panose="00000400000000000000" pitchFamily="2" charset="-78"/>
              </a:rPr>
              <a:t>مادر به هر دلیلی نمی تواند به راحتی نفس بكشد. </a:t>
            </a:r>
            <a:endParaRPr lang="en-US" sz="2400" dirty="0">
              <a:cs typeface="B Nazanin" panose="00000400000000000000" pitchFamily="2" charset="-78"/>
            </a:endParaRPr>
          </a:p>
        </p:txBody>
      </p:sp>
    </p:spTree>
    <p:extLst>
      <p:ext uri="{BB962C8B-B14F-4D97-AF65-F5344CB8AC3E}">
        <p14:creationId xmlns:p14="http://schemas.microsoft.com/office/powerpoint/2010/main" val="39145898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1ABF82-61EB-461E-A957-483C2FAFB38F}"/>
              </a:ext>
            </a:extLst>
          </p:cNvPr>
          <p:cNvSpPr>
            <a:spLocks noGrp="1"/>
          </p:cNvSpPr>
          <p:nvPr>
            <p:ph idx="1"/>
          </p:nvPr>
        </p:nvSpPr>
        <p:spPr>
          <a:xfrm>
            <a:off x="2589212" y="880533"/>
            <a:ext cx="8915400" cy="5030689"/>
          </a:xfrm>
        </p:spPr>
        <p:txBody>
          <a:bodyPr>
            <a:normAutofit/>
          </a:bodyPr>
          <a:lstStyle/>
          <a:p>
            <a:pPr marL="0" indent="0" algn="ctr" rtl="1">
              <a:buNone/>
            </a:pPr>
            <a:r>
              <a:rPr lang="fa-IR" sz="2400" b="1" dirty="0">
                <a:solidFill>
                  <a:srgbClr val="FF0000"/>
                </a:solidFill>
                <a:cs typeface="B Nazanin" panose="00000400000000000000" pitchFamily="2" charset="-78"/>
              </a:rPr>
              <a:t>تشکیل پرونده و شرح حال</a:t>
            </a:r>
          </a:p>
          <a:p>
            <a:pPr algn="r" rtl="1"/>
            <a:r>
              <a:rPr lang="fa-IR" sz="2400" dirty="0">
                <a:cs typeface="B Nazanin" panose="00000400000000000000" pitchFamily="2" charset="-78"/>
              </a:rPr>
              <a:t> براي تشكیل پرونده، قسمت شرح حال و سوابق بارداري اخیر فرم مراقبت «پس از زايمان» را تكمیل كنید. شرح حال شامل موارد زير است: </a:t>
            </a:r>
          </a:p>
          <a:p>
            <a:pPr marL="0" indent="0" algn="r" rtl="1">
              <a:buNone/>
            </a:pPr>
            <a:r>
              <a:rPr lang="fa-IR" sz="2400" dirty="0">
                <a:cs typeface="B Nazanin" panose="00000400000000000000" pitchFamily="2" charset="-78"/>
              </a:rPr>
              <a:t>- تاريخچه زايمان: تاريخ، نوع و محل زايمان و عامل زايمان </a:t>
            </a:r>
          </a:p>
          <a:p>
            <a:pPr marL="0" indent="0" algn="r" rtl="1">
              <a:buNone/>
            </a:pPr>
            <a:r>
              <a:rPr lang="fa-IR" sz="2400" dirty="0">
                <a:cs typeface="B Nazanin" panose="00000400000000000000" pitchFamily="2" charset="-78"/>
              </a:rPr>
              <a:t>- سوابق بارداري اخیر: مواردي كه در بارداري اتفاق افتاده و نیاز به توجه در مراقبت پس از زايمان دارد مانند پره اكامپسی، ديابت بارداري، بیماري هاي زمینه اي (فشارخون باا، قلبی، آنمی، سل و ...) و مصرف الكل و مواد</a:t>
            </a:r>
          </a:p>
          <a:p>
            <a:pPr marL="0" indent="0" algn="ctr" rtl="1">
              <a:buNone/>
            </a:pPr>
            <a:r>
              <a:rPr lang="fa-IR" sz="2400" b="1" dirty="0">
                <a:solidFill>
                  <a:srgbClr val="FF0000"/>
                </a:solidFill>
                <a:cs typeface="B Nazanin" panose="00000400000000000000" pitchFamily="2" charset="-78"/>
              </a:rPr>
              <a:t>بررسی پرونده و آشنايی با وضعیت مادر</a:t>
            </a:r>
          </a:p>
          <a:p>
            <a:pPr algn="r" rtl="1"/>
            <a:r>
              <a:rPr lang="fa-IR" sz="2400" dirty="0">
                <a:cs typeface="B Nazanin" panose="00000400000000000000" pitchFamily="2" charset="-78"/>
              </a:rPr>
              <a:t> قبل از شروع مراقبت ، خاصه پرونده مادر را مرور كرده و از وضعیت وي مطلع شويد. مواردي مانند بیماري ها، نتیجه آزمايش ها و نتیجه ارجاع را نیز بررسی كنید.</a:t>
            </a:r>
            <a:endParaRPr lang="en-US" sz="2400" dirty="0">
              <a:cs typeface="B Nazanin" panose="00000400000000000000" pitchFamily="2" charset="-78"/>
            </a:endParaRPr>
          </a:p>
        </p:txBody>
      </p:sp>
    </p:spTree>
    <p:extLst>
      <p:ext uri="{BB962C8B-B14F-4D97-AF65-F5344CB8AC3E}">
        <p14:creationId xmlns:p14="http://schemas.microsoft.com/office/powerpoint/2010/main" val="40085903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5206F2-BC12-4B17-A9F3-5468521031C4}"/>
              </a:ext>
            </a:extLst>
          </p:cNvPr>
          <p:cNvSpPr>
            <a:spLocks noGrp="1"/>
          </p:cNvSpPr>
          <p:nvPr>
            <p:ph idx="1"/>
          </p:nvPr>
        </p:nvSpPr>
        <p:spPr>
          <a:xfrm>
            <a:off x="2589212" y="982133"/>
            <a:ext cx="8915400" cy="4929089"/>
          </a:xfrm>
        </p:spPr>
        <p:txBody>
          <a:bodyPr/>
          <a:lstStyle/>
          <a:p>
            <a:pPr marL="0" indent="0" algn="ctr" rtl="1">
              <a:buNone/>
            </a:pPr>
            <a:r>
              <a:rPr lang="fa-IR" sz="2400" b="1" dirty="0">
                <a:solidFill>
                  <a:srgbClr val="FF0000"/>
                </a:solidFill>
                <a:cs typeface="B Nazanin" panose="00000400000000000000" pitchFamily="2" charset="-78"/>
              </a:rPr>
              <a:t>علائم نیازمند مراقبت ويژه پس از زايمان</a:t>
            </a:r>
          </a:p>
          <a:p>
            <a:pPr algn="r" rtl="1"/>
            <a:r>
              <a:rPr lang="fa-IR" sz="2400" dirty="0">
                <a:cs typeface="B Nazanin" panose="00000400000000000000" pitchFamily="2" charset="-78"/>
              </a:rPr>
              <a:t> اين علائم را جهت مراجعه سريع مادر به مراكز بهداشتی درمانی به وي آموزش دهید: خونريزي بیش از حد قاعدگی در هفته اول، تب و لرز، سر درد، سرگیجه، خروج ترشحات بدبو و چركی از مهبل، درد و ورم يک طرفه ساق و ران، افسردگی شديد، درد شكم يا پهلو، سوزش يا درد هنگام ادرار كردن، عدم توانايی در ادرار كردن، درد و تورم و سفتی پستان ها و درد و سوزش و ترشح از محل بخیه ها</a:t>
            </a:r>
          </a:p>
          <a:p>
            <a:pPr algn="r" rtl="1"/>
            <a:endParaRPr lang="fa-IR" sz="2400" dirty="0">
              <a:cs typeface="B Nazanin" panose="00000400000000000000" pitchFamily="2" charset="-78"/>
            </a:endParaRPr>
          </a:p>
          <a:p>
            <a:pPr marL="0" indent="0" algn="ctr" rtl="1">
              <a:buNone/>
            </a:pPr>
            <a:r>
              <a:rPr lang="fa-IR" sz="2400" b="1" dirty="0">
                <a:solidFill>
                  <a:srgbClr val="FF0000"/>
                </a:solidFill>
                <a:cs typeface="B Nazanin" panose="00000400000000000000" pitchFamily="2" charset="-78"/>
              </a:rPr>
              <a:t>ترشحات مهبل</a:t>
            </a:r>
          </a:p>
          <a:p>
            <a:pPr algn="r" rtl="1"/>
            <a:r>
              <a:rPr lang="fa-IR" sz="2400" dirty="0">
                <a:cs typeface="B Nazanin" panose="00000400000000000000" pitchFamily="2" charset="-78"/>
              </a:rPr>
              <a:t> خروج ترشحات چركی و بد بو از مهبل را سئوال كنید. </a:t>
            </a: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535656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C56B0E6-2F1E-4B05-A1CD-53824C00EE11}"/>
              </a:ext>
            </a:extLst>
          </p:cNvPr>
          <p:cNvSpPr>
            <a:spLocks noGrp="1"/>
          </p:cNvSpPr>
          <p:nvPr>
            <p:ph idx="1"/>
          </p:nvPr>
        </p:nvSpPr>
        <p:spPr>
          <a:xfrm>
            <a:off x="2589212" y="857956"/>
            <a:ext cx="8915400" cy="5053266"/>
          </a:xfrm>
        </p:spPr>
        <p:txBody>
          <a:bodyPr>
            <a:normAutofit/>
          </a:bodyPr>
          <a:lstStyle/>
          <a:p>
            <a:pPr marL="0" indent="0" algn="ctr" rtl="1">
              <a:buNone/>
            </a:pPr>
            <a:r>
              <a:rPr lang="fa-IR" sz="2400" b="1" dirty="0">
                <a:solidFill>
                  <a:srgbClr val="FF0000"/>
                </a:solidFill>
                <a:cs typeface="B Nazanin" panose="00000400000000000000" pitchFamily="2" charset="-78"/>
              </a:rPr>
              <a:t>خونريزي</a:t>
            </a:r>
          </a:p>
          <a:p>
            <a:pPr algn="r" rtl="1"/>
            <a:r>
              <a:rPr lang="fa-IR" sz="2400" dirty="0">
                <a:cs typeface="B Nazanin" panose="00000400000000000000" pitchFamily="2" charset="-78"/>
              </a:rPr>
              <a:t>در روزهاي اول پس از زايمان ترشحات واژينال خونی است. پس از 3 تا 4 روز كم رنگ تر می شود و پس از حدود 10 روز سفید يا زرد رنگ می شود. میانگین مدت ترشح از 24 تا 36 روز متغیر است. بنابراين مغايرت با اين الگو و خونريزي از مهبل را سئوال كنید</a:t>
            </a:r>
          </a:p>
          <a:p>
            <a:pPr marL="0" indent="0" algn="ctr" rtl="1">
              <a:buNone/>
            </a:pPr>
            <a:r>
              <a:rPr lang="fa-IR" sz="2400" b="1" dirty="0">
                <a:solidFill>
                  <a:srgbClr val="FF0000"/>
                </a:solidFill>
                <a:cs typeface="B Nazanin" panose="00000400000000000000" pitchFamily="2" charset="-78"/>
              </a:rPr>
              <a:t>بیماري زمینه اي</a:t>
            </a:r>
          </a:p>
          <a:p>
            <a:pPr algn="r" rtl="1"/>
            <a:r>
              <a:rPr lang="fa-IR" sz="2400" dirty="0">
                <a:cs typeface="B Nazanin" panose="00000400000000000000" pitchFamily="2" charset="-78"/>
              </a:rPr>
              <a:t>منظور بیماري هاي قلبی، كلیوي، ديابت، آنمی، فشارخون باا، صرع، ... است.</a:t>
            </a:r>
          </a:p>
          <a:p>
            <a:pPr marL="0" indent="0" algn="ctr" rtl="1">
              <a:buNone/>
            </a:pPr>
            <a:r>
              <a:rPr lang="fa-IR" sz="2400" b="1" dirty="0">
                <a:solidFill>
                  <a:srgbClr val="FF0000"/>
                </a:solidFill>
                <a:cs typeface="B Nazanin" panose="00000400000000000000" pitchFamily="2" charset="-78"/>
              </a:rPr>
              <a:t>وضعیت ادراري - تناسلی و اجابت مزاج</a:t>
            </a:r>
          </a:p>
          <a:p>
            <a:pPr algn="r" rtl="1"/>
            <a:r>
              <a:rPr lang="fa-IR" sz="2400" dirty="0">
                <a:cs typeface="B Nazanin" panose="00000400000000000000" pitchFamily="2" charset="-78"/>
              </a:rPr>
              <a:t>از مادر در مورد وضعیت دفع ادرار )سوزش، درد، فشار، عدم توانايی در ادرار كردن، تكرر، احساس دفع سريع، بی اختیاري( و اجابت مزاج )يبوست، خونی بودن مدفوع، درد مقعد، بواسیر، بی اختیاري( و سوزش و خارش ناحیه تناسلی سئوال كنید. </a:t>
            </a:r>
            <a:endParaRPr lang="en-US" sz="2400" dirty="0">
              <a:cs typeface="B Nazanin" panose="00000400000000000000" pitchFamily="2" charset="-78"/>
            </a:endParaRPr>
          </a:p>
        </p:txBody>
      </p:sp>
    </p:spTree>
    <p:extLst>
      <p:ext uri="{BB962C8B-B14F-4D97-AF65-F5344CB8AC3E}">
        <p14:creationId xmlns:p14="http://schemas.microsoft.com/office/powerpoint/2010/main" val="1470425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E29FDF-27D4-4789-B1FA-121DA55D539C}"/>
              </a:ext>
            </a:extLst>
          </p:cNvPr>
          <p:cNvSpPr>
            <a:spLocks noGrp="1"/>
          </p:cNvSpPr>
          <p:nvPr>
            <p:ph idx="1"/>
          </p:nvPr>
        </p:nvSpPr>
        <p:spPr>
          <a:xfrm>
            <a:off x="2589212" y="654757"/>
            <a:ext cx="8915400" cy="5256466"/>
          </a:xfrm>
        </p:spPr>
        <p:txBody>
          <a:bodyPr>
            <a:normAutofit/>
          </a:bodyPr>
          <a:lstStyle/>
          <a:p>
            <a:pPr marL="0" indent="0" algn="ctr" rtl="1">
              <a:buNone/>
            </a:pPr>
            <a:r>
              <a:rPr lang="fa-IR" sz="2400" b="1" dirty="0">
                <a:solidFill>
                  <a:srgbClr val="FF0000"/>
                </a:solidFill>
                <a:cs typeface="B Nazanin" panose="00000400000000000000" pitchFamily="2" charset="-78"/>
              </a:rPr>
              <a:t>مشکلات شیردهی</a:t>
            </a:r>
          </a:p>
          <a:p>
            <a:pPr algn="r" rtl="1"/>
            <a:r>
              <a:rPr lang="fa-IR" sz="2400" dirty="0">
                <a:cs typeface="B Nazanin" panose="00000400000000000000" pitchFamily="2" charset="-78"/>
              </a:rPr>
              <a:t> در هر ملاقات، از مادر در مورد تداوم شیردهی سؤال كنید. در صورت وجود مشكلاتی چون نوك فرورفته، صاف، دراز و مجاري بسته و شقاق به مادر آموزش دهید </a:t>
            </a:r>
          </a:p>
          <a:p>
            <a:pPr marL="0" indent="0" algn="ctr" rtl="1">
              <a:buNone/>
            </a:pPr>
            <a:r>
              <a:rPr lang="fa-IR" sz="2400" b="1" dirty="0">
                <a:solidFill>
                  <a:srgbClr val="FF0000"/>
                </a:solidFill>
                <a:cs typeface="B Nazanin" panose="00000400000000000000" pitchFamily="2" charset="-78"/>
              </a:rPr>
              <a:t>سرگیجه</a:t>
            </a:r>
          </a:p>
          <a:p>
            <a:pPr algn="r" rtl="1"/>
            <a:r>
              <a:rPr lang="fa-IR" sz="2400" dirty="0">
                <a:cs typeface="B Nazanin" panose="00000400000000000000" pitchFamily="2" charset="-78"/>
              </a:rPr>
              <a:t> حالتی از دوران و يا گیج رفتن سر است. در صورت شكايت مادر از سرگیجه، فشارخون و تعداد نبض او را ابتدا در حالت خوابیده و سپس در حالت نشسته اندازه گیري كنید. اگر میزان فشارخون سیستولیک از حالت خوابیده به نشسته به میزان 20 میلیمتر جیوه كاهش يابد و تعداد نبض از حالت خوابیده به نشسته 20 بار افزايش يابد، نیاز به بررسی دارد.</a:t>
            </a:r>
          </a:p>
          <a:p>
            <a:pPr marL="0" indent="0" algn="ctr" rtl="1">
              <a:buNone/>
            </a:pPr>
            <a:r>
              <a:rPr lang="fa-IR" sz="2400" b="1" dirty="0">
                <a:solidFill>
                  <a:srgbClr val="FF0000"/>
                </a:solidFill>
                <a:cs typeface="B Nazanin" panose="00000400000000000000" pitchFamily="2" charset="-78"/>
              </a:rPr>
              <a:t>درد شکم و يا پهلوها</a:t>
            </a:r>
          </a:p>
          <a:p>
            <a:pPr algn="r" rtl="1"/>
            <a:r>
              <a:rPr lang="fa-IR" sz="2400" dirty="0">
                <a:cs typeface="B Nazanin" panose="00000400000000000000" pitchFamily="2" charset="-78"/>
              </a:rPr>
              <a:t> هر نوع درد خفیف يا شديد، متناوب يا متوالی در هر ناحیه از شكم و پهلوها</a:t>
            </a:r>
            <a:endParaRPr lang="en-US" sz="2400" dirty="0">
              <a:cs typeface="B Nazanin" panose="00000400000000000000" pitchFamily="2" charset="-78"/>
            </a:endParaRPr>
          </a:p>
        </p:txBody>
      </p:sp>
    </p:spTree>
    <p:extLst>
      <p:ext uri="{BB962C8B-B14F-4D97-AF65-F5344CB8AC3E}">
        <p14:creationId xmlns:p14="http://schemas.microsoft.com/office/powerpoint/2010/main" val="3198159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9C01D5-9779-43BD-95FE-D891468F9B22}"/>
              </a:ext>
            </a:extLst>
          </p:cNvPr>
          <p:cNvSpPr>
            <a:spLocks noGrp="1"/>
          </p:cNvSpPr>
          <p:nvPr>
            <p:ph idx="1"/>
          </p:nvPr>
        </p:nvSpPr>
        <p:spPr>
          <a:xfrm>
            <a:off x="2589212" y="1185333"/>
            <a:ext cx="8915400" cy="4725889"/>
          </a:xfrm>
        </p:spPr>
        <p:txBody>
          <a:bodyPr/>
          <a:lstStyle/>
          <a:p>
            <a:pPr marL="0" indent="0" algn="ctr" rtl="1">
              <a:buNone/>
            </a:pPr>
            <a:r>
              <a:rPr lang="fa-IR" sz="2400" b="1" dirty="0">
                <a:solidFill>
                  <a:srgbClr val="FF0000"/>
                </a:solidFill>
                <a:cs typeface="B Nazanin" panose="00000400000000000000" pitchFamily="2" charset="-78"/>
              </a:rPr>
              <a:t>مکمل هاي دارويی</a:t>
            </a:r>
          </a:p>
          <a:p>
            <a:pPr algn="r" rtl="1"/>
            <a:r>
              <a:rPr lang="fa-IR" sz="2400" dirty="0">
                <a:cs typeface="B Nazanin" panose="00000400000000000000" pitchFamily="2" charset="-78"/>
              </a:rPr>
              <a:t>مادر بايد تا 3 ماه پس از زايمان مكمل آهن و مولتی ويتامین مصرف كند. بنابراين مطمئن شويد كه مادر به میزان مورد نیاز مكمل دارد و به طور منظم مصرف می كند.</a:t>
            </a: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3207989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8F650DC-F979-4910-B97A-BD614EB5E070}"/>
              </a:ext>
            </a:extLst>
          </p:cNvPr>
          <p:cNvSpPr>
            <a:spLocks noGrp="1"/>
          </p:cNvSpPr>
          <p:nvPr>
            <p:ph idx="1"/>
          </p:nvPr>
        </p:nvSpPr>
        <p:spPr>
          <a:xfrm>
            <a:off x="2589212" y="632178"/>
            <a:ext cx="8915400" cy="5279044"/>
          </a:xfrm>
        </p:spPr>
        <p:txBody>
          <a:bodyPr>
            <a:normAutofit lnSpcReduction="10000"/>
          </a:bodyPr>
          <a:lstStyle/>
          <a:p>
            <a:pPr marL="0" indent="0" algn="ctr" rtl="1">
              <a:buNone/>
            </a:pPr>
            <a:r>
              <a:rPr lang="fa-IR" sz="2400" b="1" dirty="0">
                <a:solidFill>
                  <a:srgbClr val="FF0000"/>
                </a:solidFill>
                <a:cs typeface="B Nazanin" panose="00000400000000000000" pitchFamily="2" charset="-78"/>
              </a:rPr>
              <a:t>علائم حیاتی</a:t>
            </a:r>
          </a:p>
          <a:p>
            <a:pPr algn="r" rtl="1"/>
            <a:r>
              <a:rPr lang="fa-IR" sz="2400" dirty="0">
                <a:cs typeface="B Nazanin" panose="00000400000000000000" pitchFamily="2" charset="-78"/>
              </a:rPr>
              <a:t> در هر ملاقات، علائم حیاتی مادر را اندازه گیري كنید: </a:t>
            </a:r>
          </a:p>
          <a:p>
            <a:pPr marL="0" indent="0" algn="r" rtl="1">
              <a:buNone/>
            </a:pPr>
            <a:r>
              <a:rPr lang="fa-IR" sz="2400" dirty="0">
                <a:cs typeface="B Nazanin" panose="00000400000000000000" pitchFamily="2" charset="-78"/>
              </a:rPr>
              <a:t>- </a:t>
            </a:r>
            <a:r>
              <a:rPr lang="fa-IR" sz="2400" b="1" dirty="0">
                <a:cs typeface="B Nazanin" panose="00000400000000000000" pitchFamily="2" charset="-78"/>
              </a:rPr>
              <a:t>فشارخون</a:t>
            </a:r>
            <a:r>
              <a:rPr lang="fa-IR" sz="2400" dirty="0">
                <a:cs typeface="B Nazanin" panose="00000400000000000000" pitchFamily="2" charset="-78"/>
              </a:rPr>
              <a:t> را در يک وضعیت ثابت (نشسته يا خوابیده) و از يک دست ثابت (راست يا چپ) اندازه گیري كنید. ترجیحا فشارخون در وضعیت نشسته و از دست راست اندازه گیري شود. فشارخون140/90میلیمتر جیوه و بالاتر« فشارخون بالا» است. </a:t>
            </a:r>
          </a:p>
          <a:p>
            <a:pPr marL="0" indent="0" algn="r" rtl="1">
              <a:buNone/>
            </a:pPr>
            <a:r>
              <a:rPr lang="fa-IR" sz="2400" dirty="0">
                <a:cs typeface="B Nazanin" panose="00000400000000000000" pitchFamily="2" charset="-78"/>
              </a:rPr>
              <a:t>- </a:t>
            </a:r>
            <a:r>
              <a:rPr lang="fa-IR" sz="2400" b="1" dirty="0">
                <a:cs typeface="B Nazanin" panose="00000400000000000000" pitchFamily="2" charset="-78"/>
              </a:rPr>
              <a:t>درجه حرارت </a:t>
            </a:r>
            <a:r>
              <a:rPr lang="fa-IR" sz="2400" dirty="0">
                <a:cs typeface="B Nazanin" panose="00000400000000000000" pitchFamily="2" charset="-78"/>
              </a:rPr>
              <a:t>بدن را از راه دهان به مدت يک دقیقه اندازه گیري كنید. دماي بدن به میزان 38 درجه سانتیگراد يا بالاتر«تب » است. نكته: قبل از اندازه گیري درجه حرارت مطمئن شود كه مادر تا 15 دقیقه قبل نوشیدنی گرم يا سرد میل نكرده باشد. زبان روي حرارت سنج قرار گرفته باشد. </a:t>
            </a:r>
          </a:p>
          <a:p>
            <a:pPr marL="0" indent="0" algn="r" rtl="1">
              <a:buNone/>
            </a:pPr>
            <a:r>
              <a:rPr lang="fa-IR" sz="2400" dirty="0">
                <a:cs typeface="B Nazanin" panose="00000400000000000000" pitchFamily="2" charset="-78"/>
              </a:rPr>
              <a:t>- </a:t>
            </a:r>
            <a:r>
              <a:rPr lang="fa-IR" sz="2400" b="1" dirty="0">
                <a:cs typeface="B Nazanin" panose="00000400000000000000" pitchFamily="2" charset="-78"/>
              </a:rPr>
              <a:t>تعداد نبض </a:t>
            </a:r>
            <a:r>
              <a:rPr lang="fa-IR" sz="2400" dirty="0">
                <a:cs typeface="B Nazanin" panose="00000400000000000000" pitchFamily="2" charset="-78"/>
              </a:rPr>
              <a:t>را به مدت يک دقیقه كامل اندازه گیري كنید. تعداد طبیعی نبض60، تا 100 بار در دقیقه است. </a:t>
            </a:r>
          </a:p>
          <a:p>
            <a:pPr marL="0" indent="0" algn="r" rtl="1">
              <a:buNone/>
            </a:pPr>
            <a:r>
              <a:rPr lang="fa-IR" sz="2400" dirty="0">
                <a:cs typeface="B Nazanin" panose="00000400000000000000" pitchFamily="2" charset="-78"/>
              </a:rPr>
              <a:t>- </a:t>
            </a:r>
            <a:r>
              <a:rPr lang="fa-IR" sz="2400" b="1" dirty="0">
                <a:cs typeface="B Nazanin" panose="00000400000000000000" pitchFamily="2" charset="-78"/>
              </a:rPr>
              <a:t>تعداد تنفس </a:t>
            </a:r>
            <a:r>
              <a:rPr lang="fa-IR" sz="2400" dirty="0">
                <a:cs typeface="B Nazanin" panose="00000400000000000000" pitchFamily="2" charset="-78"/>
              </a:rPr>
              <a:t>را به مدت يک دقیقه كامل اندازه گیري كنید. تعداد طبیعی تنفس، 16 تا 20 بار در دقیقه است.</a:t>
            </a:r>
            <a:endParaRPr lang="en-US" sz="2400" dirty="0">
              <a:cs typeface="B Nazanin" panose="00000400000000000000" pitchFamily="2" charset="-78"/>
            </a:endParaRPr>
          </a:p>
        </p:txBody>
      </p:sp>
    </p:spTree>
    <p:extLst>
      <p:ext uri="{BB962C8B-B14F-4D97-AF65-F5344CB8AC3E}">
        <p14:creationId xmlns:p14="http://schemas.microsoft.com/office/powerpoint/2010/main" val="1774910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6F58CB-D58B-48AC-B886-EBA5D8EEFD52}"/>
              </a:ext>
            </a:extLst>
          </p:cNvPr>
          <p:cNvSpPr>
            <a:spLocks noGrp="1"/>
          </p:cNvSpPr>
          <p:nvPr>
            <p:ph idx="1"/>
          </p:nvPr>
        </p:nvSpPr>
        <p:spPr>
          <a:xfrm>
            <a:off x="2140085" y="856034"/>
            <a:ext cx="9364527" cy="5055188"/>
          </a:xfrm>
        </p:spPr>
        <p:txBody>
          <a:bodyPr/>
          <a:lstStyle/>
          <a:p>
            <a:pPr marL="0" indent="0" algn="ctr" rtl="1">
              <a:buNone/>
            </a:pPr>
            <a:r>
              <a:rPr lang="fa-IR" sz="2400" b="1" dirty="0">
                <a:solidFill>
                  <a:srgbClr val="FF0000"/>
                </a:solidFill>
                <a:cs typeface="B Nazanin" panose="00000400000000000000" pitchFamily="2" charset="-78"/>
              </a:rPr>
              <a:t>معاينه در ارزيابی معمول</a:t>
            </a:r>
          </a:p>
          <a:p>
            <a:pPr algn="r" rtl="1"/>
            <a:r>
              <a:rPr lang="fa-IR" sz="2400" dirty="0">
                <a:cs typeface="B Nazanin" panose="00000400000000000000" pitchFamily="2" charset="-78"/>
              </a:rPr>
              <a:t> در هر ملاقات موارد زير را معاينه و در فرم ثبت كنید: </a:t>
            </a:r>
          </a:p>
          <a:p>
            <a:pPr marL="0" indent="0" algn="r" rtl="1">
              <a:buNone/>
            </a:pPr>
            <a:r>
              <a:rPr lang="fa-IR" sz="2400" dirty="0">
                <a:cs typeface="B Nazanin" panose="00000400000000000000" pitchFamily="2" charset="-78"/>
              </a:rPr>
              <a:t> - </a:t>
            </a:r>
            <a:r>
              <a:rPr lang="fa-IR" sz="2400" b="1" dirty="0">
                <a:cs typeface="B Nazanin" panose="00000400000000000000" pitchFamily="2" charset="-78"/>
              </a:rPr>
              <a:t>معاينه چشم: </a:t>
            </a:r>
            <a:r>
              <a:rPr lang="fa-IR" sz="2400" dirty="0">
                <a:cs typeface="B Nazanin" panose="00000400000000000000" pitchFamily="2" charset="-78"/>
              </a:rPr>
              <a:t>رنگ ملتحمه را بررسی كنید. كم رنگ بودن مخاط ملتحمه چشم به همراه كم</a:t>
            </a:r>
          </a:p>
          <a:p>
            <a:pPr marL="0" indent="0" algn="r" rtl="1">
              <a:buNone/>
            </a:pPr>
            <a:r>
              <a:rPr lang="fa-IR" sz="2400" dirty="0">
                <a:cs typeface="B Nazanin" panose="00000400000000000000" pitchFamily="2" charset="-78"/>
              </a:rPr>
              <a:t>.  رنگ بودن زبان، بستر ناخنها و يا كف دست« رنگ پريدگی شديد» است</a:t>
            </a:r>
          </a:p>
          <a:p>
            <a:pPr marL="0" indent="0" algn="r" rtl="1">
              <a:buNone/>
            </a:pPr>
            <a:r>
              <a:rPr lang="fa-IR" sz="2400" dirty="0">
                <a:cs typeface="B Nazanin" panose="00000400000000000000" pitchFamily="2" charset="-78"/>
              </a:rPr>
              <a:t> - </a:t>
            </a:r>
            <a:r>
              <a:rPr lang="fa-IR" sz="2400" b="1" dirty="0">
                <a:cs typeface="B Nazanin" panose="00000400000000000000" pitchFamily="2" charset="-78"/>
              </a:rPr>
              <a:t>معاينه دهان و دندان</a:t>
            </a:r>
            <a:r>
              <a:rPr lang="fa-IR" sz="2400" dirty="0">
                <a:cs typeface="B Nazanin" panose="00000400000000000000" pitchFamily="2" charset="-78"/>
              </a:rPr>
              <a:t>: دهان و دندان مادر از نظر وجود جرم، پوسیدگی، التهاب لثه، عفونت </a:t>
            </a:r>
          </a:p>
          <a:p>
            <a:pPr marL="0" indent="0" algn="r" rtl="1">
              <a:buNone/>
            </a:pPr>
            <a:r>
              <a:rPr lang="fa-IR" sz="2400" dirty="0">
                <a:cs typeface="B Nazanin" panose="00000400000000000000" pitchFamily="2" charset="-78"/>
              </a:rPr>
              <a:t>   دندانی و آبسه بررسی شود. </a:t>
            </a:r>
          </a:p>
          <a:p>
            <a:pPr marL="0" indent="0" algn="r" rtl="1">
              <a:buNone/>
            </a:pPr>
            <a:r>
              <a:rPr lang="fa-IR" sz="2400" dirty="0">
                <a:cs typeface="B Nazanin" panose="00000400000000000000" pitchFamily="2" charset="-78"/>
              </a:rPr>
              <a:t>- </a:t>
            </a:r>
            <a:r>
              <a:rPr lang="fa-IR" sz="2400" b="1" dirty="0">
                <a:cs typeface="B Nazanin" panose="00000400000000000000" pitchFamily="2" charset="-78"/>
              </a:rPr>
              <a:t>معاينه پستان: </a:t>
            </a:r>
            <a:r>
              <a:rPr lang="fa-IR" sz="2400" dirty="0">
                <a:cs typeface="B Nazanin" panose="00000400000000000000" pitchFamily="2" charset="-78"/>
              </a:rPr>
              <a:t>پستان ها را از نظر تورم و درد و وجود شقاق، آبسه، ماستیت و احتقان بررسی كنید</a:t>
            </a:r>
            <a:endParaRPr lang="en-US" sz="2400" dirty="0">
              <a:cs typeface="B Nazanin" panose="00000400000000000000" pitchFamily="2" charset="-78"/>
            </a:endParaRPr>
          </a:p>
        </p:txBody>
      </p:sp>
    </p:spTree>
    <p:extLst>
      <p:ext uri="{BB962C8B-B14F-4D97-AF65-F5344CB8AC3E}">
        <p14:creationId xmlns:p14="http://schemas.microsoft.com/office/powerpoint/2010/main" val="2375054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9DDE5-D8C4-40D9-A388-F47EC61BC84D}"/>
              </a:ext>
            </a:extLst>
          </p:cNvPr>
          <p:cNvSpPr>
            <a:spLocks noGrp="1"/>
          </p:cNvSpPr>
          <p:nvPr>
            <p:ph type="title"/>
          </p:nvPr>
        </p:nvSpPr>
        <p:spPr/>
        <p:txBody>
          <a:bodyPr>
            <a:normAutofit/>
          </a:bodyPr>
          <a:lstStyle/>
          <a:p>
            <a:pPr algn="ctr"/>
            <a:r>
              <a:rPr lang="fa-IR" sz="4400" dirty="0">
                <a:solidFill>
                  <a:srgbClr val="C00000"/>
                </a:solidFill>
                <a:cs typeface="B Nazanin" panose="00000400000000000000" pitchFamily="2" charset="-78"/>
              </a:rPr>
              <a:t>مشخصات درس </a:t>
            </a:r>
            <a:endParaRPr lang="en-US" sz="4400" dirty="0">
              <a:solidFill>
                <a:srgbClr val="C0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7EF79336-82B3-4002-8AE2-FD09869F4902}"/>
              </a:ext>
            </a:extLst>
          </p:cNvPr>
          <p:cNvSpPr>
            <a:spLocks noGrp="1"/>
          </p:cNvSpPr>
          <p:nvPr>
            <p:ph idx="1"/>
          </p:nvPr>
        </p:nvSpPr>
        <p:spPr/>
        <p:txBody>
          <a:bodyPr>
            <a:normAutofit/>
          </a:bodyPr>
          <a:lstStyle/>
          <a:p>
            <a:pPr algn="r" rtl="1"/>
            <a:r>
              <a:rPr lang="fa-IR" sz="3600" dirty="0">
                <a:cs typeface="B Nazanin" panose="00000400000000000000" pitchFamily="2" charset="-78"/>
              </a:rPr>
              <a:t>حیطه درس :مرور تفصیلی مراقبت های ادغام یافته سلامت مادران </a:t>
            </a:r>
          </a:p>
          <a:p>
            <a:pPr algn="r" rtl="1"/>
            <a:r>
              <a:rPr lang="fa-IR" sz="3600" dirty="0">
                <a:cs typeface="B Nazanin" panose="00000400000000000000" pitchFamily="2" charset="-78"/>
              </a:rPr>
              <a:t>گروه هدف :ماما و مراقب ماما </a:t>
            </a:r>
          </a:p>
          <a:p>
            <a:pPr algn="r" rtl="1"/>
            <a:r>
              <a:rPr lang="fa-IR" sz="3600" dirty="0">
                <a:cs typeface="B Nazanin" panose="00000400000000000000" pitchFamily="2" charset="-78"/>
              </a:rPr>
              <a:t>آخرین بازنگری 1402 </a:t>
            </a:r>
            <a:endParaRPr lang="en-US" sz="3600" dirty="0">
              <a:cs typeface="B Nazanin" panose="00000400000000000000" pitchFamily="2" charset="-78"/>
            </a:endParaRPr>
          </a:p>
        </p:txBody>
      </p:sp>
    </p:spTree>
    <p:extLst>
      <p:ext uri="{BB962C8B-B14F-4D97-AF65-F5344CB8AC3E}">
        <p14:creationId xmlns:p14="http://schemas.microsoft.com/office/powerpoint/2010/main" val="3441451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48B67F-1793-44F8-B199-55C948B8117A}"/>
              </a:ext>
            </a:extLst>
          </p:cNvPr>
          <p:cNvSpPr>
            <a:spLocks noGrp="1"/>
          </p:cNvSpPr>
          <p:nvPr>
            <p:ph idx="1"/>
          </p:nvPr>
        </p:nvSpPr>
        <p:spPr>
          <a:xfrm>
            <a:off x="2589212" y="1027289"/>
            <a:ext cx="8915400" cy="4883933"/>
          </a:xfrm>
        </p:spPr>
        <p:txBody>
          <a:bodyPr/>
          <a:lstStyle/>
          <a:p>
            <a:pPr marL="0" indent="0" algn="r" rtl="1">
              <a:buNone/>
            </a:pPr>
            <a:r>
              <a:rPr lang="fa-IR" sz="2400" b="1" dirty="0">
                <a:solidFill>
                  <a:srgbClr val="FF0000"/>
                </a:solidFill>
                <a:cs typeface="B Nazanin" panose="00000400000000000000" pitchFamily="2" charset="-78"/>
              </a:rPr>
              <a:t> </a:t>
            </a:r>
            <a:r>
              <a:rPr lang="fa-IR" sz="2400" b="1" dirty="0">
                <a:solidFill>
                  <a:schemeClr val="tx1"/>
                </a:solidFill>
                <a:cs typeface="B Nazanin" panose="00000400000000000000" pitchFamily="2" charset="-78"/>
              </a:rPr>
              <a:t>معاينه شکم </a:t>
            </a:r>
          </a:p>
          <a:p>
            <a:pPr algn="r" rtl="1">
              <a:buFontTx/>
              <a:buChar char="-"/>
            </a:pPr>
            <a:r>
              <a:rPr lang="fa-IR" sz="2400" b="1" dirty="0">
                <a:cs typeface="B Nazanin" panose="00000400000000000000" pitchFamily="2" charset="-78"/>
              </a:rPr>
              <a:t>رحم: </a:t>
            </a:r>
            <a:r>
              <a:rPr lang="fa-IR" sz="2400" dirty="0">
                <a:cs typeface="B Nazanin" panose="00000400000000000000" pitchFamily="2" charset="-78"/>
              </a:rPr>
              <a:t>در هر ماقات، وضعیت رحم را از روي شكم بررسی كنید. پس از زايمان، رحم به تدريج به داخل لگن باز می گردد. در هفته اول رحم پايین تر از ناف، سفت و جمع است و از هفته سوم به بعد، رحم از روي شكم قابل لمس نیست.</a:t>
            </a:r>
          </a:p>
          <a:p>
            <a:pPr algn="r" rtl="1">
              <a:buFontTx/>
              <a:buChar char="-"/>
            </a:pPr>
            <a:r>
              <a:rPr lang="fa-IR" sz="2400" dirty="0">
                <a:cs typeface="B Nazanin" panose="00000400000000000000" pitchFamily="2" charset="-78"/>
              </a:rPr>
              <a:t> </a:t>
            </a:r>
            <a:r>
              <a:rPr lang="fa-IR" sz="2400" b="1" dirty="0">
                <a:cs typeface="B Nazanin" panose="00000400000000000000" pitchFamily="2" charset="-78"/>
              </a:rPr>
              <a:t>نکته: </a:t>
            </a:r>
            <a:r>
              <a:rPr lang="fa-IR" sz="2400" dirty="0">
                <a:cs typeface="B Nazanin" panose="00000400000000000000" pitchFamily="2" charset="-78"/>
              </a:rPr>
              <a:t>در برخی از مادران ممكن است انقباضات رحم در دوره پس از زايمان ادامه داشته باشد كه به آن «پس درد» می گويند.</a:t>
            </a:r>
          </a:p>
          <a:p>
            <a:pPr algn="r" rtl="1">
              <a:buFontTx/>
              <a:buChar char="-"/>
            </a:pPr>
            <a:r>
              <a:rPr lang="fa-IR" sz="2400" b="1" dirty="0">
                <a:cs typeface="B Nazanin" panose="00000400000000000000" pitchFamily="2" charset="-78"/>
              </a:rPr>
              <a:t>عضلات شکم (دياستاز ركتوس)</a:t>
            </a:r>
            <a:r>
              <a:rPr lang="fa-IR" sz="2400" dirty="0">
                <a:cs typeface="B Nazanin" panose="00000400000000000000" pitchFamily="2" charset="-78"/>
              </a:rPr>
              <a:t>: مادر را به پشت بخوابانید. پاها را خم كند. به آرامی سر</a:t>
            </a:r>
          </a:p>
          <a:p>
            <a:pPr marL="0" indent="0" algn="r" rtl="1">
              <a:buNone/>
            </a:pPr>
            <a:r>
              <a:rPr lang="fa-IR" sz="2400" dirty="0">
                <a:cs typeface="B Nazanin" panose="00000400000000000000" pitchFamily="2" charset="-78"/>
              </a:rPr>
              <a:t>     از زمین بلند شود تا جايی كه كتف از زمین بلند شود. سپس با انگشتان دست فاصله بین دو</a:t>
            </a:r>
          </a:p>
          <a:p>
            <a:pPr marL="0" indent="0" algn="r" rtl="1">
              <a:buNone/>
            </a:pPr>
            <a:r>
              <a:rPr lang="fa-IR" sz="2400" dirty="0">
                <a:cs typeface="B Nazanin" panose="00000400000000000000" pitchFamily="2" charset="-78"/>
              </a:rPr>
              <a:t>     عضله حوالی ناف معاينه شود</a:t>
            </a:r>
            <a:endParaRPr lang="en-US" sz="2400" dirty="0">
              <a:cs typeface="B Nazanin" panose="00000400000000000000" pitchFamily="2" charset="-78"/>
            </a:endParaRPr>
          </a:p>
        </p:txBody>
      </p:sp>
    </p:spTree>
    <p:extLst>
      <p:ext uri="{BB962C8B-B14F-4D97-AF65-F5344CB8AC3E}">
        <p14:creationId xmlns:p14="http://schemas.microsoft.com/office/powerpoint/2010/main" val="6280885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0B214E-AF44-4E61-8E0D-F0E8184D90B7}"/>
              </a:ext>
            </a:extLst>
          </p:cNvPr>
          <p:cNvSpPr>
            <a:spLocks noGrp="1"/>
          </p:cNvSpPr>
          <p:nvPr>
            <p:ph idx="1"/>
          </p:nvPr>
        </p:nvSpPr>
        <p:spPr>
          <a:xfrm>
            <a:off x="2589212" y="451556"/>
            <a:ext cx="8915400" cy="5459666"/>
          </a:xfrm>
        </p:spPr>
        <p:txBody>
          <a:bodyPr/>
          <a:lstStyle/>
          <a:p>
            <a:pPr marL="0" indent="0" algn="ctr" rtl="1">
              <a:buNone/>
            </a:pPr>
            <a:r>
              <a:rPr lang="fa-IR" sz="2400" b="1" dirty="0">
                <a:solidFill>
                  <a:srgbClr val="FF0000"/>
                </a:solidFill>
                <a:cs typeface="B Nazanin" panose="00000400000000000000" pitchFamily="2" charset="-78"/>
              </a:rPr>
              <a:t>محل بخیه ها</a:t>
            </a:r>
          </a:p>
          <a:p>
            <a:pPr algn="r" rtl="1"/>
            <a:r>
              <a:rPr lang="fa-IR" sz="2400" dirty="0">
                <a:cs typeface="B Nazanin" panose="00000400000000000000" pitchFamily="2" charset="-78"/>
              </a:rPr>
              <a:t> در هر ماقات، محل بخیه ها (برش اپی زياتومی يا سزارين) را بررسی كنید. ناحیه برش معموا بدون درد، التهاب و كشش می باشد. محل برش اپی زياتومی معمولاً پس از 3 هفته ترمیم می شود و نخ بخیه محل برش سزارين در صورت غیر جذبی بودن، پس از تا 7 10روز نیاز به كشیدن دارد. </a:t>
            </a:r>
          </a:p>
          <a:p>
            <a:pPr marL="0" indent="0" algn="ctr" rtl="1">
              <a:buNone/>
            </a:pPr>
            <a:r>
              <a:rPr lang="fa-IR" sz="2400" b="1" dirty="0">
                <a:solidFill>
                  <a:srgbClr val="FF0000"/>
                </a:solidFill>
                <a:cs typeface="B Nazanin" panose="00000400000000000000" pitchFamily="2" charset="-78"/>
              </a:rPr>
              <a:t>معاينه اندام ها</a:t>
            </a:r>
          </a:p>
          <a:p>
            <a:pPr algn="r" rtl="1"/>
            <a:r>
              <a:rPr lang="fa-IR" sz="2400" dirty="0">
                <a:cs typeface="B Nazanin" panose="00000400000000000000" pitchFamily="2" charset="-78"/>
              </a:rPr>
              <a:t> در هر ملاقات، پاها (ساق و ران) را از نظر وجود ورم يک طرفه و سردي بررسی كنید</a:t>
            </a:r>
          </a:p>
          <a:p>
            <a:pPr algn="r" rtl="1"/>
            <a:endParaRPr lang="fa-IR" sz="2400" dirty="0">
              <a:cs typeface="B Nazanin" panose="00000400000000000000" pitchFamily="2" charset="-78"/>
            </a:endParaRPr>
          </a:p>
          <a:p>
            <a:pPr marL="0" indent="0" algn="ctr" rtl="1">
              <a:buNone/>
            </a:pPr>
            <a:r>
              <a:rPr lang="fa-IR" sz="2400" b="1" dirty="0">
                <a:solidFill>
                  <a:srgbClr val="FF0000"/>
                </a:solidFill>
                <a:cs typeface="B Nazanin" panose="00000400000000000000" pitchFamily="2" charset="-78"/>
              </a:rPr>
              <a:t>تزريق ايمونوگلوبولین ضد دي</a:t>
            </a:r>
          </a:p>
          <a:p>
            <a:pPr algn="r" rtl="1"/>
            <a:r>
              <a:rPr lang="fa-IR" sz="2400" dirty="0">
                <a:cs typeface="B Nazanin" panose="00000400000000000000" pitchFamily="2" charset="-78"/>
              </a:rPr>
              <a:t>در مادر ارهاش منفی با نوزاد ارهاش مثبت در صورتی كه هنگام زايمان دريافت نكرده باشد، طی 72 ساعت اول پس از زايمان به صورت عضلانی تزريق كنید</a:t>
            </a:r>
            <a:endParaRPr lang="en-US" sz="2400" dirty="0">
              <a:cs typeface="B Nazanin" panose="00000400000000000000" pitchFamily="2" charset="-78"/>
            </a:endParaRPr>
          </a:p>
        </p:txBody>
      </p:sp>
    </p:spTree>
    <p:extLst>
      <p:ext uri="{BB962C8B-B14F-4D97-AF65-F5344CB8AC3E}">
        <p14:creationId xmlns:p14="http://schemas.microsoft.com/office/powerpoint/2010/main" val="3365194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C9D2A6-DEA6-47A4-8EE3-2C7964BAD6E8}"/>
              </a:ext>
            </a:extLst>
          </p:cNvPr>
          <p:cNvSpPr>
            <a:spLocks noGrp="1"/>
          </p:cNvSpPr>
          <p:nvPr>
            <p:ph idx="1"/>
          </p:nvPr>
        </p:nvSpPr>
        <p:spPr>
          <a:xfrm>
            <a:off x="2589212" y="756356"/>
            <a:ext cx="8915400" cy="5154866"/>
          </a:xfrm>
        </p:spPr>
        <p:txBody>
          <a:bodyPr>
            <a:normAutofit lnSpcReduction="10000"/>
          </a:bodyPr>
          <a:lstStyle/>
          <a:p>
            <a:pPr marL="0" indent="0" algn="ctr" rtl="1">
              <a:buNone/>
            </a:pPr>
            <a:r>
              <a:rPr lang="fa-IR" sz="2400" b="1" dirty="0">
                <a:solidFill>
                  <a:srgbClr val="FF0000"/>
                </a:solidFill>
                <a:cs typeface="B Nazanin" panose="00000400000000000000" pitchFamily="2" charset="-78"/>
              </a:rPr>
              <a:t>علائم روانپزشکی</a:t>
            </a:r>
          </a:p>
          <a:p>
            <a:pPr algn="r" rtl="1"/>
            <a:r>
              <a:rPr lang="fa-IR" sz="2400" dirty="0">
                <a:cs typeface="B Nazanin" panose="00000400000000000000" pitchFamily="2" charset="-78"/>
              </a:rPr>
              <a:t> برخی مادران ممكن است در دو هفته اول پس از زايمان دچار افسردگی خفیف و گذرا (اندوه پس از زايمان) شوند كه علائم آن به صورت احساس غمگینی ، گريه و بی قراري، تحريک پذيري، اختلال در خواب و كاهش اشتها تظاهر می كند. دوره پس از زايمان، دوره پرخطري از نظر عود انواع اختلالات روانپزشكی قبلی و يا بروز اختلالات روان پزشكی جديد است. بنابراين چنانچه مادر سابقه اختلال در گذشته دارد و يا در بارداري، افسردگی و يا ساير مشكات روانشناختی را تجربه كرده و در حال حاضر با علائم اندوه پس از زايمان مراجعه كرده است، او را تحت نظر بگیريد، چرا كه اين علائم اندوه ممكن است علائم اولیه يک اختلال شديد باشد. اگر علائم اندوه پس از زايمان طولانی و شديدتر شود، عملكرد مادر را مختل نمايد و يا مادر افكار خودكشی و آسیب به خود يا نوزاد داشته باشد، "افسردگی شديد پس از زايمان" مطرح است. در موارد بسیار نادر، مادر علاوه بر افسردگی شديد پس از زايمان، علائم هذيان و توهم يا علائم خلق بالا و پرخاشگري شديد نیز پیدا می كند كه "سايكوز يا جنون پس از زايمان" نامیده می شود كه می تواند بیمار و نوزاد را در معرض خطرات متعدد قرار بدهد</a:t>
            </a:r>
            <a:endParaRPr lang="en-US" sz="2400" dirty="0">
              <a:cs typeface="B Nazanin" panose="00000400000000000000" pitchFamily="2" charset="-78"/>
            </a:endParaRPr>
          </a:p>
        </p:txBody>
      </p:sp>
    </p:spTree>
    <p:extLst>
      <p:ext uri="{BB962C8B-B14F-4D97-AF65-F5344CB8AC3E}">
        <p14:creationId xmlns:p14="http://schemas.microsoft.com/office/powerpoint/2010/main" val="31824662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11B6B0-BCAD-4F6F-B728-7F3149E8D41B}"/>
              </a:ext>
            </a:extLst>
          </p:cNvPr>
          <p:cNvSpPr>
            <a:spLocks noGrp="1"/>
          </p:cNvSpPr>
          <p:nvPr>
            <p:ph idx="1"/>
          </p:nvPr>
        </p:nvSpPr>
        <p:spPr>
          <a:xfrm>
            <a:off x="2589212" y="1433689"/>
            <a:ext cx="8915400" cy="4477533"/>
          </a:xfrm>
        </p:spPr>
        <p:txBody>
          <a:bodyPr/>
          <a:lstStyle/>
          <a:p>
            <a:pPr marL="0" indent="0" algn="ctr" rtl="1">
              <a:buNone/>
            </a:pPr>
            <a:r>
              <a:rPr lang="fa-IR" sz="2400" b="1" dirty="0">
                <a:solidFill>
                  <a:srgbClr val="FF0000"/>
                </a:solidFill>
                <a:cs typeface="B Nazanin" panose="00000400000000000000" pitchFamily="2" charset="-78"/>
              </a:rPr>
              <a:t>غربالگري افسردگی پس از زايمان</a:t>
            </a:r>
          </a:p>
          <a:p>
            <a:pPr algn="r" rtl="1"/>
            <a:r>
              <a:rPr lang="fa-IR" sz="2400" dirty="0">
                <a:cs typeface="B Nazanin" panose="00000400000000000000" pitchFamily="2" charset="-78"/>
              </a:rPr>
              <a:t> در مراقبت پس از زايمان در ارزيابی اولیه ، پرسشنامه ادينبورگ می بايست تكمیل شود. در صورت مثبت بودن نتايج ارزيابی بر اساس نقطه برش پرسشنامه(كسب نمره 12 و بالاتر ) مادر به افسردگی پس از زايمان دچار است و بايد جهت بررسی تكمیلی به پزشک ارجاع غیر فوري (در اولین فرصت) میشود</a:t>
            </a:r>
          </a:p>
        </p:txBody>
      </p:sp>
    </p:spTree>
    <p:extLst>
      <p:ext uri="{BB962C8B-B14F-4D97-AF65-F5344CB8AC3E}">
        <p14:creationId xmlns:p14="http://schemas.microsoft.com/office/powerpoint/2010/main" val="19626889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A734C6-8E3F-482A-8C31-3B35FD0D7801}"/>
              </a:ext>
            </a:extLst>
          </p:cNvPr>
          <p:cNvSpPr>
            <a:spLocks noGrp="1"/>
          </p:cNvSpPr>
          <p:nvPr>
            <p:ph idx="1"/>
          </p:nvPr>
        </p:nvSpPr>
        <p:spPr>
          <a:xfrm>
            <a:off x="2589212" y="609601"/>
            <a:ext cx="8915400" cy="5301622"/>
          </a:xfrm>
        </p:spPr>
        <p:txBody>
          <a:bodyPr>
            <a:normAutofit/>
          </a:bodyPr>
          <a:lstStyle/>
          <a:p>
            <a:pPr marL="0" indent="0" algn="ctr" rtl="1">
              <a:buNone/>
            </a:pPr>
            <a:r>
              <a:rPr lang="fa-IR" sz="2400" b="1" dirty="0">
                <a:solidFill>
                  <a:srgbClr val="FF0000"/>
                </a:solidFill>
                <a:cs typeface="B Nazanin" panose="00000400000000000000" pitchFamily="2" charset="-78"/>
              </a:rPr>
              <a:t>آموزش و توصیه</a:t>
            </a:r>
          </a:p>
          <a:p>
            <a:pPr algn="r" rtl="1"/>
            <a:r>
              <a:rPr lang="fa-IR" sz="2400" dirty="0">
                <a:cs typeface="B Nazanin" panose="00000400000000000000" pitchFamily="2" charset="-78"/>
              </a:rPr>
              <a:t> طی ملاقات هاي پس از زايمان در مورد بهداشت فردي (استحمام، بهداشت محل بخیه، لباس مناسب شیردهی، استراحت در طول روز، خواب كافی، مصرف دارو در زمان شیردهی)، سامت روان (علائم اندوه پس از زايمان، افسردگی، همسر آزاري و حمايت عاطفی همسر و وابستگان نزديک ) و سلامت جنسی ( زمان مناسب روابط جنسی، بهداشت جنسی با تاكید بر پرهیز از رفتار پر خطر)، علائم نیازمند مراقبت ويژه (تب، خونريزي بیش از حد قاعدگی، ترشحات بدبو و چركی از مهبل، سرگیجه، سر درد، درد ساق و ران، تنگی نفس، درد قفسه سینه، درد شكم، افسردگی شديد، ...)، درد محل بخیه، شكايت شايع (خستگی، كمر درد، يبوست)، تغذيه (تنوع و تعادل در تغذيه زمان شیردهی) و مكمل هاي دارويی، نحوه شیردهی و مشكلات و تداوم آن و مصرف دارو در زمان شیردهی، مراقبت از نوزاد و علائم نیازمند مراقبت ويژه نوزاد (زردي، خوب شیر نخوردن، تب، اسهال، استفراغ، ...)، زمان مناسب بارداري بعدي به مادر آموزش دهید. نکته: در هر ملاقات، علائم نیازمند مراقبت ويژه را به مادر گوشزد كنید و مطمئن شويد كه اين علائم را فراگرفته است</a:t>
            </a:r>
            <a:endParaRPr lang="en-US" sz="2400" dirty="0">
              <a:cs typeface="B Nazanin" panose="00000400000000000000" pitchFamily="2" charset="-78"/>
            </a:endParaRPr>
          </a:p>
        </p:txBody>
      </p:sp>
    </p:spTree>
    <p:extLst>
      <p:ext uri="{BB962C8B-B14F-4D97-AF65-F5344CB8AC3E}">
        <p14:creationId xmlns:p14="http://schemas.microsoft.com/office/powerpoint/2010/main" val="21652555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2AC3C0-9CDB-41C2-A4B8-C917E20F705E}"/>
              </a:ext>
            </a:extLst>
          </p:cNvPr>
          <p:cNvSpPr>
            <a:spLocks noGrp="1"/>
          </p:cNvSpPr>
          <p:nvPr>
            <p:ph idx="1"/>
          </p:nvPr>
        </p:nvSpPr>
        <p:spPr>
          <a:xfrm>
            <a:off x="2589212" y="1186774"/>
            <a:ext cx="8915400" cy="4724448"/>
          </a:xfrm>
        </p:spPr>
        <p:txBody>
          <a:bodyPr>
            <a:normAutofit/>
          </a:bodyPr>
          <a:lstStyle/>
          <a:p>
            <a:pPr marL="0" indent="0" algn="ctr" rtl="1">
              <a:buNone/>
            </a:pPr>
            <a:r>
              <a:rPr lang="fa-IR" sz="2400" b="1" dirty="0">
                <a:solidFill>
                  <a:srgbClr val="FF0000"/>
                </a:solidFill>
                <a:cs typeface="B Nazanin" panose="00000400000000000000" pitchFamily="2" charset="-78"/>
              </a:rPr>
              <a:t>زمان مناسب بارداري بعدي</a:t>
            </a:r>
          </a:p>
          <a:p>
            <a:pPr marL="0" indent="0" algn="ctr" rtl="1">
              <a:buNone/>
            </a:pPr>
            <a:r>
              <a:rPr lang="fa-IR" sz="2400" dirty="0">
                <a:cs typeface="B Nazanin" panose="00000400000000000000" pitchFamily="2" charset="-78"/>
              </a:rPr>
              <a:t> به مادر توصیه كنید بهتر است بعد از دوره شیردهی، براي بارداري بعدي اقدام كند ولی در صورت وقوع بارداري قبل از آن، منعی وجود ندارد و نگرانی مادر در اين مورد را برطرف كنید</a:t>
            </a:r>
            <a:endParaRPr lang="en-US" sz="2400" dirty="0">
              <a:cs typeface="B Nazanin" panose="00000400000000000000" pitchFamily="2" charset="-78"/>
            </a:endParaRPr>
          </a:p>
          <a:p>
            <a:pPr marL="0" indent="0" algn="ctr" rtl="1">
              <a:buNone/>
            </a:pPr>
            <a:endParaRPr lang="fa-IR" sz="2800" dirty="0">
              <a:solidFill>
                <a:srgbClr val="FF0000"/>
              </a:solidFill>
              <a:cs typeface="B Nazanin" panose="00000400000000000000" pitchFamily="2" charset="-78"/>
            </a:endParaRPr>
          </a:p>
          <a:p>
            <a:pPr marL="0" indent="0" algn="ctr" rtl="1">
              <a:buNone/>
            </a:pPr>
            <a:endParaRPr lang="fa-IR" sz="2800" dirty="0">
              <a:solidFill>
                <a:srgbClr val="FF0000"/>
              </a:solidFill>
              <a:cs typeface="B Nazanin" panose="00000400000000000000" pitchFamily="2" charset="-78"/>
            </a:endParaRPr>
          </a:p>
          <a:p>
            <a:pPr marL="0" indent="0" algn="ctr" rtl="1">
              <a:buNone/>
            </a:pPr>
            <a:r>
              <a:rPr lang="fa-IR" sz="2800" b="1" dirty="0">
                <a:solidFill>
                  <a:srgbClr val="FF0000"/>
                </a:solidFill>
                <a:cs typeface="B Nazanin" panose="00000400000000000000" pitchFamily="2" charset="-78"/>
              </a:rPr>
              <a:t>پاپ اسمیر</a:t>
            </a:r>
            <a:endParaRPr lang="fa-IR" sz="2400" b="1" dirty="0">
              <a:solidFill>
                <a:srgbClr val="FF0000"/>
              </a:solidFill>
              <a:cs typeface="B Nazanin" panose="00000400000000000000" pitchFamily="2" charset="-78"/>
            </a:endParaRPr>
          </a:p>
          <a:p>
            <a:pPr algn="r" rtl="1"/>
            <a:r>
              <a:rPr lang="fa-IR" sz="2400" dirty="0">
                <a:cs typeface="B Nazanin" panose="00000400000000000000" pitchFamily="2" charset="-78"/>
              </a:rPr>
              <a:t> در صورتی كه در ملاقات سوم نیاز به انجام پاپ اسمیر است، طبق دستورعمل كشوري و با تأكید به اين نكته كه مادر لكه بینی نداشته باشد، نمونه دهانه رحم گرفته شود </a:t>
            </a:r>
            <a:endParaRPr lang="en-US" sz="2400" dirty="0">
              <a:cs typeface="B Nazanin" panose="00000400000000000000" pitchFamily="2" charset="-78"/>
            </a:endParaRPr>
          </a:p>
        </p:txBody>
      </p:sp>
    </p:spTree>
    <p:extLst>
      <p:ext uri="{BB962C8B-B14F-4D97-AF65-F5344CB8AC3E}">
        <p14:creationId xmlns:p14="http://schemas.microsoft.com/office/powerpoint/2010/main" val="44607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2402E-83D2-40BE-8D0B-55337BB18D65}"/>
              </a:ext>
            </a:extLst>
          </p:cNvPr>
          <p:cNvSpPr>
            <a:spLocks noGrp="1"/>
          </p:cNvSpPr>
          <p:nvPr>
            <p:ph type="title"/>
          </p:nvPr>
        </p:nvSpPr>
        <p:spPr/>
        <p:txBody>
          <a:bodyPr>
            <a:normAutofit/>
          </a:bodyPr>
          <a:lstStyle/>
          <a:p>
            <a:pPr algn="ctr"/>
            <a:r>
              <a:rPr lang="fa-IR" sz="3200" dirty="0">
                <a:cs typeface="B Nazanin" panose="00000400000000000000" pitchFamily="2" charset="-78"/>
              </a:rPr>
              <a:t>پرسش و تمرین</a:t>
            </a:r>
            <a:endParaRPr lang="en-US" sz="3200" dirty="0">
              <a:cs typeface="B Nazanin" panose="00000400000000000000" pitchFamily="2" charset="-78"/>
            </a:endParaRPr>
          </a:p>
        </p:txBody>
      </p:sp>
      <p:sp>
        <p:nvSpPr>
          <p:cNvPr id="3" name="Content Placeholder 2">
            <a:extLst>
              <a:ext uri="{FF2B5EF4-FFF2-40B4-BE49-F238E27FC236}">
                <a16:creationId xmlns:a16="http://schemas.microsoft.com/office/drawing/2014/main" id="{0C14C7A8-546D-4BFC-95A3-3910C0CFA326}"/>
              </a:ext>
            </a:extLst>
          </p:cNvPr>
          <p:cNvSpPr>
            <a:spLocks noGrp="1"/>
          </p:cNvSpPr>
          <p:nvPr>
            <p:ph idx="1"/>
          </p:nvPr>
        </p:nvSpPr>
        <p:spPr/>
        <p:txBody>
          <a:bodyPr>
            <a:normAutofit/>
          </a:bodyPr>
          <a:lstStyle/>
          <a:p>
            <a:pPr algn="r" rtl="1"/>
            <a:r>
              <a:rPr lang="fa-IR" sz="2400" dirty="0">
                <a:cs typeface="B Nazanin" panose="00000400000000000000" pitchFamily="2" charset="-78"/>
              </a:rPr>
              <a:t>علائم نیازمند مراقبت ویزه پس از زایمان را نام ببرید ؟</a:t>
            </a:r>
          </a:p>
          <a:p>
            <a:pPr algn="r" rtl="1"/>
            <a:r>
              <a:rPr lang="fa-IR" sz="2400" dirty="0">
                <a:cs typeface="B Nazanin" panose="00000400000000000000" pitchFamily="2" charset="-78"/>
              </a:rPr>
              <a:t>منظور از علائم طبیعی پس از زایمان چیست ؟</a:t>
            </a:r>
            <a:endParaRPr lang="en-US" sz="2400" dirty="0">
              <a:cs typeface="B Nazanin" panose="00000400000000000000" pitchFamily="2" charset="-78"/>
            </a:endParaRPr>
          </a:p>
        </p:txBody>
      </p:sp>
    </p:spTree>
    <p:extLst>
      <p:ext uri="{BB962C8B-B14F-4D97-AF65-F5344CB8AC3E}">
        <p14:creationId xmlns:p14="http://schemas.microsoft.com/office/powerpoint/2010/main" val="3653945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19B77-E5BC-499C-A17D-3168E59EF2F9}"/>
              </a:ext>
            </a:extLst>
          </p:cNvPr>
          <p:cNvSpPr>
            <a:spLocks noGrp="1"/>
          </p:cNvSpPr>
          <p:nvPr>
            <p:ph type="title"/>
          </p:nvPr>
        </p:nvSpPr>
        <p:spPr/>
        <p:txBody>
          <a:bodyPr>
            <a:normAutofit/>
          </a:bodyPr>
          <a:lstStyle/>
          <a:p>
            <a:pPr algn="r"/>
            <a:r>
              <a:rPr lang="fa-IR" sz="3200" dirty="0">
                <a:cs typeface="B Nazanin" panose="00000400000000000000" pitchFamily="2" charset="-78"/>
              </a:rPr>
              <a:t>اهداف آموزشی </a:t>
            </a:r>
            <a:endParaRPr lang="en-US" sz="3200" dirty="0">
              <a:cs typeface="B Nazanin" panose="00000400000000000000" pitchFamily="2" charset="-78"/>
            </a:endParaRPr>
          </a:p>
        </p:txBody>
      </p:sp>
      <p:sp>
        <p:nvSpPr>
          <p:cNvPr id="3" name="Content Placeholder 2">
            <a:extLst>
              <a:ext uri="{FF2B5EF4-FFF2-40B4-BE49-F238E27FC236}">
                <a16:creationId xmlns:a16="http://schemas.microsoft.com/office/drawing/2014/main" id="{B0F8EFF4-407D-4621-995B-43E3F9E3EC4E}"/>
              </a:ext>
            </a:extLst>
          </p:cNvPr>
          <p:cNvSpPr>
            <a:spLocks noGrp="1"/>
          </p:cNvSpPr>
          <p:nvPr>
            <p:ph idx="1"/>
          </p:nvPr>
        </p:nvSpPr>
        <p:spPr>
          <a:xfrm>
            <a:off x="2589212" y="1905000"/>
            <a:ext cx="8915400" cy="4006222"/>
          </a:xfrm>
        </p:spPr>
        <p:txBody>
          <a:bodyPr>
            <a:normAutofit/>
          </a:bodyPr>
          <a:lstStyle/>
          <a:p>
            <a:pPr marL="0" indent="0" algn="r" rtl="1">
              <a:buNone/>
            </a:pPr>
            <a:r>
              <a:rPr lang="fa-IR" sz="2400" dirty="0">
                <a:cs typeface="B Nazanin" panose="00000400000000000000" pitchFamily="2" charset="-78"/>
              </a:rPr>
              <a:t>پس از مطالعه این بخش انتظار می رود که فراگیر بتواند :</a:t>
            </a:r>
          </a:p>
          <a:p>
            <a:pPr algn="r" rtl="1"/>
            <a:r>
              <a:rPr lang="fa-IR" sz="2400" dirty="0">
                <a:cs typeface="B Nazanin" panose="00000400000000000000" pitchFamily="2" charset="-78"/>
              </a:rPr>
              <a:t>شکایت های شایع پس از زایمان را نام ببرد </a:t>
            </a:r>
          </a:p>
          <a:p>
            <a:pPr algn="r" rtl="1"/>
            <a:r>
              <a:rPr lang="fa-IR" sz="2400" dirty="0">
                <a:cs typeface="B Nazanin" panose="00000400000000000000" pitchFamily="2" charset="-78"/>
              </a:rPr>
              <a:t>اختلال هوشیاری را توضیح دهد </a:t>
            </a:r>
          </a:p>
          <a:p>
            <a:pPr algn="r" rtl="1"/>
            <a:r>
              <a:rPr lang="fa-IR" sz="2400" dirty="0">
                <a:cs typeface="B Nazanin" panose="00000400000000000000" pitchFamily="2" charset="-78"/>
              </a:rPr>
              <a:t>غربالگری سلامت روان را توضیح دهد </a:t>
            </a:r>
            <a:endParaRPr lang="en-US" sz="2400" dirty="0">
              <a:cs typeface="B Nazanin" panose="00000400000000000000" pitchFamily="2" charset="-78"/>
            </a:endParaRPr>
          </a:p>
        </p:txBody>
      </p:sp>
    </p:spTree>
    <p:extLst>
      <p:ext uri="{BB962C8B-B14F-4D97-AF65-F5344CB8AC3E}">
        <p14:creationId xmlns:p14="http://schemas.microsoft.com/office/powerpoint/2010/main" val="366109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997DE-CF99-4BCA-BE18-FB7FCE554B7A}"/>
              </a:ext>
            </a:extLst>
          </p:cNvPr>
          <p:cNvSpPr>
            <a:spLocks noGrp="1"/>
          </p:cNvSpPr>
          <p:nvPr>
            <p:ph type="title"/>
          </p:nvPr>
        </p:nvSpPr>
        <p:spPr>
          <a:xfrm>
            <a:off x="2592925" y="946778"/>
            <a:ext cx="8911687" cy="958222"/>
          </a:xfrm>
        </p:spPr>
        <p:txBody>
          <a:bodyPr>
            <a:normAutofit/>
          </a:bodyPr>
          <a:lstStyle/>
          <a:p>
            <a:pPr algn="r"/>
            <a:r>
              <a:rPr lang="fa-IR" sz="2800" dirty="0">
                <a:cs typeface="B Nazanin" panose="00000400000000000000" pitchFamily="2" charset="-78"/>
              </a:rPr>
              <a:t>فهرست مطالب </a:t>
            </a:r>
            <a:endParaRPr lang="en-US" sz="2800" dirty="0">
              <a:cs typeface="B Nazanin" panose="00000400000000000000" pitchFamily="2" charset="-78"/>
            </a:endParaRPr>
          </a:p>
        </p:txBody>
      </p:sp>
      <p:sp>
        <p:nvSpPr>
          <p:cNvPr id="3" name="Content Placeholder 2">
            <a:extLst>
              <a:ext uri="{FF2B5EF4-FFF2-40B4-BE49-F238E27FC236}">
                <a16:creationId xmlns:a16="http://schemas.microsoft.com/office/drawing/2014/main" id="{3C82F06F-1C7B-4FD2-B0B6-D415B326D018}"/>
              </a:ext>
            </a:extLst>
          </p:cNvPr>
          <p:cNvSpPr>
            <a:spLocks noGrp="1"/>
          </p:cNvSpPr>
          <p:nvPr>
            <p:ph idx="1"/>
          </p:nvPr>
        </p:nvSpPr>
        <p:spPr/>
        <p:txBody>
          <a:bodyPr>
            <a:normAutofit/>
          </a:bodyPr>
          <a:lstStyle/>
          <a:p>
            <a:pPr algn="r" rtl="1"/>
            <a:r>
              <a:rPr lang="fa-IR" sz="2400" dirty="0">
                <a:cs typeface="B Nazanin" panose="00000400000000000000" pitchFamily="2" charset="-78"/>
              </a:rPr>
              <a:t>مراقبت های اول و دوم پس از زایمان </a:t>
            </a:r>
          </a:p>
          <a:p>
            <a:pPr algn="r" rtl="1"/>
            <a:r>
              <a:rPr lang="fa-IR" sz="2400" dirty="0">
                <a:cs typeface="B Nazanin" panose="00000400000000000000" pitchFamily="2" charset="-78"/>
              </a:rPr>
              <a:t>مراقبت سوم پس از زایمان </a:t>
            </a:r>
          </a:p>
          <a:p>
            <a:pPr algn="r" rtl="1"/>
            <a:r>
              <a:rPr lang="fa-IR" sz="2400" dirty="0">
                <a:cs typeface="B Nazanin" panose="00000400000000000000" pitchFamily="2" charset="-78"/>
              </a:rPr>
              <a:t>تعاریف مراقبت های معمول پس از زایمان </a:t>
            </a:r>
            <a:endParaRPr lang="en-US" sz="2400" dirty="0">
              <a:cs typeface="B Nazanin" panose="00000400000000000000" pitchFamily="2" charset="-78"/>
            </a:endParaRPr>
          </a:p>
        </p:txBody>
      </p:sp>
    </p:spTree>
    <p:extLst>
      <p:ext uri="{BB962C8B-B14F-4D97-AF65-F5344CB8AC3E}">
        <p14:creationId xmlns:p14="http://schemas.microsoft.com/office/powerpoint/2010/main" val="2055837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51300B-14AD-4D8B-8B12-63562817F65C}"/>
              </a:ext>
            </a:extLst>
          </p:cNvPr>
          <p:cNvSpPr>
            <a:spLocks noGrp="1"/>
          </p:cNvSpPr>
          <p:nvPr>
            <p:ph idx="1"/>
          </p:nvPr>
        </p:nvSpPr>
        <p:spPr/>
        <p:txBody>
          <a:bodyPr>
            <a:normAutofit/>
          </a:bodyPr>
          <a:lstStyle/>
          <a:p>
            <a:pPr marL="0" indent="0" algn="ctr" rtl="1">
              <a:buNone/>
            </a:pPr>
            <a:r>
              <a:rPr lang="fa-IR" sz="2400" b="1" dirty="0">
                <a:solidFill>
                  <a:srgbClr val="FF0000"/>
                </a:solidFill>
                <a:cs typeface="B Nazanin" panose="00000400000000000000" pitchFamily="2" charset="-78"/>
              </a:rPr>
              <a:t>ملاقات هاي پس از زايمان</a:t>
            </a:r>
          </a:p>
          <a:p>
            <a:pPr algn="r" rtl="1"/>
            <a:r>
              <a:rPr lang="fa-IR" sz="2400" dirty="0">
                <a:cs typeface="B Nazanin" panose="00000400000000000000" pitchFamily="2" charset="-78"/>
              </a:rPr>
              <a:t> ملاقات اول با مادر در يكی از روزهاي 3تا 1 ، ملاقات دوم در روزهاي 10 تا 15 و ملاقات سوم در روز هاي 30 تا 42 پس از زايمان انجام می شود. مراقبت هاي نوزاد (به جز مراقبت بدو تولد) نیز در 3 نوبت شامل مراقبت روزهاي 5تا 3 ، مراقبت روزهاي 14 تا 15 و مراقبت روزهاي30 تا 45 انجام می شود.</a:t>
            </a:r>
            <a:endParaRPr lang="en-US" sz="2400" dirty="0">
              <a:cs typeface="B Nazanin" panose="00000400000000000000" pitchFamily="2" charset="-78"/>
            </a:endParaRPr>
          </a:p>
        </p:txBody>
      </p:sp>
    </p:spTree>
    <p:extLst>
      <p:ext uri="{BB962C8B-B14F-4D97-AF65-F5344CB8AC3E}">
        <p14:creationId xmlns:p14="http://schemas.microsoft.com/office/powerpoint/2010/main" val="2801870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1D19E-4C8C-4B63-B11D-DB026EEA38BE}"/>
              </a:ext>
            </a:extLst>
          </p:cNvPr>
          <p:cNvSpPr>
            <a:spLocks noGrp="1"/>
          </p:cNvSpPr>
          <p:nvPr>
            <p:ph type="title"/>
          </p:nvPr>
        </p:nvSpPr>
        <p:spPr/>
        <p:txBody>
          <a:bodyPr/>
          <a:lstStyle/>
          <a:p>
            <a:pPr algn="ctr" rtl="1"/>
            <a:r>
              <a:rPr lang="fa-IR" sz="2400" b="1" dirty="0">
                <a:solidFill>
                  <a:srgbClr val="FF0000"/>
                </a:solidFill>
                <a:cs typeface="B Nazanin" panose="00000400000000000000" pitchFamily="2" charset="-78"/>
              </a:rPr>
              <a:t>مراقبت های اول و دوم پس از زایمان </a:t>
            </a:r>
            <a:endParaRPr lang="en-US" sz="2400" b="1"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0CABF44A-0AAF-4BFD-B709-CD89E2BC3BB4}"/>
              </a:ext>
            </a:extLst>
          </p:cNvPr>
          <p:cNvSpPr>
            <a:spLocks noGrp="1"/>
          </p:cNvSpPr>
          <p:nvPr>
            <p:ph idx="1"/>
          </p:nvPr>
        </p:nvSpPr>
        <p:spPr>
          <a:xfrm>
            <a:off x="2120630" y="1712068"/>
            <a:ext cx="9387695" cy="4199154"/>
          </a:xfrm>
        </p:spPr>
        <p:txBody>
          <a:bodyPr>
            <a:normAutofit/>
          </a:bodyPr>
          <a:lstStyle/>
          <a:p>
            <a:pPr algn="r" rtl="1"/>
            <a:r>
              <a:rPr lang="fa-IR" sz="2400" b="1" dirty="0">
                <a:cs typeface="B Nazanin" panose="00000400000000000000" pitchFamily="2" charset="-78"/>
              </a:rPr>
              <a:t>ارزيابی علائم بالینی نیازمند اقدام فوري</a:t>
            </a:r>
          </a:p>
          <a:p>
            <a:pPr marL="0" indent="0" algn="r" rtl="1">
              <a:buNone/>
            </a:pPr>
            <a:r>
              <a:rPr lang="fa-IR" sz="2400" dirty="0">
                <a:cs typeface="B Nazanin" panose="00000400000000000000" pitchFamily="2" charset="-78"/>
              </a:rPr>
              <a:t>در صورت </a:t>
            </a:r>
            <a:r>
              <a:rPr lang="fa-IR" sz="2400" u="sng" dirty="0">
                <a:cs typeface="B Nazanin" panose="00000400000000000000" pitchFamily="2" charset="-78"/>
              </a:rPr>
              <a:t>وجود علائم </a:t>
            </a:r>
            <a:r>
              <a:rPr lang="fa-IR" sz="2400" dirty="0">
                <a:cs typeface="B Nazanin" panose="00000400000000000000" pitchFamily="2" charset="-78"/>
              </a:rPr>
              <a:t>: </a:t>
            </a:r>
          </a:p>
          <a:p>
            <a:pPr marL="0" indent="0" algn="r" rtl="1">
              <a:buNone/>
            </a:pPr>
            <a:r>
              <a:rPr lang="fa-IR" sz="2400" dirty="0">
                <a:cs typeface="B Nazanin" panose="00000400000000000000" pitchFamily="2" charset="-78"/>
              </a:rPr>
              <a:t>- تشنج قبل از مراجعه يا در حال تشنج </a:t>
            </a:r>
          </a:p>
          <a:p>
            <a:pPr marL="0" indent="0" algn="r" rtl="1">
              <a:buNone/>
            </a:pPr>
            <a:r>
              <a:rPr lang="fa-IR" sz="2400" dirty="0">
                <a:cs typeface="B Nazanin" panose="00000400000000000000" pitchFamily="2" charset="-78"/>
              </a:rPr>
              <a:t>- اختلال هوشیاري</a:t>
            </a:r>
          </a:p>
          <a:p>
            <a:pPr marL="0" indent="0" algn="r" rtl="1">
              <a:buNone/>
            </a:pPr>
            <a:r>
              <a:rPr lang="fa-IR" sz="2400" dirty="0">
                <a:cs typeface="B Nazanin" panose="00000400000000000000" pitchFamily="2" charset="-78"/>
              </a:rPr>
              <a:t>- شوك(نبض و تند ضعیف 110 بار در دقیقه يا بیشتر به همراه فشارخون سیستولیک كمتر از 90 میلیمتر جیوه)</a:t>
            </a:r>
          </a:p>
          <a:p>
            <a:pPr marL="0" indent="0" algn="r" rtl="1">
              <a:buNone/>
            </a:pPr>
            <a:r>
              <a:rPr lang="fa-IR" sz="2400" dirty="0">
                <a:cs typeface="B Nazanin" panose="00000400000000000000" pitchFamily="2" charset="-78"/>
              </a:rPr>
              <a:t>- تنفس مشكل</a:t>
            </a:r>
            <a:endParaRPr lang="en-US" sz="2400" dirty="0">
              <a:cs typeface="B Nazanin" panose="00000400000000000000" pitchFamily="2" charset="-78"/>
            </a:endParaRPr>
          </a:p>
        </p:txBody>
      </p:sp>
    </p:spTree>
    <p:extLst>
      <p:ext uri="{BB962C8B-B14F-4D97-AF65-F5344CB8AC3E}">
        <p14:creationId xmlns:p14="http://schemas.microsoft.com/office/powerpoint/2010/main" val="566399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5421AA-2FB2-4907-AAA9-F42FFE0F3A84}"/>
              </a:ext>
            </a:extLst>
          </p:cNvPr>
          <p:cNvSpPr>
            <a:spLocks noGrp="1"/>
          </p:cNvSpPr>
          <p:nvPr>
            <p:ph idx="1"/>
          </p:nvPr>
        </p:nvSpPr>
        <p:spPr>
          <a:xfrm>
            <a:off x="1444978" y="836579"/>
            <a:ext cx="10059634" cy="5074644"/>
          </a:xfrm>
        </p:spPr>
        <p:txBody>
          <a:bodyPr>
            <a:noAutofit/>
          </a:bodyPr>
          <a:lstStyle/>
          <a:p>
            <a:pPr marL="0" indent="0" algn="r" rtl="1">
              <a:buNone/>
            </a:pPr>
            <a:r>
              <a:rPr lang="fa-IR" sz="2400" dirty="0">
                <a:cs typeface="B Nazanin" panose="00000400000000000000" pitchFamily="2" charset="-78"/>
              </a:rPr>
              <a:t>در صورت</a:t>
            </a:r>
            <a:r>
              <a:rPr lang="fa-IR" sz="2400" u="sng" dirty="0">
                <a:cs typeface="B Nazanin" panose="00000400000000000000" pitchFamily="2" charset="-78"/>
              </a:rPr>
              <a:t> نبود علائم </a:t>
            </a:r>
          </a:p>
          <a:p>
            <a:pPr algn="r" rtl="1"/>
            <a:r>
              <a:rPr lang="fa-IR" sz="2400" b="1" dirty="0">
                <a:cs typeface="B Nazanin" panose="00000400000000000000" pitchFamily="2" charset="-78"/>
              </a:rPr>
              <a:t>ارزيابی</a:t>
            </a:r>
          </a:p>
          <a:p>
            <a:pPr algn="r" rtl="1"/>
            <a:r>
              <a:rPr lang="fa-IR" sz="2400" dirty="0">
                <a:cs typeface="B Nazanin" panose="00000400000000000000" pitchFamily="2" charset="-78"/>
              </a:rPr>
              <a:t> </a:t>
            </a:r>
            <a:r>
              <a:rPr lang="fa-IR" sz="2400" b="1" dirty="0">
                <a:cs typeface="B Nazanin" panose="00000400000000000000" pitchFamily="2" charset="-78"/>
              </a:rPr>
              <a:t>تشکیل پرونده در ملاقات اول و بررسی پرونده و آشنايی با وضعیت مادر در ملاقات بعدي</a:t>
            </a:r>
          </a:p>
          <a:p>
            <a:pPr algn="r" rtl="1"/>
            <a:r>
              <a:rPr lang="fa-IR" sz="2400" b="1" dirty="0">
                <a:cs typeface="B Nazanin" panose="00000400000000000000" pitchFamily="2" charset="-78"/>
              </a:rPr>
              <a:t> سئوال </a:t>
            </a:r>
            <a:r>
              <a:rPr lang="fa-IR" sz="2400" dirty="0">
                <a:cs typeface="B Nazanin" panose="00000400000000000000" pitchFamily="2" charset="-78"/>
              </a:rPr>
              <a:t>از ترشحات مهبل و خونريزي، بیماري زمینه اي، وضعیت ادراري - تناسلی و اجابت مزاج، وضعیت شیردهی، سرگیجه، درد )سر، شكم، پهلوها، پستان، ساق و ران، محل بخیه(، مصرف مكمل هاي دارويی</a:t>
            </a:r>
          </a:p>
          <a:p>
            <a:pPr algn="r" rtl="1"/>
            <a:r>
              <a:rPr lang="fa-IR" sz="2400" dirty="0">
                <a:cs typeface="B Nazanin" panose="00000400000000000000" pitchFamily="2" charset="-78"/>
              </a:rPr>
              <a:t> </a:t>
            </a:r>
            <a:r>
              <a:rPr lang="fa-IR" sz="2400" b="1" dirty="0">
                <a:cs typeface="B Nazanin" panose="00000400000000000000" pitchFamily="2" charset="-78"/>
              </a:rPr>
              <a:t>اندازه گیري </a:t>
            </a:r>
            <a:r>
              <a:rPr lang="fa-IR" sz="2400" dirty="0">
                <a:cs typeface="B Nazanin" panose="00000400000000000000" pitchFamily="2" charset="-78"/>
              </a:rPr>
              <a:t>علائم حیاتی </a:t>
            </a:r>
          </a:p>
          <a:p>
            <a:pPr algn="r" rtl="1"/>
            <a:r>
              <a:rPr lang="fa-IR" sz="2400" b="1" dirty="0">
                <a:cs typeface="B Nazanin" panose="00000400000000000000" pitchFamily="2" charset="-78"/>
              </a:rPr>
              <a:t>معاينه</a:t>
            </a:r>
            <a:r>
              <a:rPr lang="fa-IR" sz="2400" dirty="0">
                <a:cs typeface="B Nazanin" panose="00000400000000000000" pitchFamily="2" charset="-78"/>
              </a:rPr>
              <a:t> چشم، پستان، شكم (رحم، عضلات شكم)، محل بخیه، اندام ها اقدام </a:t>
            </a: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2824134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A58C1A-B809-43AD-A607-2F1BC8D252F8}"/>
              </a:ext>
            </a:extLst>
          </p:cNvPr>
          <p:cNvSpPr>
            <a:spLocks noGrp="1"/>
          </p:cNvSpPr>
          <p:nvPr>
            <p:ph idx="1"/>
          </p:nvPr>
        </p:nvSpPr>
        <p:spPr>
          <a:xfrm>
            <a:off x="2589212" y="1322963"/>
            <a:ext cx="8915400" cy="4588260"/>
          </a:xfrm>
        </p:spPr>
        <p:txBody>
          <a:bodyPr/>
          <a:lstStyle/>
          <a:p>
            <a:pPr marL="0" indent="0" algn="r" rtl="1">
              <a:buNone/>
            </a:pPr>
            <a:r>
              <a:rPr lang="fa-IR" sz="2400" b="1" dirty="0">
                <a:solidFill>
                  <a:srgbClr val="00B050"/>
                </a:solidFill>
                <a:cs typeface="B Nazanin" panose="00000400000000000000" pitchFamily="2" charset="-78"/>
              </a:rPr>
              <a:t>اقدام </a:t>
            </a:r>
          </a:p>
          <a:p>
            <a:pPr marL="0" indent="0" algn="r" rtl="1">
              <a:buNone/>
            </a:pPr>
            <a:r>
              <a:rPr lang="fa-IR" sz="2400" dirty="0">
                <a:cs typeface="B Nazanin" panose="00000400000000000000" pitchFamily="2" charset="-78"/>
              </a:rPr>
              <a:t>- تزريق ايمونوگلوبولین ضد دي در صورت نیاز در 72 ساعت اول پس از زايمان </a:t>
            </a:r>
          </a:p>
          <a:p>
            <a:pPr marL="0" indent="0" algn="r" rtl="1">
              <a:buNone/>
            </a:pPr>
            <a:r>
              <a:rPr lang="fa-IR" sz="2400" dirty="0">
                <a:cs typeface="B Nazanin" panose="00000400000000000000" pitchFamily="2" charset="-78"/>
              </a:rPr>
              <a:t>- ارايه توصیه هاي بهداشتی و آموزش هاي ازم </a:t>
            </a:r>
          </a:p>
          <a:p>
            <a:pPr marL="0" indent="0" algn="r" rtl="1">
              <a:buNone/>
            </a:pPr>
            <a:r>
              <a:rPr lang="fa-IR" sz="2400" dirty="0">
                <a:cs typeface="B Nazanin" panose="00000400000000000000" pitchFamily="2" charset="-78"/>
              </a:rPr>
              <a:t>- مشاوره زمان مناسب بارداري بعدي در مراقبت دوم </a:t>
            </a:r>
          </a:p>
          <a:p>
            <a:pPr marL="0" indent="0" algn="r" rtl="1">
              <a:buNone/>
            </a:pPr>
            <a:r>
              <a:rPr lang="fa-IR" sz="2400" dirty="0">
                <a:cs typeface="B Nazanin" panose="00000400000000000000" pitchFamily="2" charset="-78"/>
              </a:rPr>
              <a:t>- ارزيابی الگوي تغذيه در مراقبت دوم </a:t>
            </a:r>
          </a:p>
          <a:p>
            <a:pPr marL="0" indent="0" algn="r" rtl="1">
              <a:buNone/>
            </a:pPr>
            <a:r>
              <a:rPr lang="fa-IR" sz="2400" dirty="0">
                <a:cs typeface="B Nazanin" panose="00000400000000000000" pitchFamily="2" charset="-78"/>
              </a:rPr>
              <a:t>- غربالگري افسردگی پس از زايمان </a:t>
            </a:r>
          </a:p>
          <a:p>
            <a:pPr marL="0" indent="0" algn="r" rtl="1">
              <a:buNone/>
            </a:pPr>
            <a:r>
              <a:rPr lang="fa-IR" sz="2400" dirty="0">
                <a:cs typeface="B Nazanin" panose="00000400000000000000" pitchFamily="2" charset="-78"/>
              </a:rPr>
              <a:t>- تعیین تاريخ مراجعه بعدي</a:t>
            </a:r>
            <a:endParaRPr lang="en-US" sz="2400" dirty="0">
              <a:cs typeface="B Nazanin" panose="00000400000000000000" pitchFamily="2" charset="-78"/>
            </a:endParaRPr>
          </a:p>
        </p:txBody>
      </p:sp>
    </p:spTree>
    <p:extLst>
      <p:ext uri="{BB962C8B-B14F-4D97-AF65-F5344CB8AC3E}">
        <p14:creationId xmlns:p14="http://schemas.microsoft.com/office/powerpoint/2010/main" val="443336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19CDE-18C1-40F6-B57D-A892383CD90D}"/>
              </a:ext>
            </a:extLst>
          </p:cNvPr>
          <p:cNvSpPr>
            <a:spLocks noGrp="1"/>
          </p:cNvSpPr>
          <p:nvPr>
            <p:ph type="title"/>
          </p:nvPr>
        </p:nvSpPr>
        <p:spPr/>
        <p:txBody>
          <a:bodyPr>
            <a:normAutofit/>
          </a:bodyPr>
          <a:lstStyle/>
          <a:p>
            <a:pPr algn="ctr" rtl="1"/>
            <a:r>
              <a:rPr lang="fa-IR" sz="2400" b="1" dirty="0">
                <a:solidFill>
                  <a:srgbClr val="FF0000"/>
                </a:solidFill>
                <a:cs typeface="B Nazanin" panose="00000400000000000000" pitchFamily="2" charset="-78"/>
              </a:rPr>
              <a:t>مراقبت سوم پس از زایمان </a:t>
            </a:r>
            <a:endParaRPr lang="en-US" sz="2400" b="1"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87E36F44-EDB1-4325-AF86-307AD70134E1}"/>
              </a:ext>
            </a:extLst>
          </p:cNvPr>
          <p:cNvSpPr>
            <a:spLocks noGrp="1"/>
          </p:cNvSpPr>
          <p:nvPr>
            <p:ph idx="1"/>
          </p:nvPr>
        </p:nvSpPr>
        <p:spPr>
          <a:xfrm>
            <a:off x="2101174" y="2133600"/>
            <a:ext cx="9403438" cy="3777622"/>
          </a:xfrm>
        </p:spPr>
        <p:txBody>
          <a:bodyPr>
            <a:normAutofit/>
          </a:bodyPr>
          <a:lstStyle/>
          <a:p>
            <a:pPr algn="r" rtl="1"/>
            <a:r>
              <a:rPr lang="fa-IR" sz="2400" b="1" dirty="0">
                <a:cs typeface="B Nazanin" panose="00000400000000000000" pitchFamily="2" charset="-78"/>
              </a:rPr>
              <a:t>ارزيابی علائم بالینی نیازمند اقدام فوري</a:t>
            </a:r>
          </a:p>
          <a:p>
            <a:pPr algn="r" rtl="1"/>
            <a:r>
              <a:rPr lang="fa-IR" sz="2400" dirty="0">
                <a:cs typeface="B Nazanin" panose="00000400000000000000" pitchFamily="2" charset="-78"/>
              </a:rPr>
              <a:t> در صورت </a:t>
            </a:r>
            <a:r>
              <a:rPr lang="fa-IR" sz="2400" u="sng" dirty="0">
                <a:cs typeface="B Nazanin" panose="00000400000000000000" pitchFamily="2" charset="-78"/>
              </a:rPr>
              <a:t>وجود علائم : </a:t>
            </a:r>
          </a:p>
          <a:p>
            <a:pPr marL="0" indent="0" algn="r" rtl="1">
              <a:buNone/>
            </a:pPr>
            <a:r>
              <a:rPr lang="fa-IR" sz="2400" dirty="0">
                <a:cs typeface="B Nazanin" panose="00000400000000000000" pitchFamily="2" charset="-78"/>
              </a:rPr>
              <a:t>- اختلال هوشیاري </a:t>
            </a:r>
          </a:p>
          <a:p>
            <a:pPr marL="0" indent="0" algn="r" rtl="1">
              <a:buNone/>
            </a:pPr>
            <a:r>
              <a:rPr lang="fa-IR" sz="2400" dirty="0">
                <a:cs typeface="B Nazanin" panose="00000400000000000000" pitchFamily="2" charset="-78"/>
              </a:rPr>
              <a:t>- تشنج قبل از مراجعه يا در حال تشنج </a:t>
            </a:r>
          </a:p>
          <a:p>
            <a:pPr marL="0" indent="0" algn="r" rtl="1">
              <a:buNone/>
            </a:pPr>
            <a:r>
              <a:rPr lang="fa-IR" sz="2400" dirty="0">
                <a:cs typeface="B Nazanin" panose="00000400000000000000" pitchFamily="2" charset="-78"/>
              </a:rPr>
              <a:t>- شوك (نبض و تند ضعیف 110 بار در دقیقه يا بیشتر به همراه فشارخون سیستولیک كمتر از 90 میلیمتر جیوه)</a:t>
            </a:r>
          </a:p>
          <a:p>
            <a:pPr marL="0" indent="0" algn="r" rtl="1">
              <a:buNone/>
            </a:pPr>
            <a:r>
              <a:rPr lang="fa-IR" sz="2400" dirty="0">
                <a:cs typeface="B Nazanin" panose="00000400000000000000" pitchFamily="2" charset="-78"/>
              </a:rPr>
              <a:t> - تنفس مشكل</a:t>
            </a:r>
            <a:endParaRPr lang="en-US" sz="2400" dirty="0">
              <a:cs typeface="B Nazanin" panose="00000400000000000000" pitchFamily="2" charset="-78"/>
            </a:endParaRPr>
          </a:p>
        </p:txBody>
      </p:sp>
    </p:spTree>
    <p:extLst>
      <p:ext uri="{BB962C8B-B14F-4D97-AF65-F5344CB8AC3E}">
        <p14:creationId xmlns:p14="http://schemas.microsoft.com/office/powerpoint/2010/main" val="779747922"/>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1171</TotalTime>
  <Words>2386</Words>
  <Application>Microsoft Office PowerPoint</Application>
  <PresentationFormat>Widescreen</PresentationFormat>
  <Paragraphs>126</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Century Gothic</vt:lpstr>
      <vt:lpstr>Wingdings 3</vt:lpstr>
      <vt:lpstr>Wisp</vt:lpstr>
      <vt:lpstr>مراقبت های معمول پس از زایمان </vt:lpstr>
      <vt:lpstr>مشخصات درس </vt:lpstr>
      <vt:lpstr>اهداف آموزشی </vt:lpstr>
      <vt:lpstr>فهرست مطالب </vt:lpstr>
      <vt:lpstr>PowerPoint Presentation</vt:lpstr>
      <vt:lpstr>مراقبت های اول و دوم پس از زایمان </vt:lpstr>
      <vt:lpstr>PowerPoint Presentation</vt:lpstr>
      <vt:lpstr>PowerPoint Presentation</vt:lpstr>
      <vt:lpstr>مراقبت سوم پس از زایمان </vt:lpstr>
      <vt:lpstr>PowerPoint Presentation</vt:lpstr>
      <vt:lpstr>PowerPoint Presentation</vt:lpstr>
      <vt:lpstr>علائم نیازمند اقدام فوری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پرسش و تمرین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SHR</dc:creator>
  <cp:lastModifiedBy>مرضیه گلستانی</cp:lastModifiedBy>
  <cp:revision>103</cp:revision>
  <dcterms:created xsi:type="dcterms:W3CDTF">2023-08-04T01:37:04Z</dcterms:created>
  <dcterms:modified xsi:type="dcterms:W3CDTF">2023-09-04T06:20:02Z</dcterms:modified>
</cp:coreProperties>
</file>