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sldIdLst>
    <p:sldId id="256" r:id="rId3"/>
    <p:sldId id="806" r:id="rId4"/>
    <p:sldId id="801" r:id="rId5"/>
    <p:sldId id="807" r:id="rId6"/>
    <p:sldId id="802" r:id="rId7"/>
    <p:sldId id="517" r:id="rId8"/>
    <p:sldId id="516" r:id="rId9"/>
    <p:sldId id="518" r:id="rId10"/>
    <p:sldId id="519" r:id="rId11"/>
    <p:sldId id="520" r:id="rId12"/>
    <p:sldId id="521" r:id="rId13"/>
    <p:sldId id="522" r:id="rId14"/>
    <p:sldId id="523" r:id="rId15"/>
    <p:sldId id="524" r:id="rId16"/>
    <p:sldId id="525" r:id="rId17"/>
    <p:sldId id="798" r:id="rId18"/>
    <p:sldId id="526" r:id="rId19"/>
    <p:sldId id="555" r:id="rId20"/>
    <p:sldId id="660" r:id="rId21"/>
    <p:sldId id="556" r:id="rId22"/>
    <p:sldId id="661" r:id="rId23"/>
    <p:sldId id="560" r:id="rId24"/>
    <p:sldId id="604" r:id="rId25"/>
    <p:sldId id="559" r:id="rId26"/>
    <p:sldId id="663" r:id="rId27"/>
    <p:sldId id="662" r:id="rId28"/>
    <p:sldId id="561" r:id="rId29"/>
    <p:sldId id="479" r:id="rId30"/>
    <p:sldId id="563" r:id="rId31"/>
    <p:sldId id="683" r:id="rId32"/>
    <p:sldId id="790" r:id="rId33"/>
    <p:sldId id="684" r:id="rId34"/>
    <p:sldId id="794" r:id="rId35"/>
    <p:sldId id="795" r:id="rId36"/>
    <p:sldId id="796" r:id="rId37"/>
    <p:sldId id="805" r:id="rId38"/>
    <p:sldId id="685" r:id="rId39"/>
    <p:sldId id="686" r:id="rId40"/>
    <p:sldId id="687" r:id="rId41"/>
    <p:sldId id="804" r:id="rId42"/>
    <p:sldId id="803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291" autoAdjust="0"/>
  </p:normalViewPr>
  <p:slideViewPr>
    <p:cSldViewPr snapToGrid="0">
      <p:cViewPr varScale="1">
        <p:scale>
          <a:sx n="54" d="100"/>
          <a:sy n="54" d="100"/>
        </p:scale>
        <p:origin x="930" y="72"/>
      </p:cViewPr>
      <p:guideLst/>
    </p:cSldViewPr>
  </p:slideViewPr>
  <p:outlineViewPr>
    <p:cViewPr>
      <p:scale>
        <a:sx n="33" d="100"/>
        <a:sy n="33" d="100"/>
      </p:scale>
      <p:origin x="0" y="-4081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889" y="2514601"/>
            <a:ext cx="880060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889" y="4777381"/>
            <a:ext cx="880060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42292" y="4321159"/>
            <a:ext cx="1860631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4445" y="4529542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2884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09600"/>
            <a:ext cx="8789313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45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21296" y="3505200"/>
            <a:ext cx="7538517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6544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438402"/>
            <a:ext cx="8789313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57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7" y="4343400"/>
            <a:ext cx="891772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5181600"/>
            <a:ext cx="891772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19491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27407"/>
            <a:ext cx="8789312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8" y="4343400"/>
            <a:ext cx="878931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25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30616"/>
      </p:ext>
    </p:extLst>
  </p:cSld>
  <p:clrMapOvr>
    <a:masterClrMapping/>
  </p:clrMapOvr>
  <p:transition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1380" y="627407"/>
            <a:ext cx="2208176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888" y="627407"/>
            <a:ext cx="6288464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6458"/>
      </p:ext>
    </p:extLst>
  </p:cSld>
  <p:clrMapOvr>
    <a:masterClrMapping/>
  </p:clrMapOvr>
  <p:transition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7723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04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24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844375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02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92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04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169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560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91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95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4198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895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261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074562"/>
            <a:ext cx="8789313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3581400"/>
            <a:ext cx="8789313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59547"/>
      </p:ext>
    </p:extLst>
  </p:cSld>
  <p:clrMapOvr>
    <a:masterClrMapping/>
  </p:clrMapOvr>
  <p:transition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724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725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08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889" y="2136707"/>
            <a:ext cx="4263375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6410" y="2136707"/>
            <a:ext cx="426279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46397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0469" y="2226626"/>
            <a:ext cx="38327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887" y="2802889"/>
            <a:ext cx="4263376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1540" y="2223398"/>
            <a:ext cx="38309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11620" y="2799661"/>
            <a:ext cx="4260907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01079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7508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87743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7" y="446088"/>
            <a:ext cx="3506112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4659" y="446090"/>
            <a:ext cx="5054541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1598613"/>
            <a:ext cx="3506112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74238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4800600"/>
            <a:ext cx="878931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888" y="634965"/>
            <a:ext cx="8789313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367338"/>
            <a:ext cx="8789313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83469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6416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7228" y="285"/>
            <a:ext cx="2603029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24384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2133600"/>
            <a:ext cx="8789313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3200" y="6135090"/>
            <a:ext cx="102184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887" y="6135810"/>
            <a:ext cx="76219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681637" y="787784"/>
            <a:ext cx="779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6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cover/>
  </p:transition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74CA5-5E2D-4242-8EE9-DF7AD0767311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817601-5C0F-45DD-B50E-E1C7E62DA1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332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C2825D-9C34-EB29-777C-46AB769E9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1588957"/>
            <a:ext cx="8915399" cy="4314705"/>
          </a:xfrm>
        </p:spPr>
        <p:txBody>
          <a:bodyPr>
            <a:normAutofit/>
          </a:bodyPr>
          <a:lstStyle/>
          <a:p>
            <a:pPr algn="ctr" rtl="1"/>
            <a:endParaRPr lang="fa-IR" sz="3200" dirty="0">
              <a:cs typeface="B Nazanin" panose="00000400000000000000" pitchFamily="2" charset="-78"/>
            </a:endParaRPr>
          </a:p>
          <a:p>
            <a:pPr algn="ctr" rtl="1"/>
            <a:endParaRPr lang="fa-IR" sz="3200" dirty="0">
              <a:cs typeface="B Nazanin" panose="00000400000000000000" pitchFamily="2" charset="-78"/>
            </a:endParaRPr>
          </a:p>
          <a:p>
            <a:pPr algn="ctr" rtl="1"/>
            <a:r>
              <a:rPr lang="fa-IR" sz="3200" dirty="0">
                <a:cs typeface="B Nazanin" panose="00000400000000000000" pitchFamily="2" charset="-78"/>
              </a:rPr>
              <a:t>آزمایش ها و سونوگرافی ها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8175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91DE9-8D72-D044-81FB-4FBDF33F1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19331"/>
            <a:ext cx="8915400" cy="4891891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کم کاری تیروئید</a:t>
            </a:r>
          </a:p>
          <a:p>
            <a:pPr marL="0" indent="0" algn="ct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TSH </a:t>
            </a:r>
            <a:r>
              <a:rPr lang="fa-IR" sz="2400" dirty="0">
                <a:cs typeface="B Nazanin" panose="00000400000000000000" pitchFamily="2" charset="-78"/>
              </a:rPr>
              <a:t>بیشتر از 3/9 </a:t>
            </a:r>
            <a:r>
              <a:rPr lang="en-US" sz="2400" dirty="0" err="1">
                <a:cs typeface="B Nazanin" panose="00000400000000000000" pitchFamily="2" charset="-78"/>
              </a:rPr>
              <a:t>mlu</a:t>
            </a:r>
            <a:r>
              <a:rPr lang="en-US" sz="2400" dirty="0">
                <a:cs typeface="B Nazanin" panose="00000400000000000000" pitchFamily="2" charset="-78"/>
              </a:rPr>
              <a:t>/µI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پرکاری تیروئید </a:t>
            </a:r>
          </a:p>
          <a:p>
            <a:pPr marL="0" indent="0" algn="ctr" rtl="1">
              <a:buNone/>
            </a:pP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TSH </a:t>
            </a:r>
            <a:r>
              <a:rPr lang="fa-IR" sz="2400" dirty="0">
                <a:cs typeface="B Nazanin" panose="00000400000000000000" pitchFamily="2" charset="-78"/>
              </a:rPr>
              <a:t> کمتر از 0/2 </a:t>
            </a:r>
            <a:r>
              <a:rPr lang="en-US" sz="2400" dirty="0" err="1">
                <a:cs typeface="B Nazanin" panose="00000400000000000000" pitchFamily="2" charset="-78"/>
              </a:rPr>
              <a:t>mlu</a:t>
            </a:r>
            <a:r>
              <a:rPr lang="en-US" sz="2400" dirty="0">
                <a:cs typeface="B Nazanin" panose="00000400000000000000" pitchFamily="2" charset="-78"/>
              </a:rPr>
              <a:t>/µ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اقدام:  </a:t>
            </a:r>
            <a:r>
              <a:rPr lang="fa-IR" sz="2400" dirty="0">
                <a:cs typeface="B Nazanin" panose="00000400000000000000" pitchFamily="2" charset="-78"/>
              </a:rPr>
              <a:t>در کم کاری و پرکاری تیروئید : ارجاع به متخصص داخلی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736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0E007-5ACB-3D28-9EA9-7E4A5F5FE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779489"/>
            <a:ext cx="8915400" cy="5131733"/>
          </a:xfrm>
        </p:spPr>
        <p:txBody>
          <a:bodyPr/>
          <a:lstStyle/>
          <a:p>
            <a:pPr marL="0" indent="0" algn="ctr" rtl="1">
              <a:buNone/>
            </a:pPr>
            <a:r>
              <a:rPr lang="en-US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 VDRL 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مثبت </a:t>
            </a:r>
          </a:p>
          <a:p>
            <a:pPr marL="0" indent="0" algn="ctr" rtl="1">
              <a:buNone/>
            </a:pPr>
            <a:endParaRPr lang="fa-IR" sz="2800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- </a:t>
            </a:r>
            <a:r>
              <a:rPr lang="fa-IR" sz="2400" dirty="0">
                <a:cs typeface="B Nazanin" panose="00000400000000000000" pitchFamily="2" charset="-78"/>
              </a:rPr>
              <a:t>انجام تست </a:t>
            </a:r>
            <a:r>
              <a:rPr lang="en-US" sz="2400" dirty="0">
                <a:cs typeface="B Nazanin" panose="00000400000000000000" pitchFamily="2" charset="-78"/>
              </a:rPr>
              <a:t>ABS -FTA </a:t>
            </a:r>
            <a:r>
              <a:rPr lang="fa-IR" sz="2400" dirty="0">
                <a:cs typeface="B Nazanin" panose="00000400000000000000" pitchFamily="2" charset="-78"/>
              </a:rPr>
              <a:t>و در صورت مثبت بودن ارجاع به پزشک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تزريق عضانی بنزاتین پنی سیلین2400000 واحد يک نوبت (دو تزريق جداگانه در دو محل مختلف) يا پنی سیلین پروكايین 1200000 واحد به مدت 10 روز متوالی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درمان همسر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6018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CDB36-FB44-83D2-1906-4337ABC45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38859"/>
            <a:ext cx="8915400" cy="4172363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HIV 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مثبت 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غیر فوري به مركز مشاوره بیماري هاي رفتاري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en-US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HIV</a:t>
            </a: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 منفی و وجود رفتارهای پرخطر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تكرار آزمايش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7198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E49DF-2D9B-FA47-1696-7DFB9688D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63909"/>
            <a:ext cx="8915400" cy="4202343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en-US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HBsAg 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مثبت 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تشخیص : </a:t>
            </a:r>
            <a:r>
              <a:rPr lang="fa-IR" sz="2400" dirty="0">
                <a:cs typeface="B Nazanin" panose="00000400000000000000" pitchFamily="2" charset="-78"/>
              </a:rPr>
              <a:t>هپاتیت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بررسی اعضاي خانواده از نظر ابتلا به بیماري يا حامل ويروس بودن و در صورت منفی بودن </a:t>
            </a:r>
            <a:r>
              <a:rPr lang="en-US" sz="2400" dirty="0">
                <a:cs typeface="B Nazanin" panose="00000400000000000000" pitchFamily="2" charset="-78"/>
              </a:rPr>
              <a:t>HBsAg </a:t>
            </a:r>
            <a:r>
              <a:rPr lang="fa-IR" sz="2400" dirty="0">
                <a:cs typeface="B Nazanin" panose="00000400000000000000" pitchFamily="2" charset="-78"/>
              </a:rPr>
              <a:t>توصیه به ايمن سازي خانواده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ارجاع غیر فوري به متخصص عفونی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5833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72D66-D910-5B83-795F-3F7220D27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69232"/>
            <a:ext cx="8915400" cy="3857570"/>
          </a:xfrm>
        </p:spPr>
        <p:txBody>
          <a:bodyPr>
            <a:normAutofit lnSpcReduction="10000"/>
          </a:bodyPr>
          <a:lstStyle/>
          <a:p>
            <a:pPr marL="0" indent="0" algn="ctr" rtl="1">
              <a:buNone/>
            </a:pP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پاسخ آنتی تیتر بادي ضد سرخجه</a:t>
            </a:r>
          </a:p>
          <a:p>
            <a:pPr marL="0" indent="0" algn="ctr" rtl="1">
              <a:buNone/>
            </a:pPr>
            <a:r>
              <a:rPr lang="fa-IR" sz="2400" dirty="0">
                <a:cs typeface="B Nazanin" panose="00000400000000000000" pitchFamily="2" charset="-78"/>
              </a:rPr>
              <a:t>(با توجه به محدوده آزمايشگاه)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نیجه منفی عدم : ايمنی علیه سرخجه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نتیجه مثبت : ايمنی علیه سرخج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منفی بودن نتیجه : تزريق واكسن سرخجه در صورت تمايل خانم و با تأكید بر رعايت فاصله گذاري براي باردارشدن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6046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2B56C-1529-E000-8AFC-B0BABB2B2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291644"/>
            <a:ext cx="8915400" cy="3619578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تفسیرآزمایش ها و سونوگرافی بارداری</a:t>
            </a:r>
            <a:endParaRPr lang="en-US" sz="36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6472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5538" y="428604"/>
            <a:ext cx="6858000" cy="984172"/>
          </a:xfrm>
        </p:spPr>
        <p:txBody>
          <a:bodyPr>
            <a:normAutofit/>
          </a:bodyPr>
          <a:lstStyle/>
          <a:p>
            <a:pPr algn="ctr"/>
            <a:r>
              <a:rPr lang="ar-SA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آزمایشهای معمول بارداری</a:t>
            </a:r>
            <a:endParaRPr lang="en-US" sz="2800" u="sng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592" y="1988840"/>
            <a:ext cx="7887250" cy="288032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اولین ملاقات بارداری گروه خونی و ارهاش، شمارش کامل سلول های خون،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قند خون ناشتا، 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کشت و کامل ادرار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،   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en-US" sz="2400" dirty="0" err="1">
                <a:solidFill>
                  <a:srgbClr val="00B050"/>
                </a:solidFill>
                <a:cs typeface="B Nazanin" panose="00000400000000000000" pitchFamily="2" charset="-78"/>
              </a:rPr>
              <a:t>Creatinin</a:t>
            </a:r>
            <a:r>
              <a:rPr lang="ar-SA" sz="2400" dirty="0">
                <a:solidFill>
                  <a:srgbClr val="00B050"/>
                </a:solidFill>
                <a:cs typeface="B Nazanin" panose="00000400000000000000" pitchFamily="2" charset="-78"/>
              </a:rPr>
              <a:t>،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BUN</a:t>
            </a:r>
            <a:r>
              <a:rPr lang="ar-SA" sz="2400" dirty="0">
                <a:solidFill>
                  <a:srgbClr val="00B050"/>
                </a:solidFill>
                <a:cs typeface="B Nazanin" panose="00000400000000000000" pitchFamily="2" charset="-78"/>
              </a:rPr>
              <a:t>، </a:t>
            </a:r>
            <a:r>
              <a:rPr lang="en-US" sz="2400" dirty="0" err="1">
                <a:solidFill>
                  <a:srgbClr val="00B050"/>
                </a:solidFill>
                <a:cs typeface="B Nazanin" panose="00000400000000000000" pitchFamily="2" charset="-78"/>
              </a:rPr>
              <a:t>HBsAg</a:t>
            </a:r>
            <a:r>
              <a:rPr lang="ar-SA" sz="2400" dirty="0">
                <a:solidFill>
                  <a:srgbClr val="00B050"/>
                </a:solidFill>
                <a:cs typeface="B Nazanin" panose="00000400000000000000" pitchFamily="2" charset="-78"/>
              </a:rPr>
              <a:t>، 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HIV</a:t>
            </a:r>
            <a:r>
              <a:rPr lang="ar-SA" sz="2400" dirty="0">
                <a:solidFill>
                  <a:srgbClr val="00B050"/>
                </a:solidFill>
                <a:cs typeface="B Nazanin" panose="00000400000000000000" pitchFamily="2" charset="-78"/>
              </a:rPr>
              <a:t>و 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 VDRL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   </a:t>
            </a:r>
          </a:p>
          <a:p>
            <a:pPr algn="r">
              <a:lnSpc>
                <a:spcPct val="150000"/>
              </a:lnSpc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                                              و 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در ملاقات سوم بارداری (بهتر است در هفته 28-24 انجام شود) شمارش کامل سلول های خون، قند خون ناشتا و 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OGTT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 و کامل ادرار را درخواست کنید.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145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48E73-B538-75DF-73A5-8C30E278D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59370"/>
            <a:ext cx="8915400" cy="4951852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آزمایش های 6 تا 10هفته بارداری </a:t>
            </a:r>
            <a:endParaRPr lang="en-US" sz="2400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-</a:t>
            </a:r>
            <a:r>
              <a:rPr lang="en-US" sz="2400" dirty="0">
                <a:cs typeface="B Nazanin" panose="00000400000000000000" pitchFamily="2" charset="-78"/>
              </a:rPr>
              <a:t>BG Rh /CBC</a:t>
            </a:r>
            <a:r>
              <a:rPr lang="fa-IR" sz="2400" dirty="0">
                <a:cs typeface="B Nazanin" panose="00000400000000000000" pitchFamily="2" charset="-78"/>
              </a:rPr>
              <a:t>  ،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U/C,BUN,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Crea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,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HBsAg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HIV,</a:t>
            </a:r>
            <a:r>
              <a:rPr lang="fa-IR" sz="2400" dirty="0">
                <a:cs typeface="B Nazanin" panose="00000400000000000000" pitchFamily="2" charset="-78"/>
              </a:rPr>
              <a:t> ،</a:t>
            </a:r>
            <a:r>
              <a:rPr lang="en-US" sz="2400" dirty="0">
                <a:cs typeface="B Nazanin" panose="00000400000000000000" pitchFamily="2" charset="-78"/>
              </a:rPr>
              <a:t> VDRL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نوبت اول كومبس غیر مستقیم(درمادر</a:t>
            </a:r>
            <a:r>
              <a:rPr lang="en-US" sz="2400" dirty="0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منفی پس از اطلاع از مثبت بودن</a:t>
            </a:r>
            <a:r>
              <a:rPr lang="en-US" sz="2400" dirty="0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همسر)،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TSH</a:t>
            </a:r>
            <a:r>
              <a:rPr lang="fa-IR" sz="2400" dirty="0">
                <a:cs typeface="B Nazanin" panose="00000400000000000000" pitchFamily="2" charset="-78"/>
              </a:rPr>
              <a:t>در صورت نیاز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آزمایش های 24 تا 30 هفته بارداری</a:t>
            </a:r>
            <a:endParaRPr lang="en-US" sz="2400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U/C</a:t>
            </a:r>
            <a:r>
              <a:rPr lang="fa-IR" sz="2400" dirty="0">
                <a:cs typeface="B Nazanin" panose="00000400000000000000" pitchFamily="2" charset="-78"/>
              </a:rPr>
              <a:t>،</a:t>
            </a:r>
            <a:r>
              <a:rPr lang="en-US" sz="2400" dirty="0">
                <a:cs typeface="B Nazanin" panose="00000400000000000000" pitchFamily="2" charset="-78"/>
              </a:rPr>
              <a:t> U/A</a:t>
            </a:r>
            <a:r>
              <a:rPr lang="fa-IR" sz="2400" dirty="0">
                <a:cs typeface="B Nazanin" panose="00000400000000000000" pitchFamily="2" charset="-78"/>
              </a:rPr>
              <a:t>،</a:t>
            </a:r>
            <a:r>
              <a:rPr lang="en-US" sz="2400" dirty="0">
                <a:cs typeface="B Nazanin" panose="00000400000000000000" pitchFamily="2" charset="-78"/>
              </a:rPr>
              <a:t> CBC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نوبت دوم كومبس غیرمستقیم(درمادر</a:t>
            </a:r>
            <a:r>
              <a:rPr lang="en-US" sz="2400" dirty="0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منفی با همسر</a:t>
            </a:r>
            <a:r>
              <a:rPr lang="en-US" sz="2400" dirty="0">
                <a:cs typeface="B Nazanin" panose="00000400000000000000" pitchFamily="2" charset="-78"/>
              </a:rPr>
              <a:t>Rh</a:t>
            </a:r>
            <a:r>
              <a:rPr lang="fa-IR" sz="2400" dirty="0">
                <a:cs typeface="B Nazanin" panose="00000400000000000000" pitchFamily="2" charset="-78"/>
              </a:rPr>
              <a:t>مثبت)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OGTT</a:t>
            </a:r>
            <a:r>
              <a:rPr lang="fa-IR" sz="2400" dirty="0">
                <a:cs typeface="B Nazanin" panose="00000400000000000000" pitchFamily="2" charset="-78"/>
              </a:rPr>
              <a:t>براي افرادغیر ديابتیک درهفته24تا28 بارداری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8759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9202" y="624110"/>
            <a:ext cx="6589199" cy="428626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TSH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b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3593" y="2132856"/>
            <a:ext cx="7992888" cy="3778366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نكته : </a:t>
            </a:r>
            <a:r>
              <a:rPr lang="fa-IR" sz="2400" dirty="0">
                <a:cs typeface="B Nazanin" panose="00000400000000000000" pitchFamily="2" charset="-78"/>
              </a:rPr>
              <a:t>در صورتي كه خانم در مراقبت پيش از بارداري آزمايش </a:t>
            </a:r>
            <a:r>
              <a:rPr lang="en-US" sz="2400" dirty="0">
                <a:solidFill>
                  <a:srgbClr val="0070C0"/>
                </a:solidFill>
                <a:cs typeface="B Nazanin" panose="00000400000000000000" pitchFamily="2" charset="-78"/>
              </a:rPr>
              <a:t>TSH</a:t>
            </a:r>
            <a:r>
              <a:rPr lang="fa-IR" sz="2400" dirty="0">
                <a:cs typeface="B Nazanin" panose="00000400000000000000" pitchFamily="2" charset="-78"/>
              </a:rPr>
              <a:t>را انجام نداده است در اولين ملاقات </a:t>
            </a:r>
            <a:r>
              <a:rPr lang="en-US" sz="2400" dirty="0">
                <a:solidFill>
                  <a:srgbClr val="0070C0"/>
                </a:solidFill>
                <a:cs typeface="B Nazanin" panose="00000400000000000000" pitchFamily="2" charset="-78"/>
              </a:rPr>
              <a:t>TSH</a:t>
            </a:r>
            <a:r>
              <a:rPr lang="fa-IR" sz="2400" dirty="0">
                <a:cs typeface="B Nazanin" panose="00000400000000000000" pitchFamily="2" charset="-78"/>
              </a:rPr>
              <a:t> اندازه گيري شود. ( اعتبار آزمایش های پیش از باردای در صورت طبیعی بودن یک سال است)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3841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6416" y="1484784"/>
            <a:ext cx="6591985" cy="44264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TSH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 غير طبيعي 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سه ماهه اول :   </a:t>
            </a:r>
            <a:r>
              <a:rPr lang="fa-IR" sz="2400" dirty="0">
                <a:cs typeface="B Nazanin" panose="00000400000000000000" pitchFamily="2" charset="-78"/>
              </a:rPr>
              <a:t>بيشتر از 3/9 و کمتر از 0/2 </a:t>
            </a:r>
            <a:r>
              <a:rPr lang="en-US" sz="2400" dirty="0">
                <a:cs typeface="B Nazanin" panose="00000400000000000000" pitchFamily="2" charset="-78"/>
              </a:rPr>
              <a:t>IU/mlµ</a:t>
            </a:r>
            <a:br>
              <a:rPr lang="en-US" sz="2400" dirty="0">
                <a:cs typeface="B Nazanin" panose="00000400000000000000" pitchFamily="2" charset="-78"/>
              </a:rPr>
            </a:b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سه ماهه دوم :  </a:t>
            </a:r>
            <a:r>
              <a:rPr lang="fa-IR" sz="2400" dirty="0">
                <a:cs typeface="B Nazanin" panose="00000400000000000000" pitchFamily="2" charset="-78"/>
              </a:rPr>
              <a:t>بيشتر از 4/1 و کمتر از 0/5  </a:t>
            </a:r>
            <a:r>
              <a:rPr lang="en-US" sz="2400" dirty="0">
                <a:cs typeface="B Nazanin" panose="00000400000000000000" pitchFamily="2" charset="-78"/>
              </a:rPr>
              <a:t>IU/mlµ</a:t>
            </a:r>
            <a:br>
              <a:rPr lang="en-US" sz="2400" dirty="0">
                <a:cs typeface="B Nazanin" panose="00000400000000000000" pitchFamily="2" charset="-78"/>
              </a:rPr>
            </a:b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سه ماهه سوم :  </a:t>
            </a:r>
            <a:r>
              <a:rPr lang="fa-IR" sz="2400" dirty="0">
                <a:cs typeface="B Nazanin" panose="00000400000000000000" pitchFamily="2" charset="-78"/>
              </a:rPr>
              <a:t>بيشتر از 4/1 و کمتر از 0/5 </a:t>
            </a:r>
            <a:r>
              <a:rPr lang="en-US" sz="2400" dirty="0">
                <a:cs typeface="B Nazanin" panose="00000400000000000000" pitchFamily="2" charset="-78"/>
              </a:rPr>
              <a:t>IU/mlµ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br>
              <a:rPr lang="en-US" sz="2400" dirty="0">
                <a:cs typeface="B Nazanin" panose="00000400000000000000" pitchFamily="2" charset="-78"/>
              </a:rPr>
            </a:b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تشخیص احتمالی: </a:t>
            </a:r>
          </a:p>
          <a:p>
            <a:pPr marL="0" indent="0" algn="just" rtl="1">
              <a:buNone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پركاري تيروئيد:  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متخصص داخلی- غدد </a:t>
            </a:r>
          </a:p>
          <a:p>
            <a:pPr marL="0" indent="0" algn="just" rtl="1">
              <a:buNone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كم كاري تيروئيد:  </a:t>
            </a:r>
            <a:r>
              <a:rPr lang="fa-IR" sz="2400" dirty="0">
                <a:cs typeface="B Nazanin" panose="00000400000000000000" pitchFamily="2" charset="-78"/>
              </a:rPr>
              <a:t>ارجاع غیر فوری به متخصص پزشکی داخلي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4546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9DDE5-D8C4-40D9-A388-F47EC61BC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400" dirty="0">
                <a:solidFill>
                  <a:srgbClr val="C00000"/>
                </a:solidFill>
                <a:cs typeface="B Nazanin" panose="00000400000000000000" pitchFamily="2" charset="-78"/>
              </a:rPr>
              <a:t>مشخصات درس </a:t>
            </a:r>
            <a:endParaRPr lang="en-US" sz="4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9336-82B3-4002-8AE2-FD09869F4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>
                <a:cs typeface="B Nazanin" panose="00000400000000000000" pitchFamily="2" charset="-78"/>
              </a:rPr>
              <a:t>حیطه درس :مرور تفصیلی مراقبت های ادغام یافته سلامت مادران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گروه هدف :ماما و مراقب ماما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آخرین بازنگری 1402 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451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3593" y="260648"/>
            <a:ext cx="7634809" cy="6120680"/>
          </a:xfrm>
        </p:spPr>
        <p:txBody>
          <a:bodyPr/>
          <a:lstStyle/>
          <a:p>
            <a:pPr marL="0" indent="0">
              <a:buNone/>
            </a:pP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HIV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  <a:cs typeface="B Nazanin" panose="00000400000000000000" pitchFamily="2" charset="-78"/>
              </a:rPr>
              <a:t>HIV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مثبت (</a:t>
            </a:r>
            <a:r>
              <a:rPr lang="en-US" sz="2400" dirty="0">
                <a:solidFill>
                  <a:srgbClr val="C00000"/>
                </a:solidFill>
                <a:cs typeface="B Nazanin" panose="00000400000000000000" pitchFamily="2" charset="-78"/>
              </a:rPr>
              <a:t>reactive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) :</a:t>
            </a:r>
            <a:r>
              <a:rPr lang="fa-IR" sz="2400" dirty="0">
                <a:cs typeface="B Nazanin" panose="00000400000000000000" pitchFamily="2" charset="-78"/>
              </a:rPr>
              <a:t> آلودگی به ویروس ایدز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ارجاع غیر فوری به مرکز مشاوره بیماری های رفتاری و نیاز به انجام تست تاییدی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ایمن سازی علیه هپاتیت ب در صورت عدم تزریق واکسن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HIV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منفی (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non reactive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 و وجود رفتارهای پرخطر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: </a:t>
            </a:r>
            <a:r>
              <a:rPr lang="fa-IR" sz="2400" dirty="0">
                <a:cs typeface="B Nazanin" panose="00000400000000000000" pitchFamily="2" charset="-78"/>
              </a:rPr>
              <a:t>شک به آلودگی به ویروس ایدز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تکرار آزمایش 3 ماه بعد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ایمن سازی علیه هپاتیت ب در صورت عدم تزریق واکسن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886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6416" y="2708920"/>
            <a:ext cx="6591985" cy="3202302"/>
          </a:xfrm>
        </p:spPr>
        <p:txBody>
          <a:bodyPr/>
          <a:lstStyle/>
          <a:p>
            <a:pPr marL="0" indent="0">
              <a:buNone/>
            </a:pPr>
            <a:r>
              <a:rPr lang="ar-SA" sz="2400" dirty="0">
                <a:solidFill>
                  <a:srgbClr val="0070C0"/>
                </a:solidFill>
                <a:cs typeface="B Nazanin" panose="00000400000000000000" pitchFamily="2" charset="-78"/>
              </a:rPr>
              <a:t>نکته :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وجود یا سابقه رفتارهای پر خطر در زن باردار و یا همسرش، علاوه بر نوبت اول آزمایش </a:t>
            </a:r>
            <a:r>
              <a:rPr lang="en-US" sz="2400" dirty="0">
                <a:solidFill>
                  <a:srgbClr val="0070C0"/>
                </a:solidFill>
                <a:cs typeface="B Nazanin" panose="00000400000000000000" pitchFamily="2" charset="-78"/>
              </a:rPr>
              <a:t>HIV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، نوبت دوم در ملاقات هفته 34-31 بارداری انجام می شود. 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400" dirty="0"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4891635"/>
      </p:ext>
    </p:extLst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7609" y="548680"/>
            <a:ext cx="7776863" cy="536254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</a:t>
            </a:r>
            <a:r>
              <a:rPr lang="en-US" sz="24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HBSAg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 :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rgbClr val="C00000"/>
                </a:solidFill>
                <a:cs typeface="B Nazanin" panose="00000400000000000000" pitchFamily="2" charset="-78"/>
              </a:rPr>
              <a:t>HbsAg</a:t>
            </a:r>
            <a:r>
              <a:rPr lang="en-US" sz="2400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 مثبت : </a:t>
            </a: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  </a:t>
            </a:r>
            <a:r>
              <a:rPr lang="fa-IR" sz="2400" dirty="0">
                <a:cs typeface="B Nazanin" panose="00000400000000000000" pitchFamily="2" charset="-78"/>
              </a:rPr>
              <a:t>تأکید به مادر در دوران بارداری برای تهیه </a:t>
            </a:r>
            <a:r>
              <a:rPr lang="en-US" sz="2400" dirty="0">
                <a:cs typeface="B Nazanin" panose="00000400000000000000" pitchFamily="2" charset="-78"/>
              </a:rPr>
              <a:t> HBIG  </a:t>
            </a:r>
            <a:r>
              <a:rPr lang="fa-IR" sz="2400" dirty="0">
                <a:cs typeface="B Nazanin" panose="00000400000000000000" pitchFamily="2" charset="-78"/>
              </a:rPr>
              <a:t>برای تزریق به نوزاد در 12 ساعت اول پس از زایمان و آموزش مادر در مورد بیماری هپاتیت ب</a:t>
            </a:r>
            <a:endParaRPr lang="en-US" sz="2400" dirty="0">
              <a:cs typeface="B Nazanin" panose="00000400000000000000" pitchFamily="2" charset="-78"/>
            </a:endParaRPr>
          </a:p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ارجاع در اولین فرصت به متخصص داخلی 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B Nazanin" panose="00000400000000000000" pitchFamily="2" charset="-78"/>
              </a:rPr>
              <a:t>HbsAg</a:t>
            </a:r>
            <a:r>
              <a:rPr lang="en-US" sz="2400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منفی و رفتار پر خطر مادر یا همسر: </a:t>
            </a:r>
            <a:r>
              <a:rPr lang="fa-IR" sz="2400" dirty="0">
                <a:cs typeface="B Nazanin" panose="00000400000000000000" pitchFamily="2" charset="-78"/>
              </a:rPr>
              <a:t>ایمن سازی علیه هپاتیت ب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just">
              <a:buNone/>
            </a:pPr>
            <a:r>
              <a:rPr lang="ar-SA" sz="2400" dirty="0">
                <a:solidFill>
                  <a:srgbClr val="0070C0"/>
                </a:solidFill>
                <a:cs typeface="B Nazanin" panose="00000400000000000000" pitchFamily="2" charset="-78"/>
              </a:rPr>
              <a:t>نکته: 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انجام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زمایش </a:t>
            </a:r>
            <a:r>
              <a:rPr lang="en-US" sz="2400" dirty="0" err="1">
                <a:solidFill>
                  <a:srgbClr val="0070C0"/>
                </a:solidFill>
                <a:cs typeface="B Nazanin" panose="00000400000000000000" pitchFamily="2" charset="-78"/>
              </a:rPr>
              <a:t>HbsAg</a:t>
            </a:r>
            <a:r>
              <a:rPr lang="en-US" sz="24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 پیش از بارداری، نیاز به تکرار آن در بارداری نیست. 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    (اعتبار آزمایش های پیش از باردای در صورت طبیعی بودن یک سال است)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817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4430" y="836712"/>
            <a:ext cx="6589199" cy="644650"/>
          </a:xfrm>
        </p:spPr>
        <p:txBody>
          <a:bodyPr>
            <a:normAutofit/>
          </a:bodyPr>
          <a:lstStyle/>
          <a:p>
            <a:pPr algn="ctr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کومبس غیرمستقیم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9656" y="1844824"/>
            <a:ext cx="7058744" cy="4282422"/>
          </a:xfrm>
        </p:spPr>
        <p:txBody>
          <a:bodyPr>
            <a:normAutofit/>
          </a:bodyPr>
          <a:lstStyle/>
          <a:p>
            <a:pPr algn="just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مثبت بودن آزمایش کومبس، احتمال ناسازگاری خونی وجود دارد.</a:t>
            </a:r>
          </a:p>
          <a:p>
            <a:pPr marL="0" indent="0" algn="just">
              <a:buNone/>
            </a:pP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  اقدام: 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 ارجاع غیر فوری به متخصص زنان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568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59" y="548680"/>
            <a:ext cx="7704856" cy="864096"/>
          </a:xfrm>
        </p:spPr>
        <p:txBody>
          <a:bodyPr>
            <a:normAutofit fontScale="90000"/>
          </a:bodyPr>
          <a:lstStyle/>
          <a:p>
            <a:pPr algn="ctr"/>
            <a:br>
              <a:rPr lang="fa-IR" sz="2400" b="1" spc="-100" dirty="0">
                <a:ln w="3200">
                  <a:solidFill>
                    <a:srgbClr val="575F6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  <a:cs typeface="B Nazanin" panose="00000400000000000000" pitchFamily="2" charset="-78"/>
              </a:rPr>
            </a:br>
            <a:br>
              <a:rPr lang="fa-IR" sz="2400" b="1" spc="-100" dirty="0">
                <a:ln w="3200">
                  <a:solidFill>
                    <a:srgbClr val="575F6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  <a:cs typeface="B Nazanin" panose="00000400000000000000" pitchFamily="2" charset="-78"/>
              </a:rPr>
            </a:br>
            <a:br>
              <a:rPr lang="fa-IR" sz="2400" b="1" spc="-100" dirty="0">
                <a:ln w="3200">
                  <a:solidFill>
                    <a:srgbClr val="575F6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  <a:cs typeface="B Nazanin" panose="00000400000000000000" pitchFamily="2" charset="-78"/>
              </a:rPr>
            </a:br>
            <a:r>
              <a:rPr lang="fa-IR" sz="3100" spc="-100" dirty="0">
                <a:ln w="3200">
                  <a:solidFill>
                    <a:srgbClr val="575F6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  <a:cs typeface="B Nazanin" panose="00000400000000000000" pitchFamily="2" charset="-78"/>
              </a:rPr>
              <a:t>ناسازگاریهای خونی </a:t>
            </a:r>
            <a:r>
              <a:rPr lang="fa-IR" sz="3100" spc="-100" dirty="0">
                <a:ln w="3200">
                  <a:solidFill>
                    <a:srgbClr val="575F6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  <a:cs typeface="B Nazanin" panose="00000400000000000000" pitchFamily="2" charset="-78"/>
              </a:rPr>
              <a:t>(</a:t>
            </a:r>
            <a:r>
              <a:rPr lang="fa-IR" sz="31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ارهاش منفی مادر و ارهاش مثبت پدر)</a:t>
            </a:r>
            <a:br>
              <a:rPr lang="en-US" sz="31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</a:br>
            <a:endParaRPr lang="en-US" sz="3100" spc="-100" dirty="0">
              <a:ln w="3200">
                <a:solidFill>
                  <a:srgbClr val="575F6D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chemeClr val="accent2">
                  <a:lumMod val="75000"/>
                </a:schemeClr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latin typeface="Constantia"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1544" y="1628801"/>
            <a:ext cx="8424936" cy="4872033"/>
          </a:xfrm>
        </p:spPr>
        <p:txBody>
          <a:bodyPr>
            <a:noAutofit/>
          </a:bodyPr>
          <a:lstStyle/>
          <a:p>
            <a:pPr marL="285750" indent="-285750"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احتمال حساس شدن سیستم ایمنی بدن مادر وناهنجاریهای جنینی وجود دارد.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285750" indent="-285750" algn="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پیگیري وضعیت مادر با آزمايش كومبس غیر مستقیم در اولین ملاقات و تكرار در ملاقات هفته30-24 بارداري </a:t>
            </a:r>
          </a:p>
        </p:txBody>
      </p:sp>
    </p:spTree>
    <p:extLst>
      <p:ext uri="{BB962C8B-B14F-4D97-AF65-F5344CB8AC3E}">
        <p14:creationId xmlns:p14="http://schemas.microsoft.com/office/powerpoint/2010/main" val="247001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5561" y="1196752"/>
            <a:ext cx="8064895" cy="471447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ar-SA" sz="2400" dirty="0">
                <a:solidFill>
                  <a:srgbClr val="00B050"/>
                </a:solidFill>
                <a:cs typeface="B Nazanin" panose="00000400000000000000" pitchFamily="2" charset="-78"/>
              </a:rPr>
              <a:t>نکته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1</a:t>
            </a:r>
            <a:r>
              <a:rPr lang="ar-SA" sz="2400" dirty="0">
                <a:solidFill>
                  <a:srgbClr val="00B050"/>
                </a:solidFill>
                <a:cs typeface="B Nazanin" panose="00000400000000000000" pitchFamily="2" charset="-78"/>
              </a:rPr>
              <a:t> : 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نوبت اول کومبس غیر مستقیم را در مادر ارهاش منفی در هر زمانی پس از اطلاع از مثبت بودن ارهاش همسر درخواست کنید.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مثبت بودن جواب آزمايش: 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ارجاع در اولین فرصت مادر به متخصص زنان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منفی بودن آزمايش كومبس غیر مستقیم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dirty="0">
                <a:solidFill>
                  <a:srgbClr val="0070C0"/>
                </a:solidFill>
                <a:cs typeface="B Nazanin" panose="00000400000000000000" pitchFamily="2" charset="-78"/>
              </a:rPr>
              <a:t>(حساس نشدن سیستم ایمنی) 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: 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تزريق دوز اول ايمونوگلوبولین ضد دي </a:t>
            </a:r>
            <a:r>
              <a:rPr lang="ar-SA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(300 میکرو گرم) 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درهفته 28 تا 34 بارداري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106395"/>
      </p:ext>
    </p:extLst>
  </p:cSld>
  <p:clrMapOvr>
    <a:masterClrMapping/>
  </p:clrMapOvr>
  <p:transition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5601" y="1905000"/>
            <a:ext cx="7776863" cy="40062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نکته2: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تأكید بر تزريق ايمونوگلوبولین ضد دي (به غیر از هفته 28 تا 34 بارداري) در موارد ختم بارداري 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پیش از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موعد 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به هر دلیل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شامل</a:t>
            </a:r>
            <a:r>
              <a:rPr lang="ar-SA" sz="2400" dirty="0">
                <a:solidFill>
                  <a:schemeClr val="tx1"/>
                </a:solidFill>
                <a:cs typeface="B Nazanin" panose="00000400000000000000" pitchFamily="2" charset="-78"/>
              </a:rPr>
              <a:t> (سقط، مول، زایمان زودرس، مرگ جنین، حاملگی نابجا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، بررسي هاي تشخیصي مانند آمنیوسنتزو...)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در صورت مثبت بودن ارهاش نوزاد: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تزريق ايمونوگلوبولین ضد دي در 72 ساعت اول پس اززايمان</a:t>
            </a: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0773009"/>
      </p:ext>
    </p:extLst>
  </p:cSld>
  <p:clrMapOvr>
    <a:masterClrMapping/>
  </p:clrMapOvr>
  <p:transition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9657" y="476672"/>
            <a:ext cx="6589199" cy="576064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پلاکت کمتر از 150 هزار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7" y="1412776"/>
            <a:ext cx="9203165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تشخیص احتمالی: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پره اکلامپسی، خونریزی، دکلمان، آمبولی، آنمی همولیتیک، لوپوس، سندرم آنتی بادی آنتی فسفولیپید،  سندرم</a:t>
            </a:r>
            <a:r>
              <a:rPr lang="en-US" sz="2400" dirty="0">
                <a:cs typeface="B Nazanin" panose="00000400000000000000" pitchFamily="2" charset="-78"/>
              </a:rPr>
              <a:t>HELLP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اقدام: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در صورت شک به پره اکلامپسی یا مشکلات مامایی: 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ارجاع در اولین فرصت به متخصص زنان </a:t>
            </a:r>
            <a:endParaRPr lang="en-US" sz="24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در صورت پلاکت 100 تا 150 هزار در نبود خونریزی و بدون فاکتور های غیر طبیعی در </a:t>
            </a:r>
            <a:r>
              <a:rPr lang="en-US" sz="2400" dirty="0">
                <a:cs typeface="B Nazanin" panose="00000400000000000000" pitchFamily="2" charset="-78"/>
              </a:rPr>
              <a:t>CBC</a:t>
            </a:r>
            <a:r>
              <a:rPr lang="fa-IR" sz="2400" dirty="0">
                <a:cs typeface="B Nazanin" panose="00000400000000000000" pitchFamily="2" charset="-78"/>
              </a:rPr>
              <a:t> :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تکرار آزمایش یک ماه بعد</a:t>
            </a:r>
            <a:endParaRPr lang="en-US" sz="24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در صورت پلاکت 50 تا 100 هزار: 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ارجاع در اولین فرصت به متخصص زنان</a:t>
            </a:r>
            <a:endParaRPr lang="en-US" sz="24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در صورت پلاکت زیر 50 هزار: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ارجاع فوری به بیمارستان</a:t>
            </a:r>
          </a:p>
        </p:txBody>
      </p:sp>
    </p:spTree>
    <p:extLst>
      <p:ext uri="{BB962C8B-B14F-4D97-AF65-F5344CB8AC3E}">
        <p14:creationId xmlns:p14="http://schemas.microsoft.com/office/powerpoint/2010/main" val="260745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9202" y="624110"/>
            <a:ext cx="6589199" cy="64465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400" b="1" u="sng" dirty="0">
                <a:solidFill>
                  <a:srgbClr val="C00000"/>
                </a:solidFill>
                <a:cs typeface="B Nazanin" panose="00000400000000000000" pitchFamily="2" charset="-78"/>
              </a:rPr>
              <a:t>آزمایش هموگلوبین</a:t>
            </a:r>
            <a:b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1665" y="1412776"/>
            <a:ext cx="7128791" cy="4498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هموگلوبین </a:t>
            </a:r>
            <a:r>
              <a:rPr lang="en-US" sz="2400" dirty="0">
                <a:cs typeface="B Nazanin" panose="00000400000000000000" pitchFamily="2" charset="-78"/>
              </a:rPr>
              <a:t>(</a:t>
            </a:r>
            <a:r>
              <a:rPr lang="en-US" sz="2400" dirty="0" err="1">
                <a:cs typeface="B Nazanin" panose="00000400000000000000" pitchFamily="2" charset="-78"/>
              </a:rPr>
              <a:t>Hb</a:t>
            </a:r>
            <a:r>
              <a:rPr lang="en-US" sz="2400" dirty="0">
                <a:cs typeface="B Nazanin" panose="00000400000000000000" pitchFamily="2" charset="-78"/>
              </a:rPr>
              <a:t>) </a:t>
            </a:r>
            <a:r>
              <a:rPr lang="fa-IR" sz="2400" dirty="0">
                <a:cs typeface="B Nazanin" panose="00000400000000000000" pitchFamily="2" charset="-78"/>
              </a:rPr>
              <a:t>: کمتر از 11 گرم در دسی لیتر 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لام محیطی: میکروسیت و هیپوکرومیک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</a:t>
            </a:r>
            <a:r>
              <a:rPr lang="en-US" sz="2400" dirty="0">
                <a:cs typeface="B Nazanin" panose="00000400000000000000" pitchFamily="2" charset="-78"/>
              </a:rPr>
              <a:t>MCV </a:t>
            </a:r>
            <a:r>
              <a:rPr lang="fa-IR" sz="2400" dirty="0">
                <a:cs typeface="B Nazanin" panose="00000400000000000000" pitchFamily="2" charset="-78"/>
              </a:rPr>
              <a:t>کمتر از 80 یا  </a:t>
            </a:r>
            <a:r>
              <a:rPr lang="en-US" sz="2400" dirty="0">
                <a:cs typeface="B Nazanin" panose="00000400000000000000" pitchFamily="2" charset="-78"/>
              </a:rPr>
              <a:t>MCH </a:t>
            </a:r>
            <a:r>
              <a:rPr lang="fa-IR" sz="2400" dirty="0">
                <a:cs typeface="B Nazanin" panose="00000400000000000000" pitchFamily="2" charset="-78"/>
              </a:rPr>
              <a:t>کمتر از 27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آهن سرم: کمتر از 50 میکروگرم در دسی لیتر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فریتین سرم: کمتر از 30 گرم در دسی لیتر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در تمام موارد فوق :</a:t>
            </a:r>
          </a:p>
          <a:p>
            <a:pPr marL="0" indent="0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تشخیص احتمالی: </a:t>
            </a:r>
            <a:r>
              <a:rPr lang="fa-IR" sz="2400" dirty="0">
                <a:cs typeface="B Nazanin" panose="00000400000000000000" pitchFamily="2" charset="-78"/>
              </a:rPr>
              <a:t>آنمی فقرآهن،آنمی داسی شکل، تالاسمی</a:t>
            </a:r>
          </a:p>
          <a:p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اقدام: </a:t>
            </a:r>
            <a:r>
              <a:rPr lang="fa-IR" sz="2400" dirty="0">
                <a:cs typeface="B Nazanin" panose="00000400000000000000" pitchFamily="2" charset="-78"/>
              </a:rPr>
              <a:t>براساس نوع تشخیص</a:t>
            </a:r>
          </a:p>
          <a:p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61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043074"/>
              </p:ext>
            </p:extLst>
          </p:nvPr>
        </p:nvGraphicFramePr>
        <p:xfrm>
          <a:off x="844448" y="4090"/>
          <a:ext cx="9823553" cy="705450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15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85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7617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>
                          <a:cs typeface="B Nazanin" panose="00000400000000000000"/>
                        </a:rPr>
                        <a:t>مقادیرآزمایشگاهی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تشخيص احتمالي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B Nazanin" panose="00000400000000000000"/>
                      </a:endParaRPr>
                    </a:p>
                    <a:p>
                      <a:pPr algn="ctr" rtl="1"/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اقدام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B Nazanin" panose="00000400000000000000"/>
                      </a:endParaRPr>
                    </a:p>
                    <a:p>
                      <a:pPr algn="ctr" rtl="1"/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1176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غير طبيعي (در ملاقات اول) بين 93 تا 125 میلیگرم در دسی لیتر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پره ديابت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- ارائه توصيه هاي تغذيه اي طبق </a:t>
                      </a:r>
                      <a:r>
                        <a:rPr lang="fa-IR" sz="1800" b="0" dirty="0">
                          <a:solidFill>
                            <a:srgbClr val="000000"/>
                          </a:solidFill>
                          <a:effectLst/>
                          <a:latin typeface="B Yagut" panose="00000400000000000000" pitchFamily="2" charset="-78"/>
                          <a:ea typeface="Calibri" panose="020F0502020204030204" pitchFamily="34" charset="0"/>
                          <a:cs typeface="B Nazanin" panose="00000400000000000000"/>
                        </a:rPr>
                        <a:t>راهنمای جامع تغذیه مادران باردارو شیرده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(مبحث ديابت بارداري)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توصيه به ورزش و فعاليت بدني</a:t>
                      </a:r>
                    </a:p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توصيه به تكرار آزمايش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و قند دو ساعت پس از غذا در دو هفته بعد. در صورت طبيعي بودن نتيجه آزمايش (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كمتر از 93 و قند دو ساعت پس از غذا كمتر از 120)، ادامه مراقبت ها و در غير اين صورت </a:t>
                      </a:r>
                      <a:r>
                        <a:rPr lang="fa-IR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ارجاع به متخصص زنان یا داخلی- غدد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524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غير طبيعي (در ملاقات اول) بيشتر و مساوي 126 میلیگرم در دسی لیتر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ديابت آشکار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تكرار آزمايش يك هفته بعد</a:t>
                      </a:r>
                    </a:p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در صورت غير طبيعي بودن نتيجه: </a:t>
                      </a:r>
                      <a:r>
                        <a:rPr lang="fa-IR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ارجاع به متخصص زنان یا داخلي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17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FBS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و </a:t>
                      </a: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غير طبيعي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(هفته 28-24): 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FBS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مساوي يا بيشتر از 92 يا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ساعت اول مساوي يا بيشتر از 180 يا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ساعت دوم مساوي يا بيشتر از 153 میلیگرم در دسی لیتر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ديابت بارداري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1800" b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ارجاع غیر فوری به متخصص زنان یا داخلی- غدد</a:t>
                      </a:r>
                      <a:endParaRPr lang="en-US" sz="1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4417">
                <a:tc gridSpan="3"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>
                          <a:solidFill>
                            <a:srgbClr val="00B050"/>
                          </a:solidFill>
                          <a:cs typeface="B Nazanin" panose="00000400000000000000"/>
                        </a:rPr>
                        <a:t>نکته 1: 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cs typeface="B Nazanin" panose="00000400000000000000"/>
                        </a:rPr>
                        <a:t>در صورتی که قند خون ناشتا در اولین آزمایش مساوی یا بیشتر از 126 بوده است، نیاز به انجام </a:t>
                      </a:r>
                      <a:r>
                        <a:rPr lang="en-US" sz="1600" b="1" dirty="0">
                          <a:solidFill>
                            <a:srgbClr val="00B050"/>
                          </a:solidFill>
                          <a:cs typeface="B Nazanin" panose="00000400000000000000"/>
                        </a:rPr>
                        <a:t>OGTT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cs typeface="B Nazanin" panose="00000400000000000000"/>
                        </a:rPr>
                        <a:t> نیست.</a:t>
                      </a:r>
                      <a:endParaRPr lang="en-US" sz="1600" b="1" dirty="0">
                        <a:solidFill>
                          <a:schemeClr val="tx1"/>
                        </a:solidFill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83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2BB6E-5876-41BE-ACCD-4E6F71F94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اهداف آموزشی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2A949-08D8-46BE-BD7B-B9FA5DA7D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پس از مطالعه این بخش انتظار می رود که فراگیر بتواند :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آزمایش های پیش از بارداری را نام ببرد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زمان انجام سونوگرافی های بارداری را بداند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به چه فردی پره دیابتیک می گویند 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3056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FA79C-2B72-3255-865A-317E6B980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584616"/>
            <a:ext cx="8789313" cy="5326606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VDRL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 مثبت  </a:t>
            </a:r>
            <a:endParaRPr lang="en-US" sz="2800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انجام تست 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FTA-ABS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و در صورت مثبت بودن :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تزريق عضلانی بنزاتین پنی سیلین2400000 واحد يک نوبت (دو تزريق جداگانه در دو محل مختلف) يا پنی سیلین پروكايین 1200000 واحد به مدت 10 روز متوالی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تیتراژ سرولوژي ماهانه تا زمان زايمان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سونوگرافی جهت بررسی سلامت جنین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درمان همسر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1086341"/>
      </p:ext>
    </p:extLst>
  </p:cSld>
  <p:clrMapOvr>
    <a:masterClrMapping/>
  </p:clrMapOvr>
  <p:transition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3F552-AD08-9855-3570-996BCF54D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8090" y="801511"/>
            <a:ext cx="9031112" cy="543237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3100" dirty="0">
                <a:solidFill>
                  <a:srgbClr val="FF0000"/>
                </a:solidFill>
                <a:cs typeface="B Nazanin" panose="00000400000000000000" pitchFamily="2" charset="-78"/>
              </a:rPr>
              <a:t>كشت ادرار مثبت يا كشت منفی و</a:t>
            </a:r>
          </a:p>
          <a:p>
            <a:pPr marL="0" indent="0" algn="ctr">
              <a:buNone/>
            </a:pPr>
            <a:r>
              <a:rPr lang="fa-IR" sz="3100" dirty="0">
                <a:solidFill>
                  <a:srgbClr val="FF0000"/>
                </a:solidFill>
                <a:cs typeface="B Nazanin" panose="00000400000000000000" pitchFamily="2" charset="-78"/>
              </a:rPr>
              <a:t> وجود گلبول سفید عدد 5 يا بیشتر يا نیتريت در ادرار</a:t>
            </a:r>
          </a:p>
          <a:p>
            <a:pPr marL="0" indent="0">
              <a:buNone/>
            </a:pPr>
            <a:r>
              <a:rPr lang="fa-IR" sz="33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احتمالی: </a:t>
            </a:r>
            <a:r>
              <a:rPr lang="fa-IR" sz="2400" dirty="0">
                <a:cs typeface="B Nazanin" panose="00000400000000000000" pitchFamily="2" charset="-78"/>
              </a:rPr>
              <a:t>عفونت ادراري ، عفونت واژينال يا يورتريت كلامیديايی</a:t>
            </a:r>
          </a:p>
          <a:p>
            <a:pPr marL="0" indent="0">
              <a:buNone/>
            </a:pPr>
            <a:r>
              <a:rPr lang="fa-IR" sz="3300" dirty="0">
                <a:solidFill>
                  <a:srgbClr val="00B050"/>
                </a:solidFill>
                <a:cs typeface="B Nazanin" panose="00000400000000000000" pitchFamily="2" charset="-78"/>
              </a:rPr>
              <a:t>اقدام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نتیجه كشت مثبت: اقدام درمانی مطابق جواب آنتی بیوگرام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كشت منفی و وجود گلبول سفید عدد 5 يا بیشتر يا نیتريت در ادرار: اقدامات بر اساس مشکلات ادراری تناسلی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ارايه توصیه هاي تغذيه اي طبق راهنماي جامع تغذيه مادران باردار و شیرده(مبحث عفونت هاي ادراري)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9237404"/>
      </p:ext>
    </p:extLst>
  </p:cSld>
  <p:clrMapOvr>
    <a:masterClrMapping/>
  </p:clrMapOvr>
  <p:transition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E276E-F1D3-8A19-734F-CFBA41C8E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1332089"/>
            <a:ext cx="8789313" cy="4579133"/>
          </a:xfrm>
        </p:spPr>
        <p:txBody>
          <a:bodyPr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fa-IR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پروتینوري و هماچوري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تشخیص احتمالی :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بیماری کلیوی یا پره اکلامسی</a:t>
            </a:r>
          </a:p>
          <a:p>
            <a:pPr marL="0" indent="0" algn="ctr">
              <a:buNone/>
            </a:pPr>
            <a:endParaRPr lang="fa-IR" sz="24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اوره طبیعی كراتی نین خون بالاتر از 0/9 میلی گرم در دسی لیتر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بیماري كلیوي، پره اكلامپسی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 : </a:t>
            </a:r>
            <a:r>
              <a:rPr lang="fa-IR" sz="2400" dirty="0">
                <a:cs typeface="B Nazanin" panose="00000400000000000000" pitchFamily="2" charset="-78"/>
              </a:rPr>
              <a:t>ارجاع غیر فوري به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633589"/>
      </p:ext>
    </p:extLst>
  </p:cSld>
  <p:clrMapOvr>
    <a:masterClrMapping/>
  </p:clrMapOvr>
  <p:transition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45E61-1956-5582-11C1-36963AE94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6416" y="692696"/>
            <a:ext cx="6591985" cy="5218526"/>
          </a:xfrm>
        </p:spPr>
        <p:txBody>
          <a:bodyPr/>
          <a:lstStyle/>
          <a:p>
            <a:r>
              <a:rPr lang="fa-IR" sz="2400" dirty="0">
                <a:cs typeface="B Nazanin" panose="00000400000000000000" pitchFamily="2" charset="-78"/>
              </a:rPr>
              <a:t>محدوده غیر طبیعی آزمایش خون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F9BBDA6-F0DB-3F4E-F777-D4C788CB21D0}"/>
              </a:ext>
            </a:extLst>
          </p:cNvPr>
          <p:cNvGraphicFramePr>
            <a:graphicFrameLocks noGrp="1"/>
          </p:cNvGraphicFramePr>
          <p:nvPr/>
        </p:nvGraphicFramePr>
        <p:xfrm>
          <a:off x="3071665" y="1556793"/>
          <a:ext cx="6962913" cy="4449997"/>
        </p:xfrm>
        <a:graphic>
          <a:graphicData uri="http://schemas.openxmlformats.org/drawingml/2006/table">
            <a:tbl>
              <a:tblPr rtl="1" firstRow="1" firstCol="1" bandRow="1"/>
              <a:tblGrid>
                <a:gridCol w="1193943">
                  <a:extLst>
                    <a:ext uri="{9D8B030D-6E8A-4147-A177-3AD203B41FA5}">
                      <a16:colId xmlns:a16="http://schemas.microsoft.com/office/drawing/2014/main" val="3207879314"/>
                    </a:ext>
                  </a:extLst>
                </a:gridCol>
                <a:gridCol w="1393285">
                  <a:extLst>
                    <a:ext uri="{9D8B030D-6E8A-4147-A177-3AD203B41FA5}">
                      <a16:colId xmlns:a16="http://schemas.microsoft.com/office/drawing/2014/main" val="584519649"/>
                    </a:ext>
                  </a:extLst>
                </a:gridCol>
                <a:gridCol w="1492253">
                  <a:extLst>
                    <a:ext uri="{9D8B030D-6E8A-4147-A177-3AD203B41FA5}">
                      <a16:colId xmlns:a16="http://schemas.microsoft.com/office/drawing/2014/main" val="1297960675"/>
                    </a:ext>
                  </a:extLst>
                </a:gridCol>
                <a:gridCol w="1292764">
                  <a:extLst>
                    <a:ext uri="{9D8B030D-6E8A-4147-A177-3AD203B41FA5}">
                      <a16:colId xmlns:a16="http://schemas.microsoft.com/office/drawing/2014/main" val="370836040"/>
                    </a:ext>
                  </a:extLst>
                </a:gridCol>
                <a:gridCol w="1590668">
                  <a:extLst>
                    <a:ext uri="{9D8B030D-6E8A-4147-A177-3AD203B41FA5}">
                      <a16:colId xmlns:a16="http://schemas.microsoft.com/office/drawing/2014/main" val="206988741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عنوان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پیش از بارداری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سه ماه اول بارداری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سه ماه دوم بارداری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سه ماه سوم بارداری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138404"/>
                  </a:ext>
                </a:extLst>
              </a:tr>
              <a:tr h="452550"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هموگلوبین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12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gr/dl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11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gr/dl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10.5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gr/dl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11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gr/dl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B Nazanin" panose="00000400000000000000"/>
                          <a:ea typeface="Calibri" panose="020F0502020204030204" pitchFamily="34" charset="0"/>
                        </a:rPr>
                        <a:t>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856068"/>
                  </a:ext>
                </a:extLst>
              </a:tr>
              <a:tr h="452550"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هماتوکریت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37 درصد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33 درصد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31 درصد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33 درصد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432616"/>
                  </a:ext>
                </a:extLst>
              </a:tr>
              <a:tr h="905099"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پلاکت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150 هزار و بیشتر از 450 هزار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150 هزار و بیشتر از 400 هزار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150 هزار و بیشتر از 400 هزار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150 هزار و بیشتر از 400 هزار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945773"/>
                  </a:ext>
                </a:extLst>
              </a:tr>
              <a:tr h="905099"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TSH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0.2 و بیش از 3.9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IU/ml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0.2 و بیش از 3.9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IU/ml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0.5 و بیش از 4.1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IU/ml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0.5 و بیش از 4.1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IU/ml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62883"/>
                  </a:ext>
                </a:extLst>
              </a:tr>
              <a:tr h="606542">
                <a:tc>
                  <a:txBody>
                    <a:bodyPr/>
                    <a:lstStyle/>
                    <a:p>
                      <a:pPr marL="0" marR="0" algn="just" rtl="1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MCV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rtl="1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80 و بیش از 100 فمتو لیتر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80 و بیش از 100 فمتو لیتر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80 و بیش از 100 فمتو لیتر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80 و بیش از 100 فمتو لیتر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758616"/>
                  </a:ext>
                </a:extLst>
              </a:tr>
              <a:tr h="696109">
                <a:tc>
                  <a:txBody>
                    <a:bodyPr/>
                    <a:lstStyle/>
                    <a:p>
                      <a:pPr marL="0" marR="0" algn="just" rtl="1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rtl="1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27 و بیش از 34 پیکو گرم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27 و بیش از 34 پیکو گرم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27 و بیش از 34 پیکو گرم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27 و بیش از 34 پیکو گرم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18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2346840"/>
      </p:ext>
    </p:extLst>
  </p:cSld>
  <p:clrMapOvr>
    <a:masterClrMapping/>
  </p:clrMapOvr>
  <p:transition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EFFDB-94F6-3A42-C203-C9F76FDD6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6416" y="836712"/>
            <a:ext cx="6591985" cy="5074510"/>
          </a:xfrm>
        </p:spPr>
        <p:txBody>
          <a:bodyPr/>
          <a:lstStyle/>
          <a:p>
            <a:r>
              <a:rPr lang="fa-IR" sz="2400" dirty="0">
                <a:cs typeface="B Nazanin" panose="00000400000000000000" pitchFamily="2" charset="-78"/>
              </a:rPr>
              <a:t>آزمایش خون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C17130-8889-3060-00B6-49C1374675FE}"/>
              </a:ext>
            </a:extLst>
          </p:cNvPr>
          <p:cNvGraphicFramePr>
            <a:graphicFrameLocks noGrp="1"/>
          </p:cNvGraphicFramePr>
          <p:nvPr/>
        </p:nvGraphicFramePr>
        <p:xfrm>
          <a:off x="2711624" y="1772816"/>
          <a:ext cx="7200726" cy="4248472"/>
        </p:xfrm>
        <a:graphic>
          <a:graphicData uri="http://schemas.openxmlformats.org/drawingml/2006/table">
            <a:tbl>
              <a:tblPr rtl="1" firstRow="1" firstCol="1" bandRow="1"/>
              <a:tblGrid>
                <a:gridCol w="1234721">
                  <a:extLst>
                    <a:ext uri="{9D8B030D-6E8A-4147-A177-3AD203B41FA5}">
                      <a16:colId xmlns:a16="http://schemas.microsoft.com/office/drawing/2014/main" val="3642036367"/>
                    </a:ext>
                  </a:extLst>
                </a:gridCol>
                <a:gridCol w="1440871">
                  <a:extLst>
                    <a:ext uri="{9D8B030D-6E8A-4147-A177-3AD203B41FA5}">
                      <a16:colId xmlns:a16="http://schemas.microsoft.com/office/drawing/2014/main" val="2991410118"/>
                    </a:ext>
                  </a:extLst>
                </a:gridCol>
                <a:gridCol w="1543220">
                  <a:extLst>
                    <a:ext uri="{9D8B030D-6E8A-4147-A177-3AD203B41FA5}">
                      <a16:colId xmlns:a16="http://schemas.microsoft.com/office/drawing/2014/main" val="3762448849"/>
                    </a:ext>
                  </a:extLst>
                </a:gridCol>
                <a:gridCol w="1498942">
                  <a:extLst>
                    <a:ext uri="{9D8B030D-6E8A-4147-A177-3AD203B41FA5}">
                      <a16:colId xmlns:a16="http://schemas.microsoft.com/office/drawing/2014/main" val="3754902618"/>
                    </a:ext>
                  </a:extLst>
                </a:gridCol>
                <a:gridCol w="1482972">
                  <a:extLst>
                    <a:ext uri="{9D8B030D-6E8A-4147-A177-3AD203B41FA5}">
                      <a16:colId xmlns:a16="http://schemas.microsoft.com/office/drawing/2014/main" val="3666029033"/>
                    </a:ext>
                  </a:extLst>
                </a:gridCol>
              </a:tblGrid>
              <a:tr h="506015"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عنوان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پیش از بارداری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سه ماهه اول بارداری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سه ماهه دوم بارداری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سه ماهه سوم بارداری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897429"/>
                  </a:ext>
                </a:extLst>
              </a:tr>
              <a:tr h="540187"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MCHC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32 و بیش از 36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32 و بیش از 36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32 و بیش از 36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32 و بیش از 36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73010"/>
                  </a:ext>
                </a:extLst>
              </a:tr>
              <a:tr h="902123"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BUN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BUN*2.14=Urea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 و بیش از 20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 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 و بیش از 20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 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 و بیش از 20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 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کمتر از 8 و بیش از 20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 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546550"/>
                  </a:ext>
                </a:extLst>
              </a:tr>
              <a:tr h="76748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creatinin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1.1 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0.9 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 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0.9 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0.9 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mg/dl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059754"/>
                  </a:ext>
                </a:extLst>
              </a:tr>
              <a:tr h="258661"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FBS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100و بالاتر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93 و بیشتر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92 و بیشتر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 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382752"/>
                  </a:ext>
                </a:extLst>
              </a:tr>
              <a:tr h="506015"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 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-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ساعت اول:180 و بالاتر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ساعت دوم: 153 و بالاتر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 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436970"/>
                  </a:ext>
                </a:extLst>
              </a:tr>
              <a:tr h="767990"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/>
                        </a:rPr>
                        <a:t>HbA1c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6 و کمتر از 4 درصد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6 و کمتر از 4 درصد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6 و کمتر از 4 درصد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kern="1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 panose="00000400000000000000"/>
                        </a:rPr>
                        <a:t>بالاتر از 6 و کمتر از 4 درصد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320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803028"/>
      </p:ext>
    </p:extLst>
  </p:cSld>
  <p:clrMapOvr>
    <a:masterClrMapping/>
  </p:clrMapOvr>
  <p:transition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31064-9AD7-2BF7-14A3-B4AA1ACEF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6416" y="1124744"/>
            <a:ext cx="6591985" cy="4786478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Nazanin" panose="00000400000000000000" pitchFamily="2" charset="-78"/>
              </a:rPr>
              <a:t>آزمایش ادرار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D28B09-A5A7-7DF6-7F65-D9B0C800E811}"/>
              </a:ext>
            </a:extLst>
          </p:cNvPr>
          <p:cNvGraphicFramePr>
            <a:graphicFrameLocks noGrp="1"/>
          </p:cNvGraphicFramePr>
          <p:nvPr/>
        </p:nvGraphicFramePr>
        <p:xfrm>
          <a:off x="3071665" y="2492897"/>
          <a:ext cx="6877835" cy="2847679"/>
        </p:xfrm>
        <a:graphic>
          <a:graphicData uri="http://schemas.openxmlformats.org/drawingml/2006/table">
            <a:tbl>
              <a:tblPr rtl="1" firstRow="1" firstCol="1" bandRow="1"/>
              <a:tblGrid>
                <a:gridCol w="1345142">
                  <a:extLst>
                    <a:ext uri="{9D8B030D-6E8A-4147-A177-3AD203B41FA5}">
                      <a16:colId xmlns:a16="http://schemas.microsoft.com/office/drawing/2014/main" val="527903564"/>
                    </a:ext>
                  </a:extLst>
                </a:gridCol>
                <a:gridCol w="1651448">
                  <a:extLst>
                    <a:ext uri="{9D8B030D-6E8A-4147-A177-3AD203B41FA5}">
                      <a16:colId xmlns:a16="http://schemas.microsoft.com/office/drawing/2014/main" val="368989662"/>
                    </a:ext>
                  </a:extLst>
                </a:gridCol>
                <a:gridCol w="1748068">
                  <a:extLst>
                    <a:ext uri="{9D8B030D-6E8A-4147-A177-3AD203B41FA5}">
                      <a16:colId xmlns:a16="http://schemas.microsoft.com/office/drawing/2014/main" val="4246787795"/>
                    </a:ext>
                  </a:extLst>
                </a:gridCol>
                <a:gridCol w="2133177">
                  <a:extLst>
                    <a:ext uri="{9D8B030D-6E8A-4147-A177-3AD203B41FA5}">
                      <a16:colId xmlns:a16="http://schemas.microsoft.com/office/drawing/2014/main" val="342907463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عنوان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محدوده طبیعی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عنوان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محدوده طبیعی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318938"/>
                  </a:ext>
                </a:extLst>
              </a:tr>
              <a:tr h="547756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/>
                        </a:rPr>
                        <a:t>WBC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0-1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/>
                        </a:rPr>
                        <a:t>Protein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منفی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215152"/>
                  </a:ext>
                </a:extLst>
              </a:tr>
              <a:tr h="1176103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/>
                        </a:rPr>
                        <a:t>RBC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0-1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/>
                        </a:rPr>
                        <a:t>Glucose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منفی (در صورت گلوکزوری 1+ با قند خون نرمال در بارداری طبیعی است.)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354990"/>
                  </a:ext>
                </a:extLst>
              </a:tr>
              <a:tr h="547756">
                <a:tc>
                  <a:txBody>
                    <a:bodyPr/>
                    <a:lstStyle/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/>
                        </a:rPr>
                        <a:t>Bacteria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به ندرت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/>
                        </a:rPr>
                        <a:t>Keton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B Nazanin"/>
                        </a:rPr>
                        <a:t>منفی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666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093441"/>
      </p:ext>
    </p:extLst>
  </p:cSld>
  <p:clrMapOvr>
    <a:masterClrMapping/>
  </p:clrMapOvr>
  <p:transition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37F0D-A1E5-44F0-AA2B-2F8E67E81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1147864"/>
            <a:ext cx="8789313" cy="47633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سونوگرافی</a:t>
            </a:r>
          </a:p>
          <a:p>
            <a:pPr marL="0" indent="0" algn="ctr">
              <a:buNone/>
            </a:pPr>
            <a:endParaRPr lang="fa-IR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 به طور معمول در هفته 16 تا 18(از شروع هفته 16 تا قبل از پايان هفته 18 بارداري)و در هفته هاي 31 تا 34 بارداري، سونوگرافی درخواست می شود. 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سونوگرافی هفته هاي 16 تا 18 بارداري به منظور بررسی تعداد جنین، محل جفت، سن بارداري، اندازه هاي جنینی و بررسی سلامت ظاهري جنین و سونوگرافی هفته هاي 31 تا 34 بارداري به منظور بررسی وضعیت رشد جنین، میزان مايع آمنیوتیک، نمايش جنین، محل جفت و اختلالات جفتی درخواست می شود.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1028613"/>
      </p:ext>
    </p:extLst>
  </p:cSld>
  <p:clrMapOvr>
    <a:masterClrMapping/>
  </p:clrMapOvr>
  <p:transition>
    <p:cov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0AFDD-A50D-1A4F-5BF4-B7849D680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u="sng" dirty="0">
                <a:solidFill>
                  <a:srgbClr val="FF0000"/>
                </a:solidFill>
                <a:cs typeface="B Nazanin" panose="00000400000000000000" pitchFamily="2" charset="-78"/>
              </a:rPr>
              <a:t>تفسیرسونوگرافی </a:t>
            </a:r>
            <a:endParaRPr lang="en-US" sz="3200" u="sng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BFF1D-8BBC-C69F-C305-B4CB2BA11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تفاوت هفته بارداري با </a:t>
            </a:r>
            <a:r>
              <a:rPr lang="en-US" sz="2800" dirty="0">
                <a:solidFill>
                  <a:srgbClr val="00B050"/>
                </a:solidFill>
                <a:cs typeface="B Nazanin" panose="00000400000000000000" pitchFamily="2" charset="-78"/>
              </a:rPr>
              <a:t>LMP </a:t>
            </a: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و سونوگرافی: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قبل از هفته 9: بیش از 5 روز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هفته 9 تا قبل از 16: بیش از 7 روز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هفته 16 تا قبل از 22 : بیش از 10 روز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هفته 22 تا قبل از 28 : بیش از دو هفته</a:t>
            </a:r>
          </a:p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هفته 28 و بالاتر: بیش از 3 هفته</a:t>
            </a:r>
          </a:p>
          <a:p>
            <a:pPr marL="0" indent="0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در صورت محاسبه دقیق و وجود اختلاف، نیاز به مشاوره و بررسی بیشتر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0150226"/>
      </p:ext>
    </p:extLst>
  </p:cSld>
  <p:clrMapOvr>
    <a:masterClrMapping/>
  </p:clrMapOvr>
  <p:transition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92FA5-081B-E7DA-585B-A7AD6393B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1219200"/>
            <a:ext cx="8789313" cy="469202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جفت سر راهی در سونوگرافی 18 - 16 هفته بارداري و بدون علامت</a:t>
            </a:r>
          </a:p>
          <a:p>
            <a:pPr marL="0" indent="0">
              <a:buNone/>
            </a:pPr>
            <a:endParaRPr lang="fa-IR" sz="2400" u="sng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توصیه به خودداري از مقاربت، ورزش متوسط تا شديد، بلند كردن جسم بیشتر از 9 كیلوگرم، ايستادن طوانی مدت (بیش از 4 ساعت)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-آموزش به مادر براي مراجعه سريع به بیمارستان در صورت بروز خونريزي يا انقباض رحمی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داشتن سابقه سزارين، تكرار سونوگرافی در هفته 28 بارداري و در غیر اين صورت تكرار سونوگرافی در هفته 32 بارداري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تايید جفت سرراهی: مشاوره با پزشک معین زنان جهت تعیین تاريخ ختم بارداري و محل زايمان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تايید جفت اكرتا: ختم بارداري در هفته 34 تا 36 بارداري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5906093"/>
      </p:ext>
    </p:extLst>
  </p:cSld>
  <p:clrMapOvr>
    <a:masterClrMapping/>
  </p:clrMapOvr>
  <p:transition>
    <p:cov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0FD22-6F77-0D9E-FBE5-B1DB773BC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643467"/>
            <a:ext cx="8789313" cy="52677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مول، حاملگی خارج از رحم، ناهنجاري جنین، </a:t>
            </a:r>
          </a:p>
          <a:p>
            <a:pPr marL="0" indent="0" algn="ctr">
              <a:buNone/>
            </a:pP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چندقلويی، پلی يا الیگوهیدرآمنیوس، تأخیر رشد داخل رحمی،</a:t>
            </a:r>
          </a:p>
          <a:p>
            <a:pPr marL="0" indent="0" algn="ctr">
              <a:buNone/>
            </a:pP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 رحم ناهنجار، مرگ جنین و .</a:t>
            </a:r>
            <a:endParaRPr lang="en-US" sz="26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وجود خونريزي، تب، درد شكم، آبريزش : اقدام طبق هر کدام از موارد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نبود علامت فوق: ارجاع در اولین فرصت به متخصص زنان </a:t>
            </a:r>
          </a:p>
          <a:p>
            <a:pPr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در صورت تشخیص حاملگی خارج از رحم : ارجاع فوري</a:t>
            </a:r>
          </a:p>
          <a:p>
            <a:pPr>
              <a:buFontTx/>
              <a:buChar char="-"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طول سرويكس كمتر از 25 میلی متر در هفته 14 بارداري </a:t>
            </a:r>
          </a:p>
          <a:p>
            <a:pPr marL="0" indent="0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  <a:r>
              <a:rPr lang="fa-IR" sz="2400" dirty="0">
                <a:cs typeface="B Nazanin" panose="00000400000000000000" pitchFamily="2" charset="-78"/>
              </a:rPr>
              <a:t> ارجاع در اولین فرصت به متخصص زنان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7883794"/>
      </p:ext>
    </p:extLst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F1140-635F-4B60-BD6E-8E6E48666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665378"/>
            <a:ext cx="8915400" cy="3245843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4000" dirty="0">
                <a:solidFill>
                  <a:srgbClr val="FF0000"/>
                </a:solidFill>
                <a:cs typeface="B Nazanin" panose="00000400000000000000" pitchFamily="2" charset="-78"/>
              </a:rPr>
              <a:t>تعاریف مراقبت های معمول پس از زایمان </a:t>
            </a:r>
            <a:endParaRPr lang="en-US" sz="40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92651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A3EDC-D8BD-4AB2-B54A-0E7D2135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602" y="946778"/>
            <a:ext cx="8785599" cy="958222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نتیجه گیری 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E24DD-576D-475F-BBD7-D15FF00C1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888" y="2276272"/>
            <a:ext cx="8789313" cy="3634950"/>
          </a:xfrm>
        </p:spPr>
        <p:txBody>
          <a:bodyPr/>
          <a:lstStyle/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-در بارداری آزمایش هایی که به صورت معمول برای کلیه مادران درخواست میشود آزمایش 6تا 10 هفته و آزمایش مرحله دوم 24 تا 30هفته بارداری است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-سونوگرافی هایی که برای کلیه مادران باردار درخواست میشود سونوگرافی نوبت اول 16 تا 18 هفته و سونوگرافی نوبت دوم در 31 تا 34 هفته می باشد </a:t>
            </a:r>
          </a:p>
          <a:p>
            <a:pPr marL="0" indent="0">
              <a:buNone/>
            </a:pPr>
            <a:r>
              <a:rPr lang="fa-IR" sz="2400">
                <a:cs typeface="B Nazanin" panose="00000400000000000000" pitchFamily="2" charset="-78"/>
              </a:rPr>
              <a:t>-گاهی </a:t>
            </a:r>
            <a:r>
              <a:rPr lang="fa-IR" sz="2400" dirty="0">
                <a:cs typeface="B Nazanin" panose="00000400000000000000" pitchFamily="2" charset="-78"/>
              </a:rPr>
              <a:t>لازم است با توجه به شرایط مادر باردار آزمایش ها و سونوگرافی هایی غیر از آنچه معمول بارداری است برای مادر درخواست گرددکه تشخیص آن برعهده پزشک و ماما است 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391552"/>
      </p:ext>
    </p:extLst>
  </p:cSld>
  <p:clrMapOvr>
    <a:masterClrMapping/>
  </p:clrMapOvr>
  <p:transition>
    <p:cov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3E6FF-A063-44CC-8A38-BE0F741A0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پرسش</a:t>
            </a:r>
            <a:r>
              <a:rPr lang="fa-I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D1813-5599-4CA1-9AB7-EDCA3B278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cs typeface="B Nazanin" panose="00000400000000000000" pitchFamily="2" charset="-78"/>
              </a:rPr>
              <a:t>آزمایش های معمول بارداری در چه زمان هایی از بارداری درخواست میشود؟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اگر </a:t>
            </a:r>
            <a:r>
              <a:rPr lang="en-US" sz="2400" dirty="0" err="1">
                <a:cs typeface="B Nazanin" panose="00000400000000000000" pitchFamily="2" charset="-78"/>
              </a:rPr>
              <a:t>HbsAg</a:t>
            </a:r>
            <a:r>
              <a:rPr lang="fa-IR" sz="2400" dirty="0">
                <a:cs typeface="B Nazanin" panose="00000400000000000000" pitchFamily="2" charset="-78"/>
              </a:rPr>
              <a:t>  در بارداری  مثبت شدچه اقداماتی انجام میگیرد 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در مواردی که در آزمایش ها پلاکت مادر غیر طبیعی باشد چه اقداماتی انجام میگیرد؟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مادری که 32 هفته بارداری است و درخواست سونوگرافی داده شده است چه مواردی در سونوگرافی بایستی بیشتر مورد توجه قرار گیرد ؟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7439325"/>
      </p:ext>
    </p:extLst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1270A-FA3A-4D26-A7F5-4A91E9C61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Nazanin" panose="00000400000000000000" pitchFamily="2" charset="-78"/>
              </a:rPr>
              <a:t>فهرست مطالب 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4425B-5BBB-4C67-AA81-A5E241763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آزمایش های پیش از بارداری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تفسیر آزمایش های پیش از بارداری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آزمایش های معمول بارداری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تفسیر آزمایش های معمول بارداری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سونگرافی های بارداری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تفسیر سونوگرافی های بارداری 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810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A944F-C2DD-7C63-7762-9F81804C3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آزمایش های پیش از بارداری</a:t>
            </a:r>
            <a:endParaRPr lang="en-US" sz="24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F2503-78DA-EEB3-FD16-0A5AD27A2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آزمایش هایی که قبل از بارداری بایستی انجام گیرد شامل: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TSH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CBC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FBS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HBsAg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HIV / VDRL</a:t>
            </a:r>
            <a:r>
              <a:rPr lang="fa-IR" sz="2400" dirty="0">
                <a:cs typeface="B Nazanin" panose="00000400000000000000" pitchFamily="2" charset="-78"/>
              </a:rPr>
              <a:t> در رفتارهای پرخطر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پاپ اسمیر و تیترسرخجه درصورت نیاز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0866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3632" y="1916832"/>
            <a:ext cx="8668852" cy="3950568"/>
          </a:xfrm>
        </p:spPr>
        <p:txBody>
          <a:bodyPr>
            <a:norm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شمارش کامل سلول هاي خون، قند خون ناشتا و</a:t>
            </a:r>
            <a:r>
              <a:rPr lang="en-US" sz="2400" dirty="0">
                <a:cs typeface="B Nazanin" panose="00000400000000000000" pitchFamily="2" charset="-78"/>
              </a:rPr>
              <a:t> TSH 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en-US" sz="2400" dirty="0" err="1">
                <a:cs typeface="B Nazanin" panose="00000400000000000000" pitchFamily="2" charset="-78"/>
              </a:rPr>
              <a:t>HbsAg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 را درخواست کنید.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در صورت وجود يا سابقه رفتارهاي پر خطر در خانم و يا همسرش </a:t>
            </a:r>
            <a:r>
              <a:rPr lang="en-US" sz="2400" dirty="0">
                <a:cs typeface="B Nazanin" panose="00000400000000000000" pitchFamily="2" charset="-78"/>
              </a:rPr>
              <a:t>VDRL 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  <a:r>
              <a:rPr lang="en-US" sz="2400" dirty="0">
                <a:cs typeface="B Nazanin" panose="00000400000000000000" pitchFamily="2" charset="-78"/>
              </a:rPr>
              <a:t> HIV</a:t>
            </a:r>
            <a:r>
              <a:rPr lang="fa-IR" sz="2400" dirty="0">
                <a:cs typeface="B Nazanin" panose="00000400000000000000" pitchFamily="2" charset="-78"/>
              </a:rPr>
              <a:t> را درخواست کنید.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تیتر آنتی بادي ضد سرخجه را در صورتی که خانم علیه سرخجه ايمن نشده باشد، درخواست کنید.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آزمايش پاپ اسمیر با توجه به دستورعمل کشوري و در صورت نیاز انجام شود.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4097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BA7B7-5360-FDB2-4101-401AA6334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تفسیر آزمایش های پیش از بارداری </a:t>
            </a:r>
            <a:endParaRPr lang="en-US" sz="28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71C01-4544-DB40-4968-C80D29763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دیابت آشکار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قند خون ناشتا مساوي يا بیشتر از 126 میلی گرم در دسی لیتر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  <a:r>
              <a:rPr lang="fa-IR" sz="2400" dirty="0">
                <a:cs typeface="B Nazanin" panose="00000400000000000000" pitchFamily="2" charset="-78"/>
              </a:rPr>
              <a:t>تكرار آزمايش يک هفته و بعد در صورت باا بودن میزان قند :خون ارجاع به پزشک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پره دیابتیک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قند خون ناشتا 125 - 100 میلی گرم در دسی لیتر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  <a:r>
              <a:rPr lang="fa-IR" sz="2400" dirty="0">
                <a:cs typeface="B Nazanin" panose="00000400000000000000" pitchFamily="2" charset="-78"/>
              </a:rPr>
              <a:t>توصیه به تغذيه مناسب و افزايش فعالیت بدنی - تكرار آزمايش يک ماه بعد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5323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0B550-8DBB-9337-5516-391133210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14400"/>
            <a:ext cx="8915400" cy="4996822"/>
          </a:xfrm>
        </p:spPr>
        <p:txBody>
          <a:bodyPr>
            <a:normAutofit lnSpcReduction="10000"/>
          </a:bodyPr>
          <a:lstStyle/>
          <a:p>
            <a:pPr marL="0" indent="0" algn="ctr" rtl="1"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هموگلوبین كمتر از 12 گرم درصد </a:t>
            </a:r>
          </a:p>
          <a:p>
            <a:pPr marL="0" indent="0" algn="ctr" rtl="1"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پلاكت غیر طبیعی (كمتر از 150000 )</a:t>
            </a:r>
          </a:p>
          <a:p>
            <a:pPr marL="0" indent="0" algn="ctr" rtl="1">
              <a:buNone/>
            </a:pPr>
            <a:r>
              <a:rPr lang="en-US" sz="2400" dirty="0">
                <a:solidFill>
                  <a:srgbClr val="FF0000"/>
                </a:solidFill>
                <a:cs typeface="B Nazanin" panose="00000400000000000000" pitchFamily="2" charset="-78"/>
              </a:rPr>
              <a:t>MCV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كمتر از 80 يا </a:t>
            </a:r>
            <a:r>
              <a:rPr lang="en-US" sz="2400" dirty="0">
                <a:solidFill>
                  <a:srgbClr val="FF0000"/>
                </a:solidFill>
                <a:cs typeface="B Nazanin" panose="00000400000000000000" pitchFamily="2" charset="-78"/>
              </a:rPr>
              <a:t>MCH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كمتر از 27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sz="24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تشخیص:</a:t>
            </a:r>
            <a:r>
              <a:rPr lang="en-US" sz="28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آنمی فقر آهن، آنمی داسی شكل، تااسمی، لوپوس، ترومبوسیتوپنی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اقدام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و علت درمان برحسب نوع آنمی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همسر از نظر تالاسمی (در صورتی كه زوجین تحت مراقبت ژنتیک تالاسمی نیستند)، و در صورت </a:t>
            </a:r>
            <a:r>
              <a:rPr lang="en-US" sz="2400" dirty="0">
                <a:cs typeface="B Nazanin" panose="00000400000000000000" pitchFamily="2" charset="-78"/>
              </a:rPr>
              <a:t>MCV </a:t>
            </a:r>
            <a:r>
              <a:rPr lang="fa-IR" sz="2400" dirty="0">
                <a:cs typeface="B Nazanin" panose="00000400000000000000" pitchFamily="2" charset="-78"/>
              </a:rPr>
              <a:t>كمتر از 80 و يا </a:t>
            </a:r>
            <a:r>
              <a:rPr lang="en-US" sz="2400" dirty="0">
                <a:cs typeface="B Nazanin" panose="00000400000000000000" pitchFamily="2" charset="-78"/>
              </a:rPr>
              <a:t>MCH </a:t>
            </a:r>
            <a:r>
              <a:rPr lang="fa-IR" sz="2400" dirty="0">
                <a:cs typeface="B Nazanin" panose="00000400000000000000" pitchFamily="2" charset="-78"/>
              </a:rPr>
              <a:t>كمتر از 27 همسر: ارجاع غیر فوري به پزشک مشاوره ژنتیک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پلاكت غیر طبیعی: ارجاع غیر فوري به متخصص داخلی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751512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2810</Words>
  <Application>Microsoft Office PowerPoint</Application>
  <PresentationFormat>Widescreen</PresentationFormat>
  <Paragraphs>343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Arial</vt:lpstr>
      <vt:lpstr>B Nazanin</vt:lpstr>
      <vt:lpstr>B Yagut</vt:lpstr>
      <vt:lpstr>Calibri</vt:lpstr>
      <vt:lpstr>Century Gothic</vt:lpstr>
      <vt:lpstr>Constantia</vt:lpstr>
      <vt:lpstr>Symbol</vt:lpstr>
      <vt:lpstr>Times New Roman</vt:lpstr>
      <vt:lpstr>Wingdings</vt:lpstr>
      <vt:lpstr>Wingdings 3</vt:lpstr>
      <vt:lpstr>Wisp</vt:lpstr>
      <vt:lpstr>1_Wisp</vt:lpstr>
      <vt:lpstr>PowerPoint Presentation</vt:lpstr>
      <vt:lpstr>مشخصات درس </vt:lpstr>
      <vt:lpstr>اهداف آموزشی </vt:lpstr>
      <vt:lpstr>PowerPoint Presentation</vt:lpstr>
      <vt:lpstr>فهرست مطالب </vt:lpstr>
      <vt:lpstr>آزمایش های پیش از بارداری</vt:lpstr>
      <vt:lpstr>PowerPoint Presentation</vt:lpstr>
      <vt:lpstr>تفسیر آزمایش های پیش از بارداری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آزمایشهای معمول بارداری</vt:lpstr>
      <vt:lpstr>PowerPoint Presentation</vt:lpstr>
      <vt:lpstr>آزمایش TSH  </vt:lpstr>
      <vt:lpstr>PowerPoint Presentation</vt:lpstr>
      <vt:lpstr>PowerPoint Presentation</vt:lpstr>
      <vt:lpstr>PowerPoint Presentation</vt:lpstr>
      <vt:lpstr>PowerPoint Presentation</vt:lpstr>
      <vt:lpstr>آزمایش کومبس غیرمستقیم</vt:lpstr>
      <vt:lpstr>   ناسازگاریهای خونی (ارهاش منفی مادر و ارهاش مثبت پدر) </vt:lpstr>
      <vt:lpstr>PowerPoint Presentation</vt:lpstr>
      <vt:lpstr>PowerPoint Presentation</vt:lpstr>
      <vt:lpstr>پلاکت کمتر از 150 هزار</vt:lpstr>
      <vt:lpstr>آزمایش هموگلوبین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تفسیرسونوگرافی </vt:lpstr>
      <vt:lpstr>PowerPoint Presentation</vt:lpstr>
      <vt:lpstr>PowerPoint Presentation</vt:lpstr>
      <vt:lpstr>نتیجه گیری </vt:lpstr>
      <vt:lpstr>پرسش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SHR</dc:creator>
  <cp:lastModifiedBy>مرضیه گلستانی</cp:lastModifiedBy>
  <cp:revision>44</cp:revision>
  <dcterms:created xsi:type="dcterms:W3CDTF">2023-08-05T11:52:56Z</dcterms:created>
  <dcterms:modified xsi:type="dcterms:W3CDTF">2023-09-04T08:22:24Z</dcterms:modified>
</cp:coreProperties>
</file>