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sldIdLst>
    <p:sldId id="699" r:id="rId2"/>
    <p:sldId id="806" r:id="rId3"/>
    <p:sldId id="808" r:id="rId4"/>
    <p:sldId id="793" r:id="rId5"/>
    <p:sldId id="700" r:id="rId6"/>
    <p:sldId id="701" r:id="rId7"/>
    <p:sldId id="702" r:id="rId8"/>
    <p:sldId id="703" r:id="rId9"/>
    <p:sldId id="704" r:id="rId10"/>
    <p:sldId id="705" r:id="rId11"/>
    <p:sldId id="706" r:id="rId12"/>
    <p:sldId id="707" r:id="rId13"/>
    <p:sldId id="708" r:id="rId14"/>
    <p:sldId id="709" r:id="rId15"/>
    <p:sldId id="710" r:id="rId16"/>
    <p:sldId id="711" r:id="rId17"/>
    <p:sldId id="807" r:id="rId18"/>
    <p:sldId id="712" r:id="rId19"/>
    <p:sldId id="715" r:id="rId20"/>
    <p:sldId id="716" r:id="rId21"/>
    <p:sldId id="717" r:id="rId22"/>
    <p:sldId id="777" r:id="rId23"/>
    <p:sldId id="778" r:id="rId24"/>
    <p:sldId id="779" r:id="rId25"/>
    <p:sldId id="780" r:id="rId26"/>
    <p:sldId id="781" r:id="rId27"/>
    <p:sldId id="782" r:id="rId28"/>
    <p:sldId id="783" r:id="rId29"/>
    <p:sldId id="784" r:id="rId30"/>
    <p:sldId id="785" r:id="rId31"/>
    <p:sldId id="786" r:id="rId32"/>
    <p:sldId id="788" r:id="rId33"/>
    <p:sldId id="794"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4859383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1550043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C2C61B-77C6-4613-989E-7726A8607720}"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2034811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B06F166-0311-4B5C-8E99-FE62484A73A7}"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23157338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B06F166-0311-4B5C-8E99-FE62484A73A7}"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C2C61B-77C6-4613-989E-7726A8607720}"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4903277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B06F166-0311-4B5C-8E99-FE62484A73A7}"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31418617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37755678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722934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14542821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B06F166-0311-4B5C-8E99-FE62484A73A7}" type="datetimeFigureOut">
              <a:rPr lang="en-US" smtClean="0"/>
              <a:t>9/4/2023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1358139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B06F166-0311-4B5C-8E99-FE62484A73A7}"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24862116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B06F166-0311-4B5C-8E99-FE62484A73A7}" type="datetimeFigureOut">
              <a:rPr lang="en-US" smtClean="0"/>
              <a:t>9/4/2023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5504278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B06F166-0311-4B5C-8E99-FE62484A73A7}" type="datetimeFigureOut">
              <a:rPr lang="en-US" smtClean="0"/>
              <a:t>9/4/2023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13321553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B06F166-0311-4B5C-8E99-FE62484A73A7}" type="datetimeFigureOut">
              <a:rPr lang="en-US" smtClean="0"/>
              <a:t>9/4/2023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34892581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06F166-0311-4B5C-8E99-FE62484A73A7}"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34484313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B06F166-0311-4B5C-8E99-FE62484A73A7}" type="datetimeFigureOut">
              <a:rPr lang="en-US" smtClean="0"/>
              <a:t>9/4/2023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6DC2C61B-77C6-4613-989E-7726A8607720}" type="slidenum">
              <a:rPr lang="en-US" smtClean="0"/>
              <a:t>‹#›</a:t>
            </a:fld>
            <a:endParaRPr lang="en-US"/>
          </a:p>
        </p:txBody>
      </p:sp>
    </p:spTree>
    <p:extLst>
      <p:ext uri="{BB962C8B-B14F-4D97-AF65-F5344CB8AC3E}">
        <p14:creationId xmlns:p14="http://schemas.microsoft.com/office/powerpoint/2010/main" val="27503159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AB06F166-0311-4B5C-8E99-FE62484A73A7}" type="datetimeFigureOut">
              <a:rPr lang="en-US" smtClean="0"/>
              <a:t>9/4/2023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6DC2C61B-77C6-4613-989E-7726A8607720}" type="slidenum">
              <a:rPr lang="en-US" smtClean="0"/>
              <a:t>‹#›</a:t>
            </a:fld>
            <a:endParaRPr lang="en-US"/>
          </a:p>
        </p:txBody>
      </p:sp>
    </p:spTree>
    <p:extLst>
      <p:ext uri="{BB962C8B-B14F-4D97-AF65-F5344CB8AC3E}">
        <p14:creationId xmlns:p14="http://schemas.microsoft.com/office/powerpoint/2010/main" val="76582708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1585" y="2348880"/>
            <a:ext cx="7706816" cy="2592288"/>
          </a:xfrm>
        </p:spPr>
        <p:txBody>
          <a:bodyPr>
            <a:noAutofit/>
          </a:bodyPr>
          <a:lstStyle/>
          <a:p>
            <a:pPr algn="ctr"/>
            <a:r>
              <a:rPr lang="fa-IR" sz="4400" b="1" dirty="0">
                <a:solidFill>
                  <a:srgbClr val="FF0000"/>
                </a:solidFill>
                <a:cs typeface="B Nazanin" panose="00000400000000000000" pitchFamily="2" charset="-78"/>
              </a:rPr>
              <a:t>راهنمای وزن گیری</a:t>
            </a:r>
            <a:br>
              <a:rPr lang="en-US" sz="4400" b="1" dirty="0">
                <a:solidFill>
                  <a:srgbClr val="FF0000"/>
                </a:solidFill>
                <a:cs typeface="B Nazanin" panose="00000400000000000000" pitchFamily="2" charset="-78"/>
              </a:rPr>
            </a:br>
            <a:endParaRPr lang="en-US" sz="4400" b="1" dirty="0">
              <a:solidFill>
                <a:srgbClr val="FF0000"/>
              </a:solidFill>
              <a:cs typeface="B Nazanin" panose="00000400000000000000" pitchFamily="2" charset="-78"/>
            </a:endParaRPr>
          </a:p>
        </p:txBody>
      </p:sp>
    </p:spTree>
    <p:extLst>
      <p:ext uri="{BB962C8B-B14F-4D97-AF65-F5344CB8AC3E}">
        <p14:creationId xmlns:p14="http://schemas.microsoft.com/office/powerpoint/2010/main" val="7777955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9202" y="764704"/>
            <a:ext cx="6589199" cy="1280890"/>
          </a:xfrm>
        </p:spPr>
        <p:txBody>
          <a:bodyPr>
            <a:normAutofit/>
          </a:bodyPr>
          <a:lstStyle/>
          <a:p>
            <a:pPr algn="r"/>
            <a:r>
              <a:rPr lang="fa-IR" sz="2800" b="1" dirty="0">
                <a:solidFill>
                  <a:srgbClr val="FF0000"/>
                </a:solidFill>
                <a:cs typeface="B Nazanin" panose="00000400000000000000" pitchFamily="2" charset="-78"/>
              </a:rPr>
              <a:t>چند نکته</a:t>
            </a:r>
            <a:endParaRPr lang="en-US" sz="28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2567608" y="1700808"/>
            <a:ext cx="7490792" cy="4209670"/>
          </a:xfrm>
        </p:spPr>
        <p:txBody>
          <a:bodyPr>
            <a:noAutofit/>
          </a:bodyPr>
          <a:lstStyle/>
          <a:p>
            <a:pPr marL="0" indent="0" algn="r" rtl="1">
              <a:buNone/>
            </a:pPr>
            <a:r>
              <a:rPr lang="fa-IR" sz="2400" dirty="0">
                <a:cs typeface="B Nazanin" panose="00000400000000000000" pitchFamily="2" charset="-78"/>
              </a:rPr>
              <a:t>الف) افزایش وزن در سه ماهه اول بارداری در حدود 0/5 تا 2 کیلوگرم میباشد.</a:t>
            </a:r>
          </a:p>
          <a:p>
            <a:pPr marL="0" indent="0" algn="r" rtl="1">
              <a:buNone/>
            </a:pPr>
            <a:r>
              <a:rPr lang="fa-IR" sz="2400" dirty="0">
                <a:cs typeface="B Nazanin" panose="00000400000000000000" pitchFamily="2" charset="-78"/>
              </a:rPr>
              <a:t> ب) افزایش وزن مناسب جهت مادران دارای نمایه توده بدنی 35 یا بیشتر باید توسط کارشناس تغذیه تعیین شود. </a:t>
            </a:r>
          </a:p>
          <a:p>
            <a:pPr marL="0" indent="0" algn="r" rtl="1">
              <a:buNone/>
            </a:pPr>
            <a:r>
              <a:rPr lang="fa-IR" sz="2400" dirty="0">
                <a:cs typeface="B Nazanin" panose="00000400000000000000" pitchFamily="2" charset="-78"/>
              </a:rPr>
              <a:t>ج) در زنان کوتاه قد (کمتر از 157 سانتی متر) افزایش وزن باید در محدوده حداقل میزان دامنه ارائه شده باشد. ضمنا در زنان خیلی کوتاه قد ( کمتر از 150 سانتی متر)نیز این موضوع باید رعایت شود.</a:t>
            </a:r>
            <a:endParaRPr lang="en-US" sz="2400" dirty="0">
              <a:cs typeface="B Nazanin" panose="00000400000000000000" pitchFamily="2" charset="-78"/>
            </a:endParaRPr>
          </a:p>
        </p:txBody>
      </p:sp>
    </p:spTree>
    <p:extLst>
      <p:ext uri="{BB962C8B-B14F-4D97-AF65-F5344CB8AC3E}">
        <p14:creationId xmlns:p14="http://schemas.microsoft.com/office/powerpoint/2010/main" val="30993503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9202" y="624110"/>
            <a:ext cx="6589199" cy="860674"/>
          </a:xfrm>
        </p:spPr>
        <p:txBody>
          <a:bodyPr>
            <a:normAutofit/>
          </a:bodyPr>
          <a:lstStyle/>
          <a:p>
            <a:pPr algn="ctr"/>
            <a:r>
              <a:rPr lang="fa-IR" sz="2800" dirty="0">
                <a:solidFill>
                  <a:srgbClr val="FF0000"/>
                </a:solidFill>
                <a:cs typeface="B Nazanin" panose="00000400000000000000" pitchFamily="2" charset="-78"/>
              </a:rPr>
              <a:t>میزان افزایش وزن برای مادران نوجوان زیر 19 سال</a:t>
            </a:r>
            <a:endParaRPr lang="en-US" sz="28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453268" y="1844824"/>
            <a:ext cx="8329961" cy="3168352"/>
          </a:xfrm>
        </p:spPr>
        <p:txBody>
          <a:bodyPr>
            <a:normAutofit/>
          </a:bodyPr>
          <a:lstStyle/>
          <a:p>
            <a:pPr marL="0" indent="0" algn="r" rtl="1">
              <a:buNone/>
            </a:pPr>
            <a:r>
              <a:rPr lang="fa-IR" sz="2400" dirty="0">
                <a:cs typeface="B Nazanin" panose="00000400000000000000" pitchFamily="2" charset="-78"/>
              </a:rPr>
              <a:t>تعریف وضعیت وزن برای مادران نوجوان زیر 19 سال: برای قضاوت درباره وضعیت وزن مادر نوجوان، ابتدا نمایه توده بدنی </a:t>
            </a:r>
            <a:r>
              <a:rPr lang="en-US" sz="2400" dirty="0">
                <a:cs typeface="B Nazanin" panose="00000400000000000000" pitchFamily="2" charset="-78"/>
              </a:rPr>
              <a:t>BMI )</a:t>
            </a:r>
            <a:r>
              <a:rPr lang="fa-IR" sz="2400" dirty="0">
                <a:cs typeface="B Nazanin" panose="00000400000000000000" pitchFamily="2" charset="-78"/>
              </a:rPr>
              <a:t> )قبل از بارداری بر اساس جدول زداسکور </a:t>
            </a:r>
            <a:r>
              <a:rPr lang="en-US" sz="2400" dirty="0">
                <a:cs typeface="B Nazanin" panose="00000400000000000000" pitchFamily="2" charset="-78"/>
              </a:rPr>
              <a:t>scores-Z )</a:t>
            </a:r>
            <a:r>
              <a:rPr lang="fa-IR" sz="2400" dirty="0">
                <a:cs typeface="B Nazanin" panose="00000400000000000000" pitchFamily="2" charset="-78"/>
              </a:rPr>
              <a:t> )نمایه توده بدنی مربوط به دختران بر اساس سن (برحسب ماه) استاندارد سازمان جهانی بهداشت ، مقایسه شده و پس از تعیین مقدار زد اسکور مربوط به </a:t>
            </a:r>
            <a:r>
              <a:rPr lang="en-US" sz="2400" dirty="0">
                <a:cs typeface="B Nazanin" panose="00000400000000000000" pitchFamily="2" charset="-78"/>
              </a:rPr>
              <a:t>BMI </a:t>
            </a:r>
            <a:r>
              <a:rPr lang="fa-IR" sz="2400" dirty="0">
                <a:cs typeface="B Nazanin" panose="00000400000000000000" pitchFamily="2" charset="-78"/>
              </a:rPr>
              <a:t>مادر، بر اساس جدول بعد قضاوت میشود</a:t>
            </a:r>
            <a:endParaRPr lang="en-US" sz="2400" dirty="0">
              <a:cs typeface="B Nazanin" panose="00000400000000000000" pitchFamily="2" charset="-78"/>
            </a:endParaRPr>
          </a:p>
        </p:txBody>
      </p:sp>
    </p:spTree>
    <p:extLst>
      <p:ext uri="{BB962C8B-B14F-4D97-AF65-F5344CB8AC3E}">
        <p14:creationId xmlns:p14="http://schemas.microsoft.com/office/powerpoint/2010/main" val="2950677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9202" y="345688"/>
            <a:ext cx="6589199" cy="423746"/>
          </a:xfrm>
        </p:spPr>
        <p:txBody>
          <a:bodyPr>
            <a:normAutofit/>
          </a:bodyPr>
          <a:lstStyle/>
          <a:p>
            <a:pPr algn="ctr" rtl="1"/>
            <a:r>
              <a:rPr lang="fa-IR" sz="1600" dirty="0">
                <a:cs typeface="B Nazanin" panose="00000400000000000000" pitchFamily="2" charset="-78"/>
              </a:rPr>
              <a:t>زداسکور (</a:t>
            </a:r>
            <a:r>
              <a:rPr lang="en-US" sz="1600" dirty="0">
                <a:cs typeface="B Nazanin" panose="00000400000000000000" pitchFamily="2" charset="-78"/>
              </a:rPr>
              <a:t>z –score</a:t>
            </a:r>
            <a:r>
              <a:rPr lang="fa-IR" sz="1600" dirty="0">
                <a:cs typeface="B Nazanin" panose="00000400000000000000" pitchFamily="2" charset="-78"/>
              </a:rPr>
              <a:t>) نمایه توده بدنی (</a:t>
            </a:r>
            <a:r>
              <a:rPr lang="en-US" sz="1600" dirty="0">
                <a:cs typeface="B Nazanin" panose="00000400000000000000" pitchFamily="2" charset="-78"/>
              </a:rPr>
              <a:t>BMI</a:t>
            </a:r>
            <a:r>
              <a:rPr lang="fa-IR" sz="1600" dirty="0">
                <a:cs typeface="B Nazanin" panose="00000400000000000000" pitchFamily="2" charset="-78"/>
              </a:rPr>
              <a:t>)برای سن دختران19 – 12 ساله</a:t>
            </a:r>
            <a:endParaRPr lang="en-US" sz="1600" dirty="0">
              <a:cs typeface="B Nazanin" panose="000004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39590" y="925715"/>
            <a:ext cx="9746165" cy="5742714"/>
          </a:xfrm>
        </p:spPr>
      </p:pic>
    </p:spTree>
    <p:extLst>
      <p:ext uri="{BB962C8B-B14F-4D97-AF65-F5344CB8AC3E}">
        <p14:creationId xmlns:p14="http://schemas.microsoft.com/office/powerpoint/2010/main" val="2560727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7649" y="624110"/>
            <a:ext cx="7130752" cy="1280890"/>
          </a:xfrm>
        </p:spPr>
        <p:txBody>
          <a:bodyPr>
            <a:normAutofit/>
          </a:bodyPr>
          <a:lstStyle/>
          <a:p>
            <a:pPr algn="ctr"/>
            <a:r>
              <a:rPr lang="fa-IR" sz="2400" dirty="0">
                <a:solidFill>
                  <a:srgbClr val="FF0000"/>
                </a:solidFill>
                <a:cs typeface="B Nazanin" panose="00000400000000000000" pitchFamily="2" charset="-78"/>
              </a:rPr>
              <a:t>میزان افزایش وزن برای مادران باردار بالای 19 سال در بارداری تک قلویی بر اساس نمایه توده بدنی قبل از بارداری</a:t>
            </a:r>
            <a:endParaRPr lang="en-US" sz="2400" dirty="0">
              <a:solidFill>
                <a:srgbClr val="FF0000"/>
              </a:solidFill>
              <a:cs typeface="B Nazanin" panose="00000400000000000000"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927648" y="2060848"/>
            <a:ext cx="7130752" cy="3456384"/>
          </a:xfrm>
        </p:spPr>
      </p:pic>
    </p:spTree>
    <p:extLst>
      <p:ext uri="{BB962C8B-B14F-4D97-AF65-F5344CB8AC3E}">
        <p14:creationId xmlns:p14="http://schemas.microsoft.com/office/powerpoint/2010/main" val="42007973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97151" y="1572323"/>
            <a:ext cx="8742555" cy="3800894"/>
          </a:xfrm>
        </p:spPr>
        <p:txBody>
          <a:bodyPr/>
          <a:lstStyle/>
          <a:p>
            <a:endParaRPr lang="fa-IR" dirty="0"/>
          </a:p>
          <a:p>
            <a:endParaRPr lang="fa-IR" dirty="0"/>
          </a:p>
          <a:p>
            <a:pPr algn="r" rtl="1"/>
            <a:r>
              <a:rPr lang="fa-IR" sz="2400" dirty="0">
                <a:cs typeface="B Nazanin" panose="00000400000000000000" pitchFamily="2" charset="-78"/>
              </a:rPr>
              <a:t>الف: بهتر است مادران باردار نوجوان حداکثر میزان دامنه وزن ارائه شده را به دست آورند. </a:t>
            </a:r>
          </a:p>
          <a:p>
            <a:pPr algn="r" rtl="1"/>
            <a:r>
              <a:rPr lang="fa-IR" sz="2400" dirty="0">
                <a:cs typeface="B Nazanin" panose="00000400000000000000" pitchFamily="2" charset="-78"/>
              </a:rPr>
              <a:t>ب: در نوجوانان بارداری که 2 سال از قاعدگی آنها میگذرد، افزایش وزن باید در حد بالای میزان دامنه ارائه شده باشد.</a:t>
            </a: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34461092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495601" y="2133600"/>
            <a:ext cx="7562800" cy="3777622"/>
          </a:xfrm>
        </p:spPr>
        <p:txBody>
          <a:bodyPr/>
          <a:lstStyle/>
          <a:p>
            <a:pPr marL="0" indent="0">
              <a:buNone/>
            </a:pPr>
            <a:r>
              <a:rPr lang="fa-IR" sz="2400" dirty="0">
                <a:solidFill>
                  <a:srgbClr val="FF0000"/>
                </a:solidFill>
                <a:cs typeface="B Nazanin" panose="00000400000000000000" pitchFamily="2" charset="-78"/>
              </a:rPr>
              <a:t>میزان افزایش وزن در بارداری دوقلویی بر اساس نمایه توده بدنی قبل از بارداری</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3632" y="2708920"/>
            <a:ext cx="7274768" cy="2448272"/>
          </a:xfrm>
          <a:prstGeom prst="rect">
            <a:avLst/>
          </a:prstGeom>
        </p:spPr>
      </p:pic>
    </p:spTree>
    <p:extLst>
      <p:ext uri="{BB962C8B-B14F-4D97-AF65-F5344CB8AC3E}">
        <p14:creationId xmlns:p14="http://schemas.microsoft.com/office/powerpoint/2010/main" val="151256962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31328" y="1416205"/>
            <a:ext cx="8408018" cy="4495017"/>
          </a:xfrm>
        </p:spPr>
        <p:txBody>
          <a:bodyPr>
            <a:normAutofit/>
          </a:bodyPr>
          <a:lstStyle/>
          <a:p>
            <a:pPr algn="r" rtl="1"/>
            <a:r>
              <a:rPr lang="fa-IR" sz="2400" b="1" dirty="0">
                <a:solidFill>
                  <a:srgbClr val="FF0000"/>
                </a:solidFill>
                <a:cs typeface="B Nazanin" panose="00000400000000000000" pitchFamily="2" charset="-78"/>
              </a:rPr>
              <a:t>نکته1: </a:t>
            </a:r>
            <a:r>
              <a:rPr lang="fa-IR" sz="2400" dirty="0">
                <a:cs typeface="B Nazanin" panose="00000400000000000000" pitchFamily="2" charset="-78"/>
              </a:rPr>
              <a:t>افزایش وزن توصیه شده در سه ماهه اول بارداری مادران دو قلو 1/5 تا 2/5 کیلوگرم می باشد. </a:t>
            </a:r>
          </a:p>
          <a:p>
            <a:pPr algn="r" rtl="1"/>
            <a:r>
              <a:rPr lang="fa-IR" sz="2400" b="1" dirty="0">
                <a:solidFill>
                  <a:srgbClr val="FF0000"/>
                </a:solidFill>
                <a:cs typeface="B Nazanin" panose="00000400000000000000" pitchFamily="2" charset="-78"/>
              </a:rPr>
              <a:t>نکته2: </a:t>
            </a:r>
            <a:r>
              <a:rPr lang="fa-IR" sz="2400" dirty="0">
                <a:cs typeface="B Nazanin" panose="00000400000000000000" pitchFamily="2" charset="-78"/>
              </a:rPr>
              <a:t>در موارد سه قلویی، میزان وزن گیری توصیه شده برای مادران باردار در حدود 22/5-27 کیلوگرم می باشد. از این میزان مادر باید تا هفته ،24 حداقل 16 کیلوگرم افزایش وزن داشته باشد</a:t>
            </a:r>
          </a:p>
          <a:p>
            <a:pPr algn="r" rtl="1"/>
            <a:endParaRPr lang="fa-IR" sz="2400" dirty="0">
              <a:cs typeface="B Nazanin" panose="00000400000000000000" pitchFamily="2" charset="-78"/>
            </a:endParaRPr>
          </a:p>
          <a:p>
            <a:pPr marL="0" indent="0" algn="ctr">
              <a:buNone/>
            </a:pPr>
            <a:r>
              <a:rPr lang="fa-IR" sz="2400" b="1" dirty="0">
                <a:solidFill>
                  <a:srgbClr val="FF0000"/>
                </a:solidFill>
                <a:cs typeface="B Nazanin" panose="00000400000000000000" pitchFamily="2" charset="-78"/>
              </a:rPr>
              <a:t>افزایش وزن مادران کم وزن دوقلو توسط کارشناس تغذیه تعیین شود</a:t>
            </a:r>
            <a:r>
              <a:rPr lang="fa-IR" sz="2400" dirty="0">
                <a:cs typeface="B Nazanin" panose="00000400000000000000" pitchFamily="2" charset="-78"/>
              </a:rPr>
              <a:t>.</a:t>
            </a:r>
            <a:endParaRPr lang="en-US" sz="2400" dirty="0">
              <a:cs typeface="B Nazanin" panose="00000400000000000000" pitchFamily="2" charset="-78"/>
            </a:endParaRPr>
          </a:p>
        </p:txBody>
      </p:sp>
    </p:spTree>
    <p:extLst>
      <p:ext uri="{BB962C8B-B14F-4D97-AF65-F5344CB8AC3E}">
        <p14:creationId xmlns:p14="http://schemas.microsoft.com/office/powerpoint/2010/main" val="84345224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7CE39-FBE4-4FDD-AE26-62A7D89B88C4}"/>
              </a:ext>
            </a:extLst>
          </p:cNvPr>
          <p:cNvSpPr>
            <a:spLocks noGrp="1"/>
          </p:cNvSpPr>
          <p:nvPr>
            <p:ph type="title"/>
          </p:nvPr>
        </p:nvSpPr>
        <p:spPr>
          <a:xfrm>
            <a:off x="1727201" y="624110"/>
            <a:ext cx="9777412" cy="1280890"/>
          </a:xfrm>
        </p:spPr>
        <p:txBody>
          <a:bodyPr>
            <a:normAutofit/>
          </a:bodyPr>
          <a:lstStyle/>
          <a:p>
            <a:pPr algn="r" rtl="1"/>
            <a:r>
              <a:rPr lang="fa-IR" sz="2800" dirty="0">
                <a:solidFill>
                  <a:srgbClr val="FF0000"/>
                </a:solidFill>
                <a:cs typeface="B Nazanin" panose="00000400000000000000" pitchFamily="2" charset="-78"/>
              </a:rPr>
              <a:t>میزان وزن گیری مادری که در سه ماهه اول بارداری (هفته های 2 تا 12)مراجعه میکند:</a:t>
            </a:r>
            <a:endParaRPr lang="en-US" sz="28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FD437A81-01B8-431E-A12E-1E2F157D13A7}"/>
              </a:ext>
            </a:extLst>
          </p:cNvPr>
          <p:cNvSpPr>
            <a:spLocks noGrp="1"/>
          </p:cNvSpPr>
          <p:nvPr>
            <p:ph idx="1"/>
          </p:nvPr>
        </p:nvSpPr>
        <p:spPr>
          <a:xfrm>
            <a:off x="1964267" y="1343378"/>
            <a:ext cx="9540345" cy="4567844"/>
          </a:xfrm>
        </p:spPr>
        <p:txBody>
          <a:bodyPr>
            <a:noAutofit/>
          </a:bodyPr>
          <a:lstStyle/>
          <a:p>
            <a:pPr algn="r" rtl="1"/>
            <a:r>
              <a:rPr lang="fa-IR" sz="2400" dirty="0">
                <a:cs typeface="B Nazanin" panose="00000400000000000000" pitchFamily="2" charset="-78"/>
              </a:rPr>
              <a:t>بهترین معیار تعیین محدوده وزن گیری مناسب مادران باردار استفاده از نمایه توده بدنی </a:t>
            </a:r>
            <a:r>
              <a:rPr lang="en-US" sz="2400" dirty="0">
                <a:cs typeface="B Nazanin" panose="00000400000000000000" pitchFamily="2" charset="-78"/>
              </a:rPr>
              <a:t>BMI </a:t>
            </a:r>
            <a:r>
              <a:rPr lang="fa-IR" sz="2400" dirty="0">
                <a:cs typeface="B Nazanin" panose="00000400000000000000" pitchFamily="2" charset="-78"/>
              </a:rPr>
              <a:t>)بر پایه وزن قبل از بارداری است. اگر وزن پیش از بارداری ثبت نشده باشد و یا خود مادر با اطمینان کامل آن را نمی داند، وزن مادر باردار در اولین مراجعه (طی 12 هفته اول بارداری) به عنوان وزن ابتدای بارداری در نظر گرفته میشود به شرط این که مادر در اثر تهوع و استفراغ بارداری، کاهش وزن شدیدی نداشته باشد. سپس با استفاده از فرمول یا نوموگرام، وضعیت تغذیه مادر بر اساس نمایه توده بدنی تعیین میگردد و بر مبنای آن محدوده افزایش وزن مطلوب مشخص میشود. در این حالت ابتدای بارداری از روی محور خط صفر شروع میشود.</a:t>
            </a:r>
          </a:p>
          <a:p>
            <a:pPr algn="r" rtl="1"/>
            <a:r>
              <a:rPr lang="fa-IR" sz="2400" dirty="0">
                <a:cs typeface="B Nazanin" panose="00000400000000000000" pitchFamily="2" charset="-78"/>
              </a:rPr>
              <a:t> </a:t>
            </a:r>
            <a:r>
              <a:rPr lang="fa-IR" sz="2400" dirty="0">
                <a:solidFill>
                  <a:srgbClr val="0070C0"/>
                </a:solidFill>
                <a:cs typeface="B Nazanin" panose="00000400000000000000" pitchFamily="2" charset="-78"/>
              </a:rPr>
              <a:t>نکته: </a:t>
            </a:r>
            <a:r>
              <a:rPr lang="fa-IR" sz="2400" dirty="0">
                <a:cs typeface="B Nazanin" panose="00000400000000000000" pitchFamily="2" charset="-78"/>
              </a:rPr>
              <a:t>در مادرانی که وزن قبل از بارداری آنان مشخص نیست و در اثر تهوع و استفراغ زیاد، کاهش وزن شدیدنیز داشته اند، وضعیت وزن و نحوه رسیدگی به آنان، توسط کارشناس تغذیه تعیین میگردد.</a:t>
            </a:r>
            <a:endParaRPr lang="en-US" sz="2400" dirty="0">
              <a:cs typeface="B Nazanin" panose="00000400000000000000" pitchFamily="2" charset="-78"/>
            </a:endParaRPr>
          </a:p>
        </p:txBody>
      </p:sp>
    </p:spTree>
    <p:extLst>
      <p:ext uri="{BB962C8B-B14F-4D97-AF65-F5344CB8AC3E}">
        <p14:creationId xmlns:p14="http://schemas.microsoft.com/office/powerpoint/2010/main" val="12170494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880946"/>
            <a:ext cx="8911687" cy="1024054"/>
          </a:xfrm>
        </p:spPr>
        <p:txBody>
          <a:bodyPr>
            <a:normAutofit/>
          </a:bodyPr>
          <a:lstStyle/>
          <a:p>
            <a:pPr algn="ctr"/>
            <a:r>
              <a:rPr lang="fa-IR" sz="2800" dirty="0">
                <a:solidFill>
                  <a:srgbClr val="FF0000"/>
                </a:solidFill>
                <a:cs typeface="B Nazanin" panose="00000400000000000000" pitchFamily="2" charset="-78"/>
              </a:rPr>
              <a:t>میزان وزن گیری مادری که در سه ماهه دوم بارداری (هفته های 13 تا 25) مراجعه می کند</a:t>
            </a:r>
            <a:endParaRPr lang="en-US" sz="28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592925" y="2191966"/>
            <a:ext cx="8480236" cy="3777622"/>
          </a:xfrm>
        </p:spPr>
        <p:txBody>
          <a:bodyPr>
            <a:noAutofit/>
          </a:bodyPr>
          <a:lstStyle/>
          <a:p>
            <a:pPr marL="0" indent="0" algn="r" rtl="1">
              <a:buNone/>
            </a:pPr>
            <a:r>
              <a:rPr lang="fa-IR" sz="2400" dirty="0">
                <a:cs typeface="B Nazanin" panose="00000400000000000000" pitchFamily="2" charset="-78"/>
              </a:rPr>
              <a:t>در صورتی که اولین مراجعه مادر در هفته های 13 تا 25 بارداری باشد و وزن قبل از بارداری و یا وزن سه ماهه اول بارداری ثبت نشده باشد</a:t>
            </a:r>
          </a:p>
          <a:p>
            <a:pPr marL="0" indent="0" algn="r" rtl="1">
              <a:buNone/>
            </a:pPr>
            <a:r>
              <a:rPr lang="fa-IR" sz="2400" dirty="0">
                <a:cs typeface="B Nazanin" panose="00000400000000000000" pitchFamily="2" charset="-78"/>
              </a:rPr>
              <a:t>در صورتی که مادر در روندافزایش وزن مشکلی نداشته است، میزان افزایش وزن مادر در این بارداری را از وزن فعلی او کم کرده سپس نمایه توده بدنی را محاسبه میکنیم. این مادران جهت کنترل بهتر وزن باید حداقل دو مرتبه دیگر و به فاصله یک ماه مراجعه نمایند. در صورت نیاز، ضروری است این مادران به کارشناس تغذیه ارجاع داده شوند</a:t>
            </a:r>
            <a:endParaRPr lang="en-US" sz="2400" dirty="0">
              <a:cs typeface="B Nazanin" panose="00000400000000000000" pitchFamily="2" charset="-78"/>
            </a:endParaRPr>
          </a:p>
        </p:txBody>
      </p:sp>
    </p:spTree>
    <p:extLst>
      <p:ext uri="{BB962C8B-B14F-4D97-AF65-F5344CB8AC3E}">
        <p14:creationId xmlns:p14="http://schemas.microsoft.com/office/powerpoint/2010/main" val="15510224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1665" y="764704"/>
            <a:ext cx="6986736" cy="1140296"/>
          </a:xfrm>
        </p:spPr>
        <p:txBody>
          <a:bodyPr>
            <a:normAutofit/>
          </a:bodyPr>
          <a:lstStyle/>
          <a:p>
            <a:pPr algn="ctr"/>
            <a:br>
              <a:rPr lang="fa-IR" sz="2400" dirty="0">
                <a:solidFill>
                  <a:srgbClr val="FF0000"/>
                </a:solidFill>
                <a:cs typeface="B Nazanin" panose="00000400000000000000" pitchFamily="2" charset="-78"/>
              </a:rPr>
            </a:br>
            <a:r>
              <a:rPr lang="fa-IR" sz="2400" dirty="0">
                <a:solidFill>
                  <a:srgbClr val="FF0000"/>
                </a:solidFill>
                <a:cs typeface="B Nazanin" panose="00000400000000000000" pitchFamily="2" charset="-78"/>
              </a:rPr>
              <a:t>میزان افزایش وزن مادر در هفته های 13 تا 25 بارداری</a:t>
            </a:r>
            <a:endParaRPr lang="en-US" sz="2400" dirty="0">
              <a:solidFill>
                <a:srgbClr val="FF0000"/>
              </a:solidFill>
              <a:cs typeface="B Nazanin" panose="00000400000000000000" pitchFamily="2" charset="-78"/>
            </a:endParaRPr>
          </a:p>
        </p:txBody>
      </p:sp>
      <p:graphicFrame>
        <p:nvGraphicFramePr>
          <p:cNvPr id="4" name="Content Placeholder 3"/>
          <p:cNvGraphicFramePr>
            <a:graphicFrameLocks noGrp="1"/>
          </p:cNvGraphicFramePr>
          <p:nvPr>
            <p:ph idx="1"/>
          </p:nvPr>
        </p:nvGraphicFramePr>
        <p:xfrm>
          <a:off x="2855641" y="2348880"/>
          <a:ext cx="7202758" cy="2016224"/>
        </p:xfrm>
        <a:graphic>
          <a:graphicData uri="http://schemas.openxmlformats.org/drawingml/2006/table">
            <a:tbl>
              <a:tblPr firstRow="1" bandRow="1">
                <a:tableStyleId>{5C22544A-7EE6-4342-B048-85BDC9FD1C3A}</a:tableStyleId>
              </a:tblPr>
              <a:tblGrid>
                <a:gridCol w="504055">
                  <a:extLst>
                    <a:ext uri="{9D8B030D-6E8A-4147-A177-3AD203B41FA5}">
                      <a16:colId xmlns:a16="http://schemas.microsoft.com/office/drawing/2014/main" val="1730583747"/>
                    </a:ext>
                  </a:extLst>
                </a:gridCol>
                <a:gridCol w="432048">
                  <a:extLst>
                    <a:ext uri="{9D8B030D-6E8A-4147-A177-3AD203B41FA5}">
                      <a16:colId xmlns:a16="http://schemas.microsoft.com/office/drawing/2014/main" val="1668470933"/>
                    </a:ext>
                  </a:extLst>
                </a:gridCol>
                <a:gridCol w="432048">
                  <a:extLst>
                    <a:ext uri="{9D8B030D-6E8A-4147-A177-3AD203B41FA5}">
                      <a16:colId xmlns:a16="http://schemas.microsoft.com/office/drawing/2014/main" val="2321109612"/>
                    </a:ext>
                  </a:extLst>
                </a:gridCol>
                <a:gridCol w="432048">
                  <a:extLst>
                    <a:ext uri="{9D8B030D-6E8A-4147-A177-3AD203B41FA5}">
                      <a16:colId xmlns:a16="http://schemas.microsoft.com/office/drawing/2014/main" val="3124483023"/>
                    </a:ext>
                  </a:extLst>
                </a:gridCol>
                <a:gridCol w="432048">
                  <a:extLst>
                    <a:ext uri="{9D8B030D-6E8A-4147-A177-3AD203B41FA5}">
                      <a16:colId xmlns:a16="http://schemas.microsoft.com/office/drawing/2014/main" val="1570454632"/>
                    </a:ext>
                  </a:extLst>
                </a:gridCol>
                <a:gridCol w="504056">
                  <a:extLst>
                    <a:ext uri="{9D8B030D-6E8A-4147-A177-3AD203B41FA5}">
                      <a16:colId xmlns:a16="http://schemas.microsoft.com/office/drawing/2014/main" val="3683591053"/>
                    </a:ext>
                  </a:extLst>
                </a:gridCol>
                <a:gridCol w="432048">
                  <a:extLst>
                    <a:ext uri="{9D8B030D-6E8A-4147-A177-3AD203B41FA5}">
                      <a16:colId xmlns:a16="http://schemas.microsoft.com/office/drawing/2014/main" val="892308589"/>
                    </a:ext>
                  </a:extLst>
                </a:gridCol>
                <a:gridCol w="360040">
                  <a:extLst>
                    <a:ext uri="{9D8B030D-6E8A-4147-A177-3AD203B41FA5}">
                      <a16:colId xmlns:a16="http://schemas.microsoft.com/office/drawing/2014/main" val="909328733"/>
                    </a:ext>
                  </a:extLst>
                </a:gridCol>
                <a:gridCol w="472042">
                  <a:extLst>
                    <a:ext uri="{9D8B030D-6E8A-4147-A177-3AD203B41FA5}">
                      <a16:colId xmlns:a16="http://schemas.microsoft.com/office/drawing/2014/main" val="1339668687"/>
                    </a:ext>
                  </a:extLst>
                </a:gridCol>
                <a:gridCol w="436411">
                  <a:extLst>
                    <a:ext uri="{9D8B030D-6E8A-4147-A177-3AD203B41FA5}">
                      <a16:colId xmlns:a16="http://schemas.microsoft.com/office/drawing/2014/main" val="108280186"/>
                    </a:ext>
                  </a:extLst>
                </a:gridCol>
                <a:gridCol w="459699">
                  <a:extLst>
                    <a:ext uri="{9D8B030D-6E8A-4147-A177-3AD203B41FA5}">
                      <a16:colId xmlns:a16="http://schemas.microsoft.com/office/drawing/2014/main" val="730891125"/>
                    </a:ext>
                  </a:extLst>
                </a:gridCol>
                <a:gridCol w="432048">
                  <a:extLst>
                    <a:ext uri="{9D8B030D-6E8A-4147-A177-3AD203B41FA5}">
                      <a16:colId xmlns:a16="http://schemas.microsoft.com/office/drawing/2014/main" val="3609593758"/>
                    </a:ext>
                  </a:extLst>
                </a:gridCol>
                <a:gridCol w="432048">
                  <a:extLst>
                    <a:ext uri="{9D8B030D-6E8A-4147-A177-3AD203B41FA5}">
                      <a16:colId xmlns:a16="http://schemas.microsoft.com/office/drawing/2014/main" val="2063562481"/>
                    </a:ext>
                  </a:extLst>
                </a:gridCol>
                <a:gridCol w="1442119">
                  <a:extLst>
                    <a:ext uri="{9D8B030D-6E8A-4147-A177-3AD203B41FA5}">
                      <a16:colId xmlns:a16="http://schemas.microsoft.com/office/drawing/2014/main" val="2482107315"/>
                    </a:ext>
                  </a:extLst>
                </a:gridCol>
              </a:tblGrid>
              <a:tr h="1008112">
                <a:tc>
                  <a:txBody>
                    <a:bodyPr/>
                    <a:lstStyle/>
                    <a:p>
                      <a:r>
                        <a:rPr lang="fa-IR" sz="1400" b="1" dirty="0">
                          <a:cs typeface="B Nazanin" panose="00000400000000000000" pitchFamily="2" charset="-78"/>
                        </a:rPr>
                        <a:t>25</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24</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23</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22</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21</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20</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19</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18</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17</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16</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15</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14</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13</a:t>
                      </a:r>
                      <a:endParaRPr lang="en-US" sz="1400" b="1" dirty="0">
                        <a:cs typeface="B Nazanin" panose="00000400000000000000" pitchFamily="2" charset="-78"/>
                      </a:endParaRPr>
                    </a:p>
                  </a:txBody>
                  <a:tcPr/>
                </a:tc>
                <a:tc>
                  <a:txBody>
                    <a:bodyPr/>
                    <a:lstStyle/>
                    <a:p>
                      <a:pPr algn="ctr"/>
                      <a:r>
                        <a:rPr lang="fa-IR" sz="1400" b="1" dirty="0">
                          <a:cs typeface="B Nazanin" panose="00000400000000000000" pitchFamily="2" charset="-78"/>
                        </a:rPr>
                        <a:t>هفته بارداری</a:t>
                      </a:r>
                      <a:endParaRPr lang="en-US" sz="1400" b="1" dirty="0">
                        <a:cs typeface="B Nazanin" panose="00000400000000000000" pitchFamily="2" charset="-78"/>
                      </a:endParaRPr>
                    </a:p>
                  </a:txBody>
                  <a:tcPr/>
                </a:tc>
                <a:extLst>
                  <a:ext uri="{0D108BD9-81ED-4DB2-BD59-A6C34878D82A}">
                    <a16:rowId xmlns:a16="http://schemas.microsoft.com/office/drawing/2014/main" val="790752739"/>
                  </a:ext>
                </a:extLst>
              </a:tr>
              <a:tr h="1008112">
                <a:tc>
                  <a:txBody>
                    <a:bodyPr/>
                    <a:lstStyle/>
                    <a:p>
                      <a:r>
                        <a:rPr lang="fa-IR" sz="1400" b="1" dirty="0">
                          <a:cs typeface="B Nazanin" panose="00000400000000000000" pitchFamily="2" charset="-78"/>
                        </a:rPr>
                        <a:t>5/8</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5/4</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5</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4/6</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4/2</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3/8</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3/4 </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3</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2/6</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2/2</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1/8</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1/4</a:t>
                      </a:r>
                      <a:endParaRPr lang="en-US" sz="1400" b="1" dirty="0">
                        <a:cs typeface="B Nazanin" panose="00000400000000000000" pitchFamily="2" charset="-78"/>
                      </a:endParaRPr>
                    </a:p>
                  </a:txBody>
                  <a:tcPr/>
                </a:tc>
                <a:tc>
                  <a:txBody>
                    <a:bodyPr/>
                    <a:lstStyle/>
                    <a:p>
                      <a:r>
                        <a:rPr lang="fa-IR" sz="1400" b="1" dirty="0">
                          <a:cs typeface="B Nazanin" panose="00000400000000000000" pitchFamily="2" charset="-78"/>
                        </a:rPr>
                        <a:t>1</a:t>
                      </a:r>
                      <a:endParaRPr lang="en-US" sz="1400" b="1" dirty="0">
                        <a:cs typeface="B Nazanin" panose="00000400000000000000" pitchFamily="2" charset="-78"/>
                      </a:endParaRPr>
                    </a:p>
                  </a:txBody>
                  <a:tcPr/>
                </a:tc>
                <a:tc>
                  <a:txBody>
                    <a:bodyPr/>
                    <a:lstStyle/>
                    <a:p>
                      <a:pPr algn="ctr"/>
                      <a:r>
                        <a:rPr lang="fa-IR" sz="1400" b="1" dirty="0">
                          <a:cs typeface="B Nazanin" panose="00000400000000000000" pitchFamily="2" charset="-78"/>
                        </a:rPr>
                        <a:t>میزان افزایش وزن از ابتدای بارداری</a:t>
                      </a:r>
                      <a:endParaRPr lang="en-US" sz="1400" b="1" dirty="0">
                        <a:cs typeface="B Nazanin" panose="00000400000000000000" pitchFamily="2" charset="-78"/>
                      </a:endParaRPr>
                    </a:p>
                  </a:txBody>
                  <a:tcPr/>
                </a:tc>
                <a:extLst>
                  <a:ext uri="{0D108BD9-81ED-4DB2-BD59-A6C34878D82A}">
                    <a16:rowId xmlns:a16="http://schemas.microsoft.com/office/drawing/2014/main" val="1212097189"/>
                  </a:ext>
                </a:extLst>
              </a:tr>
            </a:tbl>
          </a:graphicData>
        </a:graphic>
      </p:graphicFrame>
    </p:spTree>
    <p:extLst>
      <p:ext uri="{BB962C8B-B14F-4D97-AF65-F5344CB8AC3E}">
        <p14:creationId xmlns:p14="http://schemas.microsoft.com/office/powerpoint/2010/main" val="18214029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E9DDE5-D8C4-40D9-A388-F47EC61BC84D}"/>
              </a:ext>
            </a:extLst>
          </p:cNvPr>
          <p:cNvSpPr>
            <a:spLocks noGrp="1"/>
          </p:cNvSpPr>
          <p:nvPr>
            <p:ph type="title"/>
          </p:nvPr>
        </p:nvSpPr>
        <p:spPr/>
        <p:txBody>
          <a:bodyPr>
            <a:normAutofit/>
          </a:bodyPr>
          <a:lstStyle/>
          <a:p>
            <a:pPr algn="ctr"/>
            <a:r>
              <a:rPr lang="fa-IR" sz="4400" dirty="0">
                <a:solidFill>
                  <a:srgbClr val="C00000"/>
                </a:solidFill>
                <a:cs typeface="B Nazanin" panose="00000400000000000000" pitchFamily="2" charset="-78"/>
              </a:rPr>
              <a:t>مشخصات درس </a:t>
            </a:r>
            <a:endParaRPr lang="en-US" sz="4400" dirty="0">
              <a:solidFill>
                <a:srgbClr val="C0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7EF79336-82B3-4002-8AE2-FD09869F4902}"/>
              </a:ext>
            </a:extLst>
          </p:cNvPr>
          <p:cNvSpPr>
            <a:spLocks noGrp="1"/>
          </p:cNvSpPr>
          <p:nvPr>
            <p:ph idx="1"/>
          </p:nvPr>
        </p:nvSpPr>
        <p:spPr/>
        <p:txBody>
          <a:bodyPr>
            <a:normAutofit/>
          </a:bodyPr>
          <a:lstStyle/>
          <a:p>
            <a:pPr algn="r" rtl="1"/>
            <a:r>
              <a:rPr lang="fa-IR" sz="3200" dirty="0">
                <a:cs typeface="B Nazanin" panose="00000400000000000000" pitchFamily="2" charset="-78"/>
              </a:rPr>
              <a:t>حیطه درس :مرور تفصیلی مراقبت های ادغام یافته سلامت مادران </a:t>
            </a:r>
          </a:p>
          <a:p>
            <a:pPr algn="r" rtl="1"/>
            <a:r>
              <a:rPr lang="fa-IR" sz="3200" dirty="0">
                <a:cs typeface="B Nazanin" panose="00000400000000000000" pitchFamily="2" charset="-78"/>
              </a:rPr>
              <a:t>گروه هدف :ماما و مراقب ماما </a:t>
            </a:r>
          </a:p>
          <a:p>
            <a:pPr algn="r" rtl="1"/>
            <a:r>
              <a:rPr lang="fa-IR" sz="3200" dirty="0">
                <a:cs typeface="B Nazanin" panose="00000400000000000000" pitchFamily="2" charset="-78"/>
              </a:rPr>
              <a:t>آخرین بازنگری 1402 </a:t>
            </a:r>
            <a:endParaRPr lang="en-US" sz="3200" dirty="0">
              <a:cs typeface="B Nazanin" panose="00000400000000000000" pitchFamily="2" charset="-78"/>
            </a:endParaRPr>
          </a:p>
        </p:txBody>
      </p:sp>
    </p:spTree>
    <p:extLst>
      <p:ext uri="{BB962C8B-B14F-4D97-AF65-F5344CB8AC3E}">
        <p14:creationId xmlns:p14="http://schemas.microsoft.com/office/powerpoint/2010/main" val="34414518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880946"/>
            <a:ext cx="8911687" cy="1024054"/>
          </a:xfrm>
        </p:spPr>
        <p:txBody>
          <a:bodyPr>
            <a:normAutofit/>
          </a:bodyPr>
          <a:lstStyle/>
          <a:p>
            <a:pPr algn="ctr"/>
            <a:r>
              <a:rPr lang="fa-IR" sz="2800" dirty="0">
                <a:solidFill>
                  <a:srgbClr val="FF0000"/>
                </a:solidFill>
                <a:cs typeface="B Nazanin" panose="00000400000000000000" pitchFamily="2" charset="-78"/>
              </a:rPr>
              <a:t>میزان وزن گیری مادری که در سه ماهه سوم بارداری (هفته های 26 تا 40) مراجعه میکند:</a:t>
            </a:r>
            <a:endParaRPr lang="en-US" sz="28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999657" y="2754350"/>
            <a:ext cx="8162714" cy="3156871"/>
          </a:xfrm>
        </p:spPr>
        <p:txBody>
          <a:bodyPr>
            <a:normAutofit/>
          </a:bodyPr>
          <a:lstStyle/>
          <a:p>
            <a:pPr marL="0" indent="0" algn="r" rtl="1">
              <a:buNone/>
            </a:pPr>
            <a:r>
              <a:rPr lang="fa-IR" sz="2400" dirty="0">
                <a:cs typeface="B Nazanin" panose="00000400000000000000" pitchFamily="2" charset="-78"/>
              </a:rPr>
              <a:t>مادر بارداری که اولین مراجعه او در سه ماهه سوم بارداری بوده و وزن قبل از بارداری، یا وزن سه ماهه اول بارداری وی ثبت نشده باشد، باید برای تعیین میزان افزایش وزن مناسب به کارشناس تغذیه ارجاع داده شود.</a:t>
            </a:r>
            <a:endParaRPr lang="en-US" sz="2400" dirty="0">
              <a:cs typeface="B Nazanin" panose="00000400000000000000" pitchFamily="2" charset="-78"/>
            </a:endParaRPr>
          </a:p>
        </p:txBody>
      </p:sp>
    </p:spTree>
    <p:extLst>
      <p:ext uri="{BB962C8B-B14F-4D97-AF65-F5344CB8AC3E}">
        <p14:creationId xmlns:p14="http://schemas.microsoft.com/office/powerpoint/2010/main" val="40399286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64059" y="1412776"/>
            <a:ext cx="8664497" cy="4498446"/>
          </a:xfrm>
        </p:spPr>
        <p:txBody>
          <a:bodyPr>
            <a:noAutofit/>
          </a:bodyPr>
          <a:lstStyle/>
          <a:p>
            <a:pPr marL="0" indent="0" algn="r" rtl="1">
              <a:buNone/>
            </a:pPr>
            <a:r>
              <a:rPr lang="fa-IR" sz="2400" dirty="0">
                <a:cs typeface="B Nazanin" panose="00000400000000000000" pitchFamily="2" charset="-78"/>
              </a:rPr>
              <a:t>بهترین معیار برای قضاوت در مورد وزن گیری مناسب در طی بارداری استفاده از جدول و نمودار وزن گیری مادران باردار میباشد. به هر دلیل که وزن گیری مادر باردار (در هر یک از گروههای کم وزن، طبیعی، اضافه وزن یا چاق) بر اساس جدول و نمودار وزن گیری پیشرفت نکند، وزن گیری نامناسب اطلاق می شود. وزن گیری نامناسب به دو شکل قابل مشاهده است. وزن گیری کمتر از حد انتظار و وزن گیری بیش از حد انتظار، درهر دو حالت بسیار مهم است که علت زمینه ای وزن گیری نامناسب بررسی و معین گردد. این کار با معاینه و ارزیابی وضعیت مادر باردار و نیزانجام آزمایشات پاراکلینیکی انجام میشود. </a:t>
            </a:r>
            <a:endParaRPr lang="en-US" sz="2400" dirty="0">
              <a:cs typeface="B Nazanin" panose="00000400000000000000" pitchFamily="2" charset="-78"/>
            </a:endParaRPr>
          </a:p>
        </p:txBody>
      </p:sp>
    </p:spTree>
    <p:extLst>
      <p:ext uri="{BB962C8B-B14F-4D97-AF65-F5344CB8AC3E}">
        <p14:creationId xmlns:p14="http://schemas.microsoft.com/office/powerpoint/2010/main" val="241129627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61171" y="1052736"/>
            <a:ext cx="9668107" cy="5400600"/>
          </a:xfrm>
        </p:spPr>
        <p:txBody>
          <a:bodyPr>
            <a:normAutofit/>
          </a:bodyPr>
          <a:lstStyle/>
          <a:p>
            <a:pPr marL="0" indent="0" algn="r" rtl="1">
              <a:buNone/>
            </a:pPr>
            <a:r>
              <a:rPr lang="fa-IR" sz="2400" dirty="0">
                <a:cs typeface="B Nazanin" panose="00000400000000000000"/>
              </a:rPr>
              <a:t>بعد از تعیین علت، در صورتی که وزن گیری نامناسب به دلیل ناآگاهی های تغذیه ای باشد، آموزش تغذیه و ارائه توصیه های تغذیه ای با تاکید بر رعایت تنوع و تعادل در برنامه غذایی روزانه و استفاده از 5 گروه‌ غذایی اصلی شامل گروه نان و غلات، گروه میوه ها، گروه سبزیها، گروه شیر و لبنیات و گروه گوشت، حبوبات، تخم مرغ و مغزها به مقادیر توصیه شده، تأكید بر مصرف منظم و به موقع مکمل های ویتامین، آهن و اسید فولیک (طبق توصیه های ارائه شده) و استراحت کافی در طول روز به صورت چهره به چهره و با بیانی ساده ارائه شود و در صورتی که بعد از آموزش و پیگیری، روند وزن گیری اصلاح نشد به کارشناس تغذیه ارجاع داده شود. این اطلاعات در فرم مراقبت بارداری توضیح داده و ثبت میشود. لازم است علاوه بر سوال در مورد مصرف گروههای غذایی اصلی و مکمل های دارویی، توصیه های مناسب تغذیه ای با استفاده از راهنمایی کشوری تغذیه مادران باردار و شیرده ارائه شود.</a:t>
            </a:r>
            <a:endParaRPr lang="en-US" sz="2400" dirty="0">
              <a:cs typeface="B Nazanin" panose="00000400000000000000"/>
            </a:endParaRPr>
          </a:p>
          <a:p>
            <a:pPr algn="r" rtl="1"/>
            <a:endParaRPr lang="en-US" dirty="0"/>
          </a:p>
        </p:txBody>
      </p:sp>
    </p:spTree>
    <p:extLst>
      <p:ext uri="{BB962C8B-B14F-4D97-AF65-F5344CB8AC3E}">
        <p14:creationId xmlns:p14="http://schemas.microsoft.com/office/powerpoint/2010/main" val="45739629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dirty="0">
                <a:solidFill>
                  <a:srgbClr val="FF0000"/>
                </a:solidFill>
                <a:cs typeface="B Nazanin" panose="00000400000000000000" pitchFamily="2" charset="-78"/>
              </a:rPr>
              <a:t>توصیه های مهم:</a:t>
            </a:r>
            <a:endParaRPr lang="en-US" sz="28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319454" y="1556792"/>
            <a:ext cx="9037168" cy="4354430"/>
          </a:xfrm>
        </p:spPr>
        <p:txBody>
          <a:bodyPr>
            <a:normAutofit/>
          </a:bodyPr>
          <a:lstStyle/>
          <a:p>
            <a:pPr marL="0" indent="0" algn="r" rtl="1">
              <a:buNone/>
            </a:pPr>
            <a:r>
              <a:rPr lang="fa-IR" dirty="0"/>
              <a:t>- </a:t>
            </a:r>
            <a:r>
              <a:rPr lang="fa-IR" sz="2400" dirty="0">
                <a:cs typeface="B Nazanin" panose="00000400000000000000" pitchFamily="2" charset="-78"/>
              </a:rPr>
              <a:t>تنوع و تعادل در برنامه غذایی روزانه و استفاده از 5 گروه‌ غذایی اصلی رعایت شود. </a:t>
            </a:r>
          </a:p>
          <a:p>
            <a:pPr marL="0" indent="0" algn="r" rtl="1">
              <a:buNone/>
            </a:pPr>
            <a:r>
              <a:rPr lang="fa-IR" sz="2400" dirty="0">
                <a:cs typeface="B Nazanin" panose="00000400000000000000" pitchFamily="2" charset="-78"/>
              </a:rPr>
              <a:t>- در هر وعده غذایی حداقل از سه گروه غذایی اصلی استفاده شود.</a:t>
            </a:r>
          </a:p>
          <a:p>
            <a:pPr marL="0" indent="0" algn="r" rtl="1">
              <a:buNone/>
            </a:pPr>
            <a:r>
              <a:rPr lang="fa-IR" sz="2400" dirty="0">
                <a:cs typeface="B Nazanin" panose="00000400000000000000" pitchFamily="2" charset="-78"/>
              </a:rPr>
              <a:t>-ترجیحا از نان های سبوس دار مانند سنگک و بربری به جای نانهای سفید استفاده شود.</a:t>
            </a:r>
          </a:p>
          <a:p>
            <a:pPr marL="0" indent="0" algn="r" rtl="1">
              <a:buNone/>
            </a:pPr>
            <a:r>
              <a:rPr lang="fa-IR" sz="2400" dirty="0">
                <a:cs typeface="B Nazanin" panose="00000400000000000000" pitchFamily="2" charset="-78"/>
              </a:rPr>
              <a:t>-بهتر است برنج به صورت کته یا دمی و یا به همراه حبوبات مصرف شود.. به طور کلی مخلوط غلات و حبوبات مانند عدس پلو، لوبیا پلو، عدسی با نان و خوراک لوبیا با نان، پروتئین مناسبی را برای خانم باردار تامین میکند.</a:t>
            </a:r>
          </a:p>
        </p:txBody>
      </p:sp>
    </p:spTree>
    <p:extLst>
      <p:ext uri="{BB962C8B-B14F-4D97-AF65-F5344CB8AC3E}">
        <p14:creationId xmlns:p14="http://schemas.microsoft.com/office/powerpoint/2010/main" val="330290531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01334" y="2160270"/>
            <a:ext cx="9285816" cy="3750952"/>
          </a:xfrm>
        </p:spPr>
        <p:txBody>
          <a:bodyPr>
            <a:noAutofit/>
          </a:bodyPr>
          <a:lstStyle/>
          <a:p>
            <a:pPr marL="0" indent="0" algn="r" rtl="1">
              <a:buNone/>
            </a:pPr>
            <a:r>
              <a:rPr lang="fa-IR" sz="2400" dirty="0">
                <a:cs typeface="B Nazanin" panose="00000400000000000000" pitchFamily="2" charset="-78"/>
              </a:rPr>
              <a:t>- استفاده از انواع میوه های تازه که در منطقه موجود است و میوه های خشک مانندکشمش، خرما، توت خشک، انجیر خشک، برگه هلو، زردآلو یا آلوی خشک به عنوان میان وعده توصیه شود.</a:t>
            </a:r>
          </a:p>
          <a:p>
            <a:pPr marL="0" indent="0" algn="r" rtl="1">
              <a:buNone/>
            </a:pPr>
            <a:r>
              <a:rPr lang="fa-IR" sz="2400" dirty="0">
                <a:cs typeface="B Nazanin" panose="00000400000000000000" pitchFamily="2" charset="-78"/>
              </a:rPr>
              <a:t>- سبزیهایی که به شکل خام خورده میشوند باید قبل از مصرف به دقت شسته و ضد عفونی شوند.از قرار دادن سبزی در معرض هوا یا نور خورشید، پختن به مدت طولانی بخصوص در ظروف در باز و همراه آب زیاد و دور ریختن آب آن که سبب از بین رفتن ویتامینهای موجود در سبزیها میشود، باید خودداری گردد.</a:t>
            </a:r>
          </a:p>
          <a:p>
            <a:pPr marL="0" indent="0" algn="r" rtl="1">
              <a:buNone/>
            </a:pPr>
            <a:r>
              <a:rPr lang="fa-IR" sz="2400" dirty="0">
                <a:cs typeface="B Nazanin" panose="00000400000000000000" pitchFamily="2" charset="-78"/>
              </a:rPr>
              <a:t>-روزانه سبزیهای تازه مانند کاهو، گوجه فرنگی، خیار و هویج به عنوان میان وعده و سبزیهای خام (سبزی خوردن)و یا پخته و یا سالاد همراه غذا مصرف شود.</a:t>
            </a:r>
          </a:p>
          <a:p>
            <a:pPr marL="0" indent="0">
              <a:buNone/>
            </a:pPr>
            <a:endParaRPr lang="fa-IR" sz="2400" dirty="0">
              <a:cs typeface="B Nazanin" panose="00000400000000000000" pitchFamily="2" charset="-78"/>
            </a:endParaRPr>
          </a:p>
        </p:txBody>
      </p:sp>
    </p:spTree>
    <p:extLst>
      <p:ext uri="{BB962C8B-B14F-4D97-AF65-F5344CB8AC3E}">
        <p14:creationId xmlns:p14="http://schemas.microsoft.com/office/powerpoint/2010/main" val="371654333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30244" y="1905000"/>
            <a:ext cx="9274368" cy="4006222"/>
          </a:xfrm>
        </p:spPr>
        <p:txBody>
          <a:bodyPr/>
          <a:lstStyle/>
          <a:p>
            <a:pPr marL="0" indent="0" algn="r" rtl="1">
              <a:buNone/>
            </a:pPr>
            <a:r>
              <a:rPr lang="fa-IR" sz="2400" dirty="0">
                <a:cs typeface="B Nazanin" panose="00000400000000000000"/>
              </a:rPr>
              <a:t>-کشک یک منبع غنی از پروتئین، کلسیم و فسفر است. در مناطقی که کشک در دسترس است توصیه میشود همراه با غذاهایی مانند آش و بادمجان و به صورت جوشیده شده استفاده شود. </a:t>
            </a:r>
          </a:p>
          <a:p>
            <a:pPr marL="0" indent="0" algn="r" rtl="1">
              <a:buNone/>
            </a:pPr>
            <a:r>
              <a:rPr lang="fa-IR" sz="2400" dirty="0">
                <a:cs typeface="B Nazanin" panose="00000400000000000000"/>
              </a:rPr>
              <a:t>- اگر مصرف شیر سبب ایجاد نفخ و مشکل گوارشی شود معادل آن میتوان از ماست یا پنیر استفاده کرد</a:t>
            </a:r>
          </a:p>
          <a:p>
            <a:pPr marL="0" indent="0" algn="r" rtl="1">
              <a:buNone/>
            </a:pPr>
            <a:r>
              <a:rPr lang="fa-IR" sz="2400" dirty="0">
                <a:cs typeface="B Nazanin" panose="00000400000000000000"/>
              </a:rPr>
              <a:t>-انواع مغزها مثل پسته، بادام، گردو، فندق، منابع خوب پروتئین و آهن هستند و میتوان به عنوان میان وعده ترجیحا از نوع خام آنها که نمک کمتری دارد، استفاده کرد</a:t>
            </a:r>
            <a:endParaRPr lang="en-US" sz="2400" dirty="0">
              <a:cs typeface="B Nazanin" panose="00000400000000000000"/>
            </a:endParaRPr>
          </a:p>
          <a:p>
            <a:pPr algn="r" rtl="1"/>
            <a:endParaRPr lang="en-US" sz="2000" dirty="0">
              <a:cs typeface="B Nazanin" panose="00000400000000000000" pitchFamily="2" charset="-78"/>
            </a:endParaRPr>
          </a:p>
        </p:txBody>
      </p:sp>
    </p:spTree>
    <p:extLst>
      <p:ext uri="{BB962C8B-B14F-4D97-AF65-F5344CB8AC3E}">
        <p14:creationId xmlns:p14="http://schemas.microsoft.com/office/powerpoint/2010/main" val="323876164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2925" y="612959"/>
            <a:ext cx="8911687" cy="1280890"/>
          </a:xfrm>
        </p:spPr>
        <p:txBody>
          <a:bodyPr>
            <a:normAutofit/>
          </a:bodyPr>
          <a:lstStyle/>
          <a:p>
            <a:pPr algn="ctr"/>
            <a:r>
              <a:rPr lang="fa-IR" sz="2800" dirty="0">
                <a:solidFill>
                  <a:srgbClr val="FF0000"/>
                </a:solidFill>
                <a:cs typeface="B Nazanin" panose="00000400000000000000" pitchFamily="2" charset="-78"/>
              </a:rPr>
              <a:t>وزن گیری کمتر از انتظار</a:t>
            </a:r>
            <a:endParaRPr lang="en-US" sz="28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495601" y="1628800"/>
            <a:ext cx="9009011" cy="4282422"/>
          </a:xfrm>
        </p:spPr>
        <p:txBody>
          <a:bodyPr>
            <a:normAutofit/>
          </a:bodyPr>
          <a:lstStyle/>
          <a:p>
            <a:pPr marL="0" indent="0" algn="r" rtl="1">
              <a:buNone/>
            </a:pPr>
            <a:r>
              <a:rPr lang="fa-IR" sz="2400" dirty="0">
                <a:cs typeface="B Nazanin" panose="00000400000000000000" pitchFamily="2" charset="-78"/>
              </a:rPr>
              <a:t>-هرگاه مادر باردار بر اساس جدول وزن گیری، افزایش وزن کمتری داشته باشد و یا شیب نمودار وزن گیری مادر از شیب نمودار مرجع کمتر و یا مسطح گردد، وزن گیری کمتر از حد انتظار محسوب میگردد. </a:t>
            </a:r>
          </a:p>
          <a:p>
            <a:pPr marL="0" indent="0" algn="r" rtl="1">
              <a:buNone/>
            </a:pPr>
            <a:r>
              <a:rPr lang="fa-IR" sz="2400" dirty="0">
                <a:cs typeface="B Nazanin" panose="00000400000000000000" pitchFamily="2" charset="-78"/>
              </a:rPr>
              <a:t>-چنانچه از هفته 15 بارداری به بعد، مادر‌ باردار چاق (با نمایه توده بدنی مساوی یا بالاتر از 3)کمتر از نیم کیلوگرم در ماه افزایش وزن داشته باشد.</a:t>
            </a:r>
          </a:p>
          <a:p>
            <a:pPr marL="0" indent="0" algn="r" rtl="1">
              <a:buNone/>
            </a:pPr>
            <a:r>
              <a:rPr lang="fa-IR" sz="2400" dirty="0">
                <a:cs typeface="B Nazanin" panose="00000400000000000000" pitchFamily="2" charset="-78"/>
              </a:rPr>
              <a:t>-چنانچه از هفته 15 بارداری به بعد، مادر‌ باردار با وزن طبیعی، کمتر از یک کیلوگرم در ماه افزایش وزن داشته باشد</a:t>
            </a:r>
            <a:endParaRPr lang="en-US" sz="2400" dirty="0">
              <a:cs typeface="B Nazanin" panose="00000400000000000000" pitchFamily="2" charset="-78"/>
            </a:endParaRPr>
          </a:p>
        </p:txBody>
      </p:sp>
    </p:spTree>
    <p:extLst>
      <p:ext uri="{BB962C8B-B14F-4D97-AF65-F5344CB8AC3E}">
        <p14:creationId xmlns:p14="http://schemas.microsoft.com/office/powerpoint/2010/main" val="8648333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800" b="1" dirty="0">
                <a:solidFill>
                  <a:srgbClr val="FF0000"/>
                </a:solidFill>
                <a:cs typeface="B Nazanin" panose="00000400000000000000" pitchFamily="2" charset="-78"/>
              </a:rPr>
              <a:t>     وزن گیری بیش از انتظار</a:t>
            </a:r>
            <a:endParaRPr lang="en-US" sz="28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2174488" y="1700808"/>
            <a:ext cx="9233209" cy="4210414"/>
          </a:xfrm>
        </p:spPr>
        <p:txBody>
          <a:bodyPr>
            <a:noAutofit/>
          </a:bodyPr>
          <a:lstStyle/>
          <a:p>
            <a:pPr marL="0" indent="0" algn="r" rtl="1">
              <a:buNone/>
            </a:pPr>
            <a:r>
              <a:rPr lang="fa-IR" sz="2400" dirty="0">
                <a:cs typeface="B Nazanin" panose="00000400000000000000" pitchFamily="2" charset="-78"/>
              </a:rPr>
              <a:t>- هرگاه مادر باردار بر اساس جدول وزن گیری، افزایش وزن بیشتری داشته باشدو یا شیب نمودار وزن گیری مادر از شیب نمودار مرجع بیشتر گردد وزن گیری بیش از حد انتظار محسوب میگردد.</a:t>
            </a:r>
          </a:p>
          <a:p>
            <a:pPr marL="0" indent="0" algn="r" rtl="1">
              <a:buNone/>
            </a:pPr>
            <a:r>
              <a:rPr lang="fa-IR" sz="2400" dirty="0">
                <a:cs typeface="B Nazanin" panose="00000400000000000000" pitchFamily="2" charset="-78"/>
              </a:rPr>
              <a:t>-بعدازهفته 20 بارداری مادر نباید ماهانه بیش از 3 کیلوگرم افزایش وزن داشته باشد. گاهی اوقات این امر به دلیل جمع شدن آب به طور غیر طبیعی در بدن است که اولین علامت پره اکلامپسی است. در این صورت اقدامات لازم برای کنترل مسمومیت بارداری باید انجام شود. این اقدامات در مجموعه مراقبتهای ادغام یافته دوران بارداری توضیح داده شده است. </a:t>
            </a:r>
          </a:p>
          <a:p>
            <a:pPr marL="0" indent="0" algn="r" rtl="1">
              <a:buNone/>
            </a:pPr>
            <a:r>
              <a:rPr lang="fa-IR" sz="2400" dirty="0">
                <a:cs typeface="B Nazanin" panose="00000400000000000000" pitchFamily="2" charset="-78"/>
              </a:rPr>
              <a:t>-اگرافزایش وزن مادردر طول دوران بارداری بیش از یک کیلوگرم درهفته باشد، بیشتراز حد انتظار وزن اضافه کرده است</a:t>
            </a:r>
            <a:endParaRPr lang="en-US" sz="2400" dirty="0">
              <a:cs typeface="B Nazanin" panose="00000400000000000000" pitchFamily="2" charset="-78"/>
            </a:endParaRPr>
          </a:p>
        </p:txBody>
      </p:sp>
    </p:spTree>
    <p:extLst>
      <p:ext uri="{BB962C8B-B14F-4D97-AF65-F5344CB8AC3E}">
        <p14:creationId xmlns:p14="http://schemas.microsoft.com/office/powerpoint/2010/main" val="27228244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2400" b="1" dirty="0">
                <a:solidFill>
                  <a:srgbClr val="FF0000"/>
                </a:solidFill>
                <a:cs typeface="B Nazanin" panose="00000400000000000000" pitchFamily="2" charset="-78"/>
              </a:rPr>
              <a:t>عللی که سبب وزن گیری نامناسب مادر در دوران بارداری می شوند:</a:t>
            </a:r>
            <a:endParaRPr lang="en-US" sz="24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2592925" y="2133600"/>
            <a:ext cx="8513690" cy="3777622"/>
          </a:xfrm>
        </p:spPr>
        <p:txBody>
          <a:bodyPr>
            <a:noAutofit/>
          </a:bodyPr>
          <a:lstStyle/>
          <a:p>
            <a:pPr marL="0" indent="0" algn="r" rtl="1">
              <a:buNone/>
            </a:pPr>
            <a:r>
              <a:rPr lang="fa-IR" sz="2400" dirty="0">
                <a:cs typeface="B Nazanin" panose="00000400000000000000"/>
              </a:rPr>
              <a:t>-دسترسی ناکافی به برخی از گروههای غذایی </a:t>
            </a:r>
            <a:endParaRPr lang="en-US" sz="2400" dirty="0">
              <a:cs typeface="B Nazanin" panose="00000400000000000000"/>
            </a:endParaRPr>
          </a:p>
          <a:p>
            <a:pPr marL="0" indent="0" algn="r" rtl="1">
              <a:buNone/>
            </a:pPr>
            <a:r>
              <a:rPr lang="fa-IR" sz="2400" dirty="0">
                <a:cs typeface="B Nazanin" panose="00000400000000000000"/>
              </a:rPr>
              <a:t>-عادات غذایی نامناسب و پیروی از رژیم های غذایی خاص (کم خوری، رژیم درمانی و یا خرافات غذایی)؛</a:t>
            </a:r>
          </a:p>
          <a:p>
            <a:pPr marL="0" indent="0" algn="r" rtl="1">
              <a:buNone/>
            </a:pPr>
            <a:r>
              <a:rPr lang="fa-IR" sz="2400" dirty="0">
                <a:cs typeface="B Nazanin" panose="00000400000000000000"/>
              </a:rPr>
              <a:t>-تهوع و استفراغ دوران بارداری؛ </a:t>
            </a:r>
            <a:endParaRPr lang="en-US" sz="2400" dirty="0">
              <a:cs typeface="B Nazanin" panose="00000400000000000000"/>
            </a:endParaRPr>
          </a:p>
          <a:p>
            <a:pPr marL="0" indent="0" algn="r" rtl="1">
              <a:buNone/>
            </a:pPr>
            <a:r>
              <a:rPr lang="fa-IR" sz="2400" dirty="0">
                <a:cs typeface="B Nazanin" panose="00000400000000000000"/>
              </a:rPr>
              <a:t>- ابتلا به بیماریهای زمینه ای یا سابقه ابتلا به آنها (مانند بیماریهای قلبی ـ عروقی، دیابت و...)؛ </a:t>
            </a:r>
          </a:p>
          <a:p>
            <a:pPr marL="0" indent="0" algn="r" rtl="1">
              <a:buNone/>
            </a:pPr>
            <a:r>
              <a:rPr lang="fa-IR" sz="2400" dirty="0">
                <a:cs typeface="B Nazanin" panose="00000400000000000000"/>
              </a:rPr>
              <a:t>-عفونتهای ادراری؛ </a:t>
            </a:r>
            <a:endParaRPr lang="en-US" sz="2400" dirty="0">
              <a:cs typeface="B Nazanin" panose="00000400000000000000"/>
            </a:endParaRP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13526049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1624" y="1484784"/>
            <a:ext cx="8539955" cy="4426438"/>
          </a:xfrm>
        </p:spPr>
        <p:txBody>
          <a:bodyPr>
            <a:normAutofit/>
          </a:bodyPr>
          <a:lstStyle/>
          <a:p>
            <a:pPr marL="0" indent="0" algn="r" rtl="1">
              <a:buNone/>
            </a:pPr>
            <a:r>
              <a:rPr lang="fa-IR" sz="2400" dirty="0">
                <a:cs typeface="B Nazanin" panose="00000400000000000000"/>
              </a:rPr>
              <a:t>-ابتلا به اختلالات روانی و افسردگی؛ </a:t>
            </a:r>
            <a:endParaRPr lang="en-US" sz="2400" dirty="0">
              <a:cs typeface="B Nazanin" panose="00000400000000000000"/>
            </a:endParaRPr>
          </a:p>
          <a:p>
            <a:pPr marL="0" indent="0" algn="r" rtl="1">
              <a:buNone/>
            </a:pPr>
            <a:r>
              <a:rPr lang="fa-IR" sz="2400" dirty="0">
                <a:cs typeface="B Nazanin" panose="00000400000000000000"/>
              </a:rPr>
              <a:t>-مشکلات خانوادگی و نارضایتی از بارداری؛ </a:t>
            </a:r>
            <a:endParaRPr lang="en-US" sz="2400" dirty="0">
              <a:cs typeface="B Nazanin" panose="00000400000000000000"/>
            </a:endParaRPr>
          </a:p>
          <a:p>
            <a:pPr marL="0" indent="0" algn="r" rtl="1">
              <a:buNone/>
            </a:pPr>
            <a:r>
              <a:rPr lang="fa-IR" sz="2400" dirty="0">
                <a:cs typeface="B Nazanin" panose="00000400000000000000"/>
              </a:rPr>
              <a:t>- اعتیاد به مواد مخدر، داروهای مخدر و دخانیات؛</a:t>
            </a:r>
            <a:endParaRPr lang="en-US" sz="2400" dirty="0">
              <a:cs typeface="B Nazanin" panose="00000400000000000000"/>
            </a:endParaRPr>
          </a:p>
          <a:p>
            <a:pPr marL="0" indent="0" algn="r" rtl="1">
              <a:buNone/>
            </a:pPr>
            <a:r>
              <a:rPr lang="fa-IR" sz="2400" dirty="0">
                <a:cs typeface="B Nazanin" panose="00000400000000000000"/>
              </a:rPr>
              <a:t>-مصرف زیاد و غیر عادی مواد خوراکی و غیر خوراکی(ویار حاملگی و پیکا)؛</a:t>
            </a:r>
          </a:p>
          <a:p>
            <a:pPr marL="0" indent="0" algn="r" rtl="1">
              <a:buNone/>
            </a:pPr>
            <a:r>
              <a:rPr lang="fa-IR" sz="2400" dirty="0">
                <a:cs typeface="B Nazanin" panose="00000400000000000000"/>
              </a:rPr>
              <a:t>-مشکلات اقتصادی و درآمد ناکافی خانواده؛ </a:t>
            </a:r>
            <a:endParaRPr lang="en-US" sz="2400" dirty="0">
              <a:cs typeface="B Nazanin" panose="00000400000000000000"/>
            </a:endParaRPr>
          </a:p>
          <a:p>
            <a:pPr marL="0" indent="0" algn="r" rtl="1">
              <a:buNone/>
            </a:pPr>
            <a:r>
              <a:rPr lang="fa-IR" sz="2400" dirty="0">
                <a:cs typeface="B Nazanin" panose="00000400000000000000"/>
              </a:rPr>
              <a:t>-حجم زیاد کار روزانه و استراحت ناکافی؛ </a:t>
            </a:r>
            <a:endParaRPr lang="en-US" sz="2400" dirty="0">
              <a:cs typeface="B Nazanin" panose="00000400000000000000"/>
            </a:endParaRPr>
          </a:p>
          <a:p>
            <a:pPr marL="0" indent="0" algn="r" rtl="1">
              <a:buNone/>
            </a:pPr>
            <a:r>
              <a:rPr lang="fa-IR" sz="2400" dirty="0">
                <a:cs typeface="B Nazanin" panose="00000400000000000000" pitchFamily="2" charset="-78"/>
              </a:rPr>
              <a:t>-تحرک ناکافی و نداشتن فعالیت بدنی روزانه؛ </a:t>
            </a:r>
            <a:endParaRPr lang="en-US" sz="2400" dirty="0">
              <a:cs typeface="B Nazanin" panose="00000400000000000000" pitchFamily="2" charset="-78"/>
            </a:endParaRPr>
          </a:p>
        </p:txBody>
      </p:sp>
    </p:spTree>
    <p:extLst>
      <p:ext uri="{BB962C8B-B14F-4D97-AF65-F5344CB8AC3E}">
        <p14:creationId xmlns:p14="http://schemas.microsoft.com/office/powerpoint/2010/main" val="2870689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B8F95-83A6-4071-9F0B-80CE7F3A9339}"/>
              </a:ext>
            </a:extLst>
          </p:cNvPr>
          <p:cNvSpPr>
            <a:spLocks noGrp="1"/>
          </p:cNvSpPr>
          <p:nvPr>
            <p:ph type="title"/>
          </p:nvPr>
        </p:nvSpPr>
        <p:spPr/>
        <p:txBody>
          <a:bodyPr>
            <a:normAutofit/>
          </a:bodyPr>
          <a:lstStyle/>
          <a:p>
            <a:pPr algn="r"/>
            <a:r>
              <a:rPr lang="fa-IR" sz="2800" dirty="0">
                <a:cs typeface="B Nazanin" panose="00000400000000000000" pitchFamily="2" charset="-78"/>
              </a:rPr>
              <a:t>فهرست مطالب</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7A854537-23EE-4B5B-87B5-C21561E2DAA9}"/>
              </a:ext>
            </a:extLst>
          </p:cNvPr>
          <p:cNvSpPr>
            <a:spLocks noGrp="1"/>
          </p:cNvSpPr>
          <p:nvPr>
            <p:ph idx="1"/>
          </p:nvPr>
        </p:nvSpPr>
        <p:spPr>
          <a:xfrm>
            <a:off x="2589212" y="1298222"/>
            <a:ext cx="8915400" cy="4613000"/>
          </a:xfrm>
        </p:spPr>
        <p:txBody>
          <a:bodyPr>
            <a:noAutofit/>
          </a:bodyPr>
          <a:lstStyle/>
          <a:p>
            <a:pPr algn="r" rtl="1"/>
            <a:r>
              <a:rPr lang="fa-IR" dirty="0">
                <a:cs typeface="B Nazanin" panose="00000400000000000000" pitchFamily="2" charset="-78"/>
              </a:rPr>
              <a:t>وزن گیری در دوران بارداری</a:t>
            </a:r>
          </a:p>
          <a:p>
            <a:pPr algn="r" rtl="1"/>
            <a:r>
              <a:rPr lang="fa-IR" dirty="0">
                <a:cs typeface="B Nazanin" panose="00000400000000000000" pitchFamily="2" charset="-78"/>
              </a:rPr>
              <a:t>الگوی افزایش وزن </a:t>
            </a:r>
          </a:p>
          <a:p>
            <a:pPr algn="r" rtl="1"/>
            <a:r>
              <a:rPr lang="fa-IR" dirty="0">
                <a:cs typeface="B Nazanin" panose="00000400000000000000" pitchFamily="2" charset="-78"/>
              </a:rPr>
              <a:t>وزن پیش از بارداری </a:t>
            </a:r>
          </a:p>
          <a:p>
            <a:pPr algn="r" rtl="1"/>
            <a:r>
              <a:rPr lang="fa-IR" dirty="0">
                <a:cs typeface="B Nazanin" panose="00000400000000000000" pitchFamily="2" charset="-78"/>
              </a:rPr>
              <a:t>میزان افزایش وزن برای مادران نوجوان زیر 19 سال </a:t>
            </a:r>
          </a:p>
          <a:p>
            <a:pPr algn="r" rtl="1"/>
            <a:r>
              <a:rPr lang="fa-IR" dirty="0">
                <a:cs typeface="B Nazanin" panose="00000400000000000000" pitchFamily="2" charset="-78"/>
              </a:rPr>
              <a:t>میزان افزایش وزن در بارداری دوقلویی</a:t>
            </a:r>
          </a:p>
          <a:p>
            <a:pPr algn="r" rtl="1"/>
            <a:r>
              <a:rPr lang="fa-IR" dirty="0">
                <a:cs typeface="B Nazanin" panose="00000400000000000000" pitchFamily="2" charset="-78"/>
              </a:rPr>
              <a:t>میزان وزن گیری مادری که در سه ماهه بارداری ( 2 تا 12 )مراجعه می کند </a:t>
            </a:r>
          </a:p>
          <a:p>
            <a:pPr algn="r" rtl="1"/>
            <a:r>
              <a:rPr lang="fa-IR" dirty="0">
                <a:cs typeface="B Nazanin" panose="00000400000000000000" pitchFamily="2" charset="-78"/>
              </a:rPr>
              <a:t>میزان وزن گیری مادری که در سه ماهه دوم بارداری (هفته های 13 تا 25) مراجعه می کند </a:t>
            </a:r>
          </a:p>
          <a:p>
            <a:pPr algn="r" rtl="1"/>
            <a:r>
              <a:rPr lang="fa-IR" dirty="0">
                <a:cs typeface="B Nazanin" panose="00000400000000000000" pitchFamily="2" charset="-78"/>
              </a:rPr>
              <a:t>میزان وزن گیری مادری که در سه ماهه سوم بارداری ( هفته های 26 تا 40) مراجعه می کند </a:t>
            </a:r>
          </a:p>
          <a:p>
            <a:pPr algn="r" rtl="1"/>
            <a:r>
              <a:rPr lang="fa-IR" dirty="0">
                <a:cs typeface="B Nazanin" panose="00000400000000000000" pitchFamily="2" charset="-78"/>
              </a:rPr>
              <a:t>وزن کمتر از انتظار </a:t>
            </a:r>
          </a:p>
          <a:p>
            <a:pPr algn="r" rtl="1"/>
            <a:r>
              <a:rPr lang="fa-IR" dirty="0">
                <a:cs typeface="B Nazanin" panose="00000400000000000000" pitchFamily="2" charset="-78"/>
              </a:rPr>
              <a:t>وزن گیری بیش از انتظار </a:t>
            </a:r>
          </a:p>
          <a:p>
            <a:pPr algn="r" rtl="1"/>
            <a:r>
              <a:rPr lang="fa-IR" dirty="0">
                <a:cs typeface="B Nazanin" panose="00000400000000000000" pitchFamily="2" charset="-78"/>
              </a:rPr>
              <a:t>مهم ترین عللی که سبب وزن گیری نامناسب مادر در دوران بارداری می شوند </a:t>
            </a:r>
          </a:p>
          <a:p>
            <a:pPr algn="r" rtl="1"/>
            <a:r>
              <a:rPr lang="fa-IR" dirty="0">
                <a:cs typeface="B Nazanin" panose="00000400000000000000" pitchFamily="2" charset="-78"/>
              </a:rPr>
              <a:t>مواردی که مادر باردار باید به کارشناس تغذیه ارجاع داده میشود </a:t>
            </a:r>
            <a:endParaRPr lang="en-US" dirty="0">
              <a:cs typeface="B Nazanin" panose="00000400000000000000" pitchFamily="2" charset="-78"/>
            </a:endParaRPr>
          </a:p>
        </p:txBody>
      </p:sp>
    </p:spTree>
    <p:extLst>
      <p:ext uri="{BB962C8B-B14F-4D97-AF65-F5344CB8AC3E}">
        <p14:creationId xmlns:p14="http://schemas.microsoft.com/office/powerpoint/2010/main" val="23284908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99656" y="1314450"/>
            <a:ext cx="8098873" cy="4596772"/>
          </a:xfrm>
        </p:spPr>
        <p:txBody>
          <a:bodyPr>
            <a:normAutofit/>
          </a:bodyPr>
          <a:lstStyle/>
          <a:p>
            <a:pPr marL="0" indent="0" algn="r" rtl="1">
              <a:buNone/>
            </a:pPr>
            <a:r>
              <a:rPr lang="fa-IR" sz="2400" dirty="0">
                <a:cs typeface="B Nazanin" panose="00000400000000000000" pitchFamily="2" charset="-78"/>
              </a:rPr>
              <a:t>-</a:t>
            </a:r>
            <a:r>
              <a:rPr lang="fa-IR" sz="2400" dirty="0">
                <a:cs typeface="B Nazanin" panose="00000400000000000000"/>
              </a:rPr>
              <a:t>سن کمتر از 18 یا بالاتر از 35 سال؛</a:t>
            </a:r>
            <a:endParaRPr lang="en-US" sz="2400" dirty="0">
              <a:cs typeface="B Nazanin" panose="00000400000000000000"/>
            </a:endParaRPr>
          </a:p>
          <a:p>
            <a:pPr marL="0" indent="0" algn="r" rtl="1">
              <a:buNone/>
            </a:pPr>
            <a:r>
              <a:rPr lang="fa-IR" sz="2400" dirty="0">
                <a:cs typeface="B Nazanin" panose="00000400000000000000"/>
              </a:rPr>
              <a:t>-چند قلویی؛ </a:t>
            </a:r>
            <a:endParaRPr lang="en-US" sz="2400" dirty="0">
              <a:cs typeface="B Nazanin" panose="00000400000000000000"/>
            </a:endParaRPr>
          </a:p>
          <a:p>
            <a:pPr marL="0" indent="0" algn="r" rtl="1">
              <a:buNone/>
            </a:pPr>
            <a:r>
              <a:rPr lang="fa-IR" sz="2400" dirty="0">
                <a:cs typeface="B Nazanin" panose="00000400000000000000"/>
              </a:rPr>
              <a:t>- سابقه زایمان زودرس (قبل از 37 هفته کامل بارداری) یا سقط؛</a:t>
            </a:r>
          </a:p>
          <a:p>
            <a:pPr marL="0" indent="0" algn="r" rtl="1">
              <a:buNone/>
            </a:pPr>
            <a:r>
              <a:rPr lang="fa-IR" sz="2400" dirty="0">
                <a:cs typeface="B Nazanin" panose="00000400000000000000"/>
              </a:rPr>
              <a:t>-سابقه تولد نوزاد کم وزن(</a:t>
            </a:r>
            <a:r>
              <a:rPr lang="en-US" sz="2400" dirty="0">
                <a:cs typeface="B Nazanin" panose="00000400000000000000"/>
              </a:rPr>
              <a:t>LBW </a:t>
            </a:r>
            <a:r>
              <a:rPr lang="fa-IR" sz="2400" dirty="0">
                <a:cs typeface="B Nazanin" panose="00000400000000000000"/>
              </a:rPr>
              <a:t>یا </a:t>
            </a:r>
            <a:r>
              <a:rPr lang="en-US" sz="2400" dirty="0">
                <a:cs typeface="B Nazanin" panose="00000400000000000000"/>
              </a:rPr>
              <a:t>IUGR؛ </a:t>
            </a:r>
          </a:p>
          <a:p>
            <a:pPr marL="0" indent="0" algn="r" rtl="1">
              <a:buNone/>
            </a:pPr>
            <a:r>
              <a:rPr lang="fa-IR" sz="2400" dirty="0">
                <a:cs typeface="B Nazanin" panose="00000400000000000000"/>
              </a:rPr>
              <a:t>-فاصله بارداری کمتر از 3 سال با زایمان قبلی</a:t>
            </a:r>
            <a:endParaRPr lang="en-US" sz="2400" dirty="0">
              <a:cs typeface="B Nazanin" panose="00000400000000000000"/>
            </a:endParaRPr>
          </a:p>
          <a:p>
            <a:endParaRPr lang="en-US" sz="2400" dirty="0">
              <a:cs typeface="B Nazanin" panose="00000400000000000000" pitchFamily="2" charset="-78"/>
            </a:endParaRPr>
          </a:p>
        </p:txBody>
      </p:sp>
    </p:spTree>
    <p:extLst>
      <p:ext uri="{BB962C8B-B14F-4D97-AF65-F5344CB8AC3E}">
        <p14:creationId xmlns:p14="http://schemas.microsoft.com/office/powerpoint/2010/main" val="26147861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69202" y="1052736"/>
            <a:ext cx="7846498" cy="890364"/>
          </a:xfrm>
        </p:spPr>
        <p:txBody>
          <a:bodyPr>
            <a:normAutofit/>
          </a:bodyPr>
          <a:lstStyle/>
          <a:p>
            <a:r>
              <a:rPr lang="fa-IR" sz="2400" b="1" dirty="0">
                <a:solidFill>
                  <a:srgbClr val="FF0000"/>
                </a:solidFill>
                <a:cs typeface="B Nazanin" panose="00000400000000000000" pitchFamily="2" charset="-78"/>
              </a:rPr>
              <a:t>مواردی که مادر باردار باید به کارشناس تغذیه ارجاع داده شود </a:t>
            </a:r>
            <a:endParaRPr lang="en-US" sz="2400" b="1" dirty="0">
              <a:solidFill>
                <a:srgbClr val="FF0000"/>
              </a:solidFill>
              <a:cs typeface="B Nazanin" panose="00000400000000000000" pitchFamily="2" charset="-78"/>
            </a:endParaRPr>
          </a:p>
        </p:txBody>
      </p:sp>
      <p:sp>
        <p:nvSpPr>
          <p:cNvPr id="3" name="Content Placeholder 2"/>
          <p:cNvSpPr>
            <a:spLocks noGrp="1"/>
          </p:cNvSpPr>
          <p:nvPr>
            <p:ph idx="1"/>
          </p:nvPr>
        </p:nvSpPr>
        <p:spPr>
          <a:xfrm>
            <a:off x="2855640" y="2133600"/>
            <a:ext cx="8300039" cy="3777622"/>
          </a:xfrm>
        </p:spPr>
        <p:txBody>
          <a:bodyPr>
            <a:noAutofit/>
          </a:bodyPr>
          <a:lstStyle/>
          <a:p>
            <a:pPr marL="0" indent="0" algn="r" rtl="1">
              <a:buNone/>
            </a:pPr>
            <a:r>
              <a:rPr lang="fa-IR" sz="2400" dirty="0">
                <a:cs typeface="B Nazanin" panose="00000400000000000000" pitchFamily="2" charset="-78"/>
              </a:rPr>
              <a:t>- مادران زیر 19 سال </a:t>
            </a:r>
          </a:p>
          <a:p>
            <a:pPr marL="0" indent="0" algn="r" rtl="1">
              <a:buNone/>
            </a:pPr>
            <a:r>
              <a:rPr lang="fa-IR" sz="2400" dirty="0">
                <a:cs typeface="B Nazanin" panose="00000400000000000000" pitchFamily="2" charset="-78"/>
              </a:rPr>
              <a:t>- مادرانی که بنا به نظر متخصص زنان علت وزن گیری نامناسب آنها مربوط به عوارض بارداری و یا بیماریها نبوده و علل تغذیه ای عامل وزن گیری نامناسب تشخیص داده شده است. </a:t>
            </a:r>
          </a:p>
          <a:p>
            <a:pPr marL="0" indent="0" algn="r" rtl="1">
              <a:buNone/>
            </a:pPr>
            <a:r>
              <a:rPr lang="fa-IR" sz="2400" dirty="0">
                <a:cs typeface="B Nazanin" panose="00000400000000000000" pitchFamily="2" charset="-78"/>
              </a:rPr>
              <a:t>- </a:t>
            </a:r>
            <a:r>
              <a:rPr lang="en-US" sz="2400" dirty="0">
                <a:cs typeface="B Nazanin" panose="00000400000000000000" pitchFamily="2" charset="-78"/>
              </a:rPr>
              <a:t>BMI </a:t>
            </a:r>
            <a:r>
              <a:rPr lang="fa-IR" sz="2400" dirty="0">
                <a:cs typeface="B Nazanin" panose="00000400000000000000" pitchFamily="2" charset="-78"/>
              </a:rPr>
              <a:t>قبل از بارداری یا سه ماهه اول بارداری زیر 18/5 یا بیشتر از 25 </a:t>
            </a:r>
          </a:p>
          <a:p>
            <a:pPr marL="0" indent="0" algn="r" rtl="1">
              <a:buNone/>
            </a:pPr>
            <a:r>
              <a:rPr lang="en-US" sz="2400" dirty="0">
                <a:cs typeface="B Nazanin" panose="00000400000000000000" pitchFamily="2" charset="-78"/>
              </a:rPr>
              <a:t> - </a:t>
            </a:r>
            <a:r>
              <a:rPr lang="fa-IR" sz="2400" dirty="0">
                <a:cs typeface="B Nazanin" panose="00000400000000000000" pitchFamily="2" charset="-78"/>
              </a:rPr>
              <a:t>داشتن رژیم غذایی درمانی برای یک بیماری خاص </a:t>
            </a:r>
          </a:p>
          <a:p>
            <a:pPr marL="0" indent="0" algn="r" rtl="1">
              <a:buNone/>
            </a:pPr>
            <a:r>
              <a:rPr lang="en-US" sz="2400" dirty="0">
                <a:cs typeface="B Nazanin" panose="00000400000000000000" pitchFamily="2" charset="-78"/>
              </a:rPr>
              <a:t>- </a:t>
            </a:r>
            <a:r>
              <a:rPr lang="fa-IR" sz="2400" dirty="0">
                <a:cs typeface="B Nazanin" panose="00000400000000000000" pitchFamily="2" charset="-78"/>
              </a:rPr>
              <a:t>بیماریهای مادر باردار شامل دیابت، آنمی، بیماری کلیوی، فشار خون و...</a:t>
            </a:r>
            <a:endParaRPr lang="en-US" sz="2400" dirty="0">
              <a:cs typeface="B Nazanin" panose="00000400000000000000" pitchFamily="2" charset="-78"/>
            </a:endParaRPr>
          </a:p>
        </p:txBody>
      </p:sp>
    </p:spTree>
    <p:extLst>
      <p:ext uri="{BB962C8B-B14F-4D97-AF65-F5344CB8AC3E}">
        <p14:creationId xmlns:p14="http://schemas.microsoft.com/office/powerpoint/2010/main" val="37221151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a:solidFill>
                  <a:srgbClr val="FF0000"/>
                </a:solidFill>
                <a:cs typeface="B Nazanin" panose="00000400000000000000" pitchFamily="2" charset="-78"/>
              </a:rPr>
              <a:t>نتیجه گیری</a:t>
            </a:r>
            <a:endParaRPr lang="en-US" dirty="0">
              <a:solidFill>
                <a:srgbClr val="FF0000"/>
              </a:solidFill>
              <a:cs typeface="B Nazanin" panose="00000400000000000000" pitchFamily="2" charset="-78"/>
            </a:endParaRPr>
          </a:p>
        </p:txBody>
      </p:sp>
      <p:sp>
        <p:nvSpPr>
          <p:cNvPr id="3" name="Content Placeholder 2"/>
          <p:cNvSpPr>
            <a:spLocks noGrp="1"/>
          </p:cNvSpPr>
          <p:nvPr>
            <p:ph idx="1"/>
          </p:nvPr>
        </p:nvSpPr>
        <p:spPr/>
        <p:txBody>
          <a:bodyPr>
            <a:normAutofit/>
          </a:bodyPr>
          <a:lstStyle/>
          <a:p>
            <a:pPr algn="r" rtl="1"/>
            <a:r>
              <a:rPr lang="fa-IR" sz="2400" dirty="0">
                <a:cs typeface="B Nazanin" panose="00000400000000000000" pitchFamily="2" charset="-78"/>
              </a:rPr>
              <a:t>وزن پیش از بارداری مهمترین شاخص جهت تعیین نمایه توده بدنی مادر است و حداکثر می توان وزن تا سه ماه قبل از بارداری را به عنوان ملاک عمل قرار داد</a:t>
            </a:r>
          </a:p>
          <a:p>
            <a:pPr algn="r" rtl="1"/>
            <a:r>
              <a:rPr lang="fa-IR" sz="2400" dirty="0">
                <a:cs typeface="B Nazanin" panose="00000400000000000000" pitchFamily="2" charset="-78"/>
              </a:rPr>
              <a:t>برای تعیین میزان وزن گیری مجاز مادر در طی بارداری لازم است که به میزان </a:t>
            </a:r>
            <a:r>
              <a:rPr lang="en-US" sz="2400" dirty="0">
                <a:cs typeface="B Nazanin" panose="00000400000000000000" pitchFamily="2" charset="-78"/>
              </a:rPr>
              <a:t>BMI </a:t>
            </a:r>
            <a:r>
              <a:rPr lang="fa-IR" sz="2400" dirty="0">
                <a:cs typeface="B Nazanin" panose="00000400000000000000" pitchFamily="2" charset="-78"/>
              </a:rPr>
              <a:t>مادر ،سن بارداری در زمان تشکیل پرونده ،تک قلو یا چند قلو بودن ، سن مادردر زمان بارداری  .. توجه شود </a:t>
            </a:r>
            <a:endParaRPr lang="en-US" sz="2400" dirty="0">
              <a:cs typeface="B Nazanin" panose="00000400000000000000" pitchFamily="2" charset="-78"/>
            </a:endParaRPr>
          </a:p>
        </p:txBody>
      </p:sp>
    </p:spTree>
    <p:extLst>
      <p:ext uri="{BB962C8B-B14F-4D97-AF65-F5344CB8AC3E}">
        <p14:creationId xmlns:p14="http://schemas.microsoft.com/office/powerpoint/2010/main" val="277949172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8F9135-F221-4ECF-8348-FDC582A5D675}"/>
              </a:ext>
            </a:extLst>
          </p:cNvPr>
          <p:cNvSpPr>
            <a:spLocks noGrp="1"/>
          </p:cNvSpPr>
          <p:nvPr>
            <p:ph type="title"/>
          </p:nvPr>
        </p:nvSpPr>
        <p:spPr/>
        <p:txBody>
          <a:bodyPr>
            <a:normAutofit/>
          </a:bodyPr>
          <a:lstStyle/>
          <a:p>
            <a:pPr algn="ctr"/>
            <a:r>
              <a:rPr lang="fa-IR" sz="3200" dirty="0">
                <a:solidFill>
                  <a:srgbClr val="FF0000"/>
                </a:solidFill>
                <a:cs typeface="B Nazanin" panose="00000400000000000000" pitchFamily="2" charset="-78"/>
              </a:rPr>
              <a:t>پرسش و تمرین</a:t>
            </a:r>
            <a:endParaRPr lang="en-US" sz="32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BB3996F1-A44A-427A-A146-8F8C2A54DC26}"/>
              </a:ext>
            </a:extLst>
          </p:cNvPr>
          <p:cNvSpPr>
            <a:spLocks noGrp="1"/>
          </p:cNvSpPr>
          <p:nvPr>
            <p:ph idx="1"/>
          </p:nvPr>
        </p:nvSpPr>
        <p:spPr/>
        <p:txBody>
          <a:bodyPr>
            <a:normAutofit/>
          </a:bodyPr>
          <a:lstStyle/>
          <a:p>
            <a:pPr algn="r" rtl="1"/>
            <a:r>
              <a:rPr lang="fa-IR" sz="2400" dirty="0">
                <a:effectLst/>
                <a:latin typeface="Calibri" panose="020F0502020204030204" pitchFamily="34" charset="0"/>
                <a:ea typeface="Calibri" panose="020F0502020204030204" pitchFamily="34" charset="0"/>
                <a:cs typeface="B Nazanin" panose="00000400000000000000" pitchFamily="2" charset="-78"/>
              </a:rPr>
              <a:t>مادری در 18 هفته برای اولین بار به خانه بهداشت مراجعه کرده است وزن این خانم 63 کیلوگرم و قد158 سانتیمتر است </a:t>
            </a:r>
            <a:r>
              <a:rPr lang="en-US" sz="2400" dirty="0">
                <a:effectLst/>
                <a:latin typeface="Calibri" panose="020F0502020204030204" pitchFamily="34" charset="0"/>
                <a:ea typeface="Calibri" panose="020F0502020204030204" pitchFamily="34" charset="0"/>
                <a:cs typeface="B Nazanin" panose="00000400000000000000" pitchFamily="2" charset="-78"/>
              </a:rPr>
              <a:t>BMI</a:t>
            </a:r>
            <a:r>
              <a:rPr lang="fa-IR" sz="2400" dirty="0">
                <a:effectLst/>
                <a:latin typeface="Calibri" panose="020F0502020204030204" pitchFamily="34" charset="0"/>
                <a:ea typeface="Calibri" panose="020F0502020204030204" pitchFamily="34" charset="0"/>
                <a:cs typeface="B Nazanin" panose="00000400000000000000" pitchFamily="2" charset="-78"/>
              </a:rPr>
              <a:t>مادر رامحاسبه کنید ؟ </a:t>
            </a:r>
          </a:p>
          <a:p>
            <a:pPr algn="r" rtl="1"/>
            <a:r>
              <a:rPr lang="fa-IR" sz="2400" dirty="0">
                <a:latin typeface="Calibri" panose="020F0502020204030204" pitchFamily="34" charset="0"/>
                <a:cs typeface="B Nazanin" panose="00000400000000000000" pitchFamily="2" charset="-78"/>
              </a:rPr>
              <a:t>میزان وزن گیری مجاز مادر باردار با </a:t>
            </a:r>
            <a:r>
              <a:rPr lang="en-US" sz="2400" dirty="0">
                <a:latin typeface="Calibri" panose="020F0502020204030204" pitchFamily="34" charset="0"/>
                <a:cs typeface="B Nazanin" panose="00000400000000000000" pitchFamily="2" charset="-78"/>
              </a:rPr>
              <a:t>BMI= 23.4 </a:t>
            </a:r>
            <a:r>
              <a:rPr lang="fa-IR" sz="2400" dirty="0">
                <a:latin typeface="Calibri" panose="020F0502020204030204" pitchFamily="34" charset="0"/>
                <a:cs typeface="B Nazanin" panose="00000400000000000000" pitchFamily="2" charset="-78"/>
              </a:rPr>
              <a:t> در کل بارداری چقدر است ؟</a:t>
            </a:r>
            <a:endParaRPr lang="en-US" sz="2400" dirty="0">
              <a:cs typeface="B Nazanin" panose="00000400000000000000" pitchFamily="2" charset="-78"/>
            </a:endParaRPr>
          </a:p>
        </p:txBody>
      </p:sp>
    </p:spTree>
    <p:extLst>
      <p:ext uri="{BB962C8B-B14F-4D97-AF65-F5344CB8AC3E}">
        <p14:creationId xmlns:p14="http://schemas.microsoft.com/office/powerpoint/2010/main" val="41723099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6C9A5F-0771-497D-BD23-EDBCE046AFBC}"/>
              </a:ext>
            </a:extLst>
          </p:cNvPr>
          <p:cNvSpPr>
            <a:spLocks noGrp="1"/>
          </p:cNvSpPr>
          <p:nvPr>
            <p:ph type="title"/>
          </p:nvPr>
        </p:nvSpPr>
        <p:spPr/>
        <p:txBody>
          <a:bodyPr>
            <a:normAutofit/>
          </a:bodyPr>
          <a:lstStyle/>
          <a:p>
            <a:pPr algn="ctr"/>
            <a:r>
              <a:rPr lang="fa-IR" sz="3200" dirty="0">
                <a:solidFill>
                  <a:srgbClr val="FF0000"/>
                </a:solidFill>
                <a:cs typeface="B Nazanin" panose="00000400000000000000" pitchFamily="2" charset="-78"/>
              </a:rPr>
              <a:t>اهداف آموزشی </a:t>
            </a:r>
            <a:endParaRPr lang="en-US" sz="3200"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D1BB7383-5A83-4D10-AB0F-0B940A4D9202}"/>
              </a:ext>
            </a:extLst>
          </p:cNvPr>
          <p:cNvSpPr>
            <a:spLocks noGrp="1"/>
          </p:cNvSpPr>
          <p:nvPr>
            <p:ph idx="1"/>
          </p:nvPr>
        </p:nvSpPr>
        <p:spPr/>
        <p:txBody>
          <a:bodyPr>
            <a:normAutofit/>
          </a:bodyPr>
          <a:lstStyle/>
          <a:p>
            <a:pPr marL="0" indent="0" algn="r" rtl="1">
              <a:buNone/>
            </a:pPr>
            <a:r>
              <a:rPr lang="fa-IR" sz="2400" dirty="0">
                <a:cs typeface="B Nazanin" panose="00000400000000000000" pitchFamily="2" charset="-78"/>
              </a:rPr>
              <a:t>پس از مطالعه این بخش انتظار می رود فراگیر بتواند :</a:t>
            </a:r>
          </a:p>
          <a:p>
            <a:pPr algn="r" rtl="1"/>
            <a:r>
              <a:rPr lang="fa-IR" sz="2400" dirty="0">
                <a:cs typeface="B Nazanin" panose="00000400000000000000" pitchFamily="2" charset="-78"/>
              </a:rPr>
              <a:t>نحوه محاسبه نمایه توده بدنی را بداند</a:t>
            </a:r>
          </a:p>
          <a:p>
            <a:pPr algn="r" rtl="1"/>
            <a:r>
              <a:rPr lang="fa-IR" sz="2400" dirty="0">
                <a:cs typeface="B Nazanin" panose="00000400000000000000" pitchFamily="2" charset="-78"/>
              </a:rPr>
              <a:t>میزان وزن گیری مادر باردار بر اساس </a:t>
            </a:r>
            <a:r>
              <a:rPr lang="en-US" sz="2400" dirty="0">
                <a:cs typeface="B Nazanin" panose="00000400000000000000" pitchFamily="2" charset="-78"/>
              </a:rPr>
              <a:t>BMI</a:t>
            </a:r>
            <a:r>
              <a:rPr lang="fa-IR" sz="2400" dirty="0">
                <a:cs typeface="B Nazanin" panose="00000400000000000000" pitchFamily="2" charset="-78"/>
              </a:rPr>
              <a:t> را بیان نماید </a:t>
            </a:r>
          </a:p>
          <a:p>
            <a:pPr algn="r" rtl="1"/>
            <a:r>
              <a:rPr lang="fa-IR" sz="2400" dirty="0">
                <a:cs typeface="B Nazanin" panose="00000400000000000000" pitchFamily="2" charset="-78"/>
              </a:rPr>
              <a:t>مواردی که مادر باردار بایستی به کارشناس تغذیه ارجاع داده شود را توضیح دهد </a:t>
            </a:r>
          </a:p>
          <a:p>
            <a:pPr algn="r" rtl="1"/>
            <a:r>
              <a:rPr lang="fa-IR" sz="2400" dirty="0">
                <a:cs typeface="B Nazanin" panose="00000400000000000000" pitchFamily="2" charset="-78"/>
              </a:rPr>
              <a:t>وزن گیری کمتر و بیشتر از انتظار را توضیح دهد </a:t>
            </a:r>
            <a:endParaRPr lang="en-US" sz="2400" dirty="0">
              <a:cs typeface="B Nazanin" panose="00000400000000000000" pitchFamily="2" charset="-78"/>
            </a:endParaRPr>
          </a:p>
        </p:txBody>
      </p:sp>
    </p:spTree>
    <p:extLst>
      <p:ext uri="{BB962C8B-B14F-4D97-AF65-F5344CB8AC3E}">
        <p14:creationId xmlns:p14="http://schemas.microsoft.com/office/powerpoint/2010/main" val="19808115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828800" y="1268760"/>
            <a:ext cx="8965580" cy="4642462"/>
          </a:xfrm>
        </p:spPr>
        <p:txBody>
          <a:bodyPr>
            <a:noAutofit/>
          </a:bodyPr>
          <a:lstStyle/>
          <a:p>
            <a:pPr marL="0" indent="0" algn="r" rtl="1">
              <a:buNone/>
            </a:pPr>
            <a:r>
              <a:rPr lang="fa-IR" sz="2400" dirty="0">
                <a:cs typeface="B Nazanin" panose="00000400000000000000" pitchFamily="2" charset="-78"/>
              </a:rPr>
              <a:t> </a:t>
            </a:r>
            <a:r>
              <a:rPr lang="fa-IR" sz="2800" b="1" dirty="0">
                <a:solidFill>
                  <a:srgbClr val="FF0000"/>
                </a:solidFill>
                <a:cs typeface="B Nazanin" panose="00000400000000000000" pitchFamily="2" charset="-78"/>
              </a:rPr>
              <a:t>وزن گیری در دوران بارداری</a:t>
            </a:r>
          </a:p>
          <a:p>
            <a:pPr marL="0" indent="0" algn="r" rtl="1">
              <a:buNone/>
            </a:pPr>
            <a:r>
              <a:rPr lang="fa-IR" sz="2400" dirty="0">
                <a:cs typeface="B Nazanin" panose="00000400000000000000" pitchFamily="2" charset="-78"/>
              </a:rPr>
              <a:t>افزایش وزن دوران بارداری نتیجه یک فرآیند فیزیولوژیک و از اجزای رشدو تکامل طبیعی مادر و جنین است. این افزایش وزن مربوط به رشد جنین، جفت، مایع آمنیوتیک، بافت رحم، افزایش حجم و ترکیبات خون، ذخایر چربی و اندازه پستانهاست. لزوم افزایش وزن در دوران بارداری از سالها قبل شناخته شده بود؛ بر اساس نتایج آخرین مطالعات انجام شده، دامنه افزایش وزن در دوران بارداری ً تقریبا دو برابر شده است (به عنوان مثال میانگین افزایش وزن از 6/8 کیلوگرم به حدود 16 -11/5 کیلوگرم برای یک بارداری طبیعی توصیه شده است). شواهد غیر قابل انکاری وجود دارد که نشان میدهد میزان وزنگیری مادر در دوران بارداری بر میزان وزن زمان تولد نوزاد مؤثر است</a:t>
            </a:r>
            <a:endParaRPr lang="en-US" sz="2400" dirty="0">
              <a:cs typeface="B Nazanin" panose="00000400000000000000" pitchFamily="2" charset="-78"/>
            </a:endParaRPr>
          </a:p>
        </p:txBody>
      </p:sp>
    </p:spTree>
    <p:extLst>
      <p:ext uri="{BB962C8B-B14F-4D97-AF65-F5344CB8AC3E}">
        <p14:creationId xmlns:p14="http://schemas.microsoft.com/office/powerpoint/2010/main" val="38134928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319455" y="963753"/>
            <a:ext cx="7810956" cy="4930494"/>
          </a:xfrm>
        </p:spPr>
        <p:txBody>
          <a:bodyPr>
            <a:noAutofit/>
          </a:bodyPr>
          <a:lstStyle/>
          <a:p>
            <a:pPr marL="0" indent="0" algn="ctr" rtl="1">
              <a:buNone/>
            </a:pPr>
            <a:r>
              <a:rPr lang="fa-IR" sz="2800" b="1" dirty="0">
                <a:solidFill>
                  <a:srgbClr val="FF0000"/>
                </a:solidFill>
                <a:cs typeface="B Nazanin" panose="00000400000000000000" pitchFamily="2" charset="-78"/>
              </a:rPr>
              <a:t>الگوی افزایش وزن</a:t>
            </a:r>
          </a:p>
          <a:p>
            <a:pPr marL="0" indent="0" algn="r" rtl="1">
              <a:buNone/>
            </a:pPr>
            <a:r>
              <a:rPr lang="fa-IR" sz="2400" dirty="0">
                <a:cs typeface="B Nazanin" panose="00000400000000000000" pitchFamily="2" charset="-78"/>
              </a:rPr>
              <a:t>در صورتی که تغذیه مادر باردار در دوران بارداری مناسب باشد، افزایش وزن روند مطلوبی خواهد داشت. وزن گیری ناکافی با کاهش رشدو تولدزودرس جنین ارتباط مستقیم دارد. نقص لوله عصبی در نوزادان مادران چاق بیشتر دیده میشود. وزن گیری زیاد دوران بارداری در چاقی دوران کودکی و بیماریهای متابولیک سالهای بعدزندگی و نیز اضافه وزن و چاقی بعداز زایمان مادر نیز تاثیر دارد. توصیه های مربوط به افزایش وزن مطلوب دوران بارداری یکی از اقدامات اساسی در مراقبتهای این دوران است که باید در اولین مراجعه و پس از تأیید حاملگی مادر ارائه شود. مادران باردار در هر شرایط تغذیه ای که باشند(کم وزن، طبیعی، دارای اضافه وزن و یا چاق) باید افزایش وزن مناسبی داشته باشند لازم است میزان افزایش وزن مادر باردار تحت نظر کارکنان بهداشتی، کارشناس تغذیه، ماما یا پزشک پایش شود</a:t>
            </a:r>
            <a:endParaRPr lang="en-US" sz="2400" dirty="0">
              <a:cs typeface="B Nazanin" panose="00000400000000000000" pitchFamily="2" charset="-78"/>
            </a:endParaRPr>
          </a:p>
        </p:txBody>
      </p:sp>
    </p:spTree>
    <p:extLst>
      <p:ext uri="{BB962C8B-B14F-4D97-AF65-F5344CB8AC3E}">
        <p14:creationId xmlns:p14="http://schemas.microsoft.com/office/powerpoint/2010/main" val="2333645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711625" y="2133600"/>
            <a:ext cx="7346776" cy="3777622"/>
          </a:xfrm>
        </p:spPr>
        <p:txBody>
          <a:bodyPr>
            <a:normAutofit/>
          </a:bodyPr>
          <a:lstStyle/>
          <a:p>
            <a:pPr marL="0" indent="0" algn="r" rtl="1">
              <a:buNone/>
            </a:pPr>
            <a:r>
              <a:rPr lang="fa-IR" sz="2400" dirty="0">
                <a:cs typeface="B Nazanin" panose="00000400000000000000" pitchFamily="2" charset="-78"/>
              </a:rPr>
              <a:t>با توجه به وضعیت تغذیه ای مادر قبل از بارداری که ممکن است به صورت کم</a:t>
            </a:r>
            <a:r>
              <a:rPr lang="en-US" sz="2400" dirty="0">
                <a:cs typeface="B Nazanin" panose="00000400000000000000" pitchFamily="2" charset="-78"/>
              </a:rPr>
              <a:t> </a:t>
            </a:r>
            <a:r>
              <a:rPr lang="fa-IR" sz="2400" dirty="0">
                <a:cs typeface="B Nazanin" panose="00000400000000000000" pitchFamily="2" charset="-78"/>
              </a:rPr>
              <a:t>وزنی، وزن طبیعی، اضافه وزن و یا چاقی باشد، میزان افزایش وزن توصیه شده متفاوت است. لازم است هر گونه اصلاح وزن و بهبود وضع تغذیه ای مادر قبل از بارداری صورت گیرد. در بارداریهای برنامه ریزی شده حداقل سه ماه قبل از بارداری وضعیت سلامت مادر باید ثبت شود. در بارداریهای ناخواسته و بدون برنامه ریزی توصیه میشود که مادران کم وزن طی دوره بارداری افزایش وزن بیشتر و مادران چاق افزایش وزن کمتری داشته باشند</a:t>
            </a:r>
            <a:r>
              <a:rPr lang="fa-IR" sz="2400" dirty="0"/>
              <a:t>.</a:t>
            </a:r>
            <a:endParaRPr lang="en-US" sz="2400" dirty="0"/>
          </a:p>
        </p:txBody>
      </p:sp>
    </p:spTree>
    <p:extLst>
      <p:ext uri="{BB962C8B-B14F-4D97-AF65-F5344CB8AC3E}">
        <p14:creationId xmlns:p14="http://schemas.microsoft.com/office/powerpoint/2010/main" val="71552053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4000" dirty="0">
                <a:solidFill>
                  <a:srgbClr val="FF0000"/>
                </a:solidFill>
                <a:cs typeface="B Nazanin" panose="00000400000000000000" pitchFamily="2" charset="-78"/>
              </a:rPr>
              <a:t>وزن پیش از بارداری</a:t>
            </a:r>
            <a:endParaRPr lang="en-US" sz="4000" dirty="0">
              <a:solidFill>
                <a:srgbClr val="FF0000"/>
              </a:solidFill>
              <a:cs typeface="B Nazanin" panose="00000400000000000000" pitchFamily="2" charset="-78"/>
            </a:endParaRPr>
          </a:p>
        </p:txBody>
      </p:sp>
      <p:sp>
        <p:nvSpPr>
          <p:cNvPr id="3" name="Content Placeholder 2"/>
          <p:cNvSpPr>
            <a:spLocks noGrp="1"/>
          </p:cNvSpPr>
          <p:nvPr>
            <p:ph idx="1"/>
          </p:nvPr>
        </p:nvSpPr>
        <p:spPr>
          <a:xfrm>
            <a:off x="2783633" y="1700808"/>
            <a:ext cx="7274769" cy="3096344"/>
          </a:xfrm>
        </p:spPr>
        <p:txBody>
          <a:bodyPr>
            <a:normAutofit/>
          </a:bodyPr>
          <a:lstStyle/>
          <a:p>
            <a:pPr marL="0" indent="0" algn="r" rtl="1">
              <a:buNone/>
            </a:pPr>
            <a:r>
              <a:rPr lang="fa-IR" sz="2400" dirty="0">
                <a:cs typeface="B Nazanin" panose="00000400000000000000" pitchFamily="2" charset="-78"/>
              </a:rPr>
              <a:t>وزن پیش از بارداری مهمترین شاخص جهت تعیین نمایه توده بدنی مادر است و حداکثر میتوان وزن تا سه ماه قبل از بارداری را به عنوان وزن پیش از بارداری ملاک عمل قرار داد؛ به شرط این كه مادر در طی این سه ماهه تغییرات وزنی واضحی (بیش از حالت معمول) نداشته باشد. ملاک ثبت وزن در پیش از بارداری، ثبت آن توسط تیم سلامت و کارکنان بهداشتی است</a:t>
            </a:r>
            <a:endParaRPr lang="en-US" sz="2400" dirty="0">
              <a:cs typeface="B Nazanin" panose="00000400000000000000" pitchFamily="2" charset="-78"/>
            </a:endParaRPr>
          </a:p>
        </p:txBody>
      </p:sp>
    </p:spTree>
    <p:extLst>
      <p:ext uri="{BB962C8B-B14F-4D97-AF65-F5344CB8AC3E}">
        <p14:creationId xmlns:p14="http://schemas.microsoft.com/office/powerpoint/2010/main" val="3121600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5681" y="908720"/>
            <a:ext cx="6842720" cy="996280"/>
          </a:xfrm>
        </p:spPr>
        <p:txBody>
          <a:bodyPr>
            <a:normAutofit/>
          </a:bodyPr>
          <a:lstStyle/>
          <a:p>
            <a:pPr algn="ctr" rtl="0"/>
            <a:r>
              <a:rPr lang="fa-IR" sz="2400" dirty="0">
                <a:solidFill>
                  <a:srgbClr val="FF0000"/>
                </a:solidFill>
                <a:cs typeface="B Nazanin" panose="00000400000000000000" pitchFamily="2" charset="-78"/>
              </a:rPr>
              <a:t>میزان افزایش وزن برای مادران باردار بالاتر از 19 سال در بارداری تک </a:t>
            </a:r>
            <a:br>
              <a:rPr lang="fa-IR" sz="2400" dirty="0">
                <a:solidFill>
                  <a:srgbClr val="FF0000"/>
                </a:solidFill>
                <a:cs typeface="B Nazanin" panose="00000400000000000000" pitchFamily="2" charset="-78"/>
              </a:rPr>
            </a:br>
            <a:r>
              <a:rPr lang="fa-IR" sz="2400" dirty="0">
                <a:solidFill>
                  <a:srgbClr val="FF0000"/>
                </a:solidFill>
                <a:cs typeface="B Nazanin" panose="00000400000000000000" pitchFamily="2" charset="-78"/>
              </a:rPr>
              <a:t>قلویی بر اساس نمایه توده بدنی قبل از بارداری</a:t>
            </a:r>
            <a:endParaRPr lang="en-US" sz="2400" dirty="0">
              <a:solidFill>
                <a:srgbClr val="FF0000"/>
              </a:solidFill>
              <a:cs typeface="B Nazanin" panose="00000400000000000000" pitchFamily="2" charset="-78"/>
            </a:endParaRPr>
          </a:p>
        </p:txBody>
      </p:sp>
      <p:graphicFrame>
        <p:nvGraphicFramePr>
          <p:cNvPr id="4" name="Content Placeholder 3"/>
          <p:cNvGraphicFramePr>
            <a:graphicFrameLocks noGrp="1"/>
          </p:cNvGraphicFramePr>
          <p:nvPr>
            <p:ph idx="1"/>
          </p:nvPr>
        </p:nvGraphicFramePr>
        <p:xfrm>
          <a:off x="3215680" y="2276872"/>
          <a:ext cx="6842720" cy="3088640"/>
        </p:xfrm>
        <a:graphic>
          <a:graphicData uri="http://schemas.openxmlformats.org/drawingml/2006/table">
            <a:tbl>
              <a:tblPr firstRow="1" bandRow="1">
                <a:tableStyleId>{5C22544A-7EE6-4342-B048-85BDC9FD1C3A}</a:tableStyleId>
              </a:tblPr>
              <a:tblGrid>
                <a:gridCol w="1656184">
                  <a:extLst>
                    <a:ext uri="{9D8B030D-6E8A-4147-A177-3AD203B41FA5}">
                      <a16:colId xmlns:a16="http://schemas.microsoft.com/office/drawing/2014/main" val="632599460"/>
                    </a:ext>
                  </a:extLst>
                </a:gridCol>
                <a:gridCol w="1656184">
                  <a:extLst>
                    <a:ext uri="{9D8B030D-6E8A-4147-A177-3AD203B41FA5}">
                      <a16:colId xmlns:a16="http://schemas.microsoft.com/office/drawing/2014/main" val="664715098"/>
                    </a:ext>
                  </a:extLst>
                </a:gridCol>
                <a:gridCol w="1008112">
                  <a:extLst>
                    <a:ext uri="{9D8B030D-6E8A-4147-A177-3AD203B41FA5}">
                      <a16:colId xmlns:a16="http://schemas.microsoft.com/office/drawing/2014/main" val="1876547922"/>
                    </a:ext>
                  </a:extLst>
                </a:gridCol>
                <a:gridCol w="1296144">
                  <a:extLst>
                    <a:ext uri="{9D8B030D-6E8A-4147-A177-3AD203B41FA5}">
                      <a16:colId xmlns:a16="http://schemas.microsoft.com/office/drawing/2014/main" val="1566438459"/>
                    </a:ext>
                  </a:extLst>
                </a:gridCol>
                <a:gridCol w="1226096">
                  <a:extLst>
                    <a:ext uri="{9D8B030D-6E8A-4147-A177-3AD203B41FA5}">
                      <a16:colId xmlns:a16="http://schemas.microsoft.com/office/drawing/2014/main" val="4025743975"/>
                    </a:ext>
                  </a:extLst>
                </a:gridCol>
              </a:tblGrid>
              <a:tr h="1014968">
                <a:tc>
                  <a:txBody>
                    <a:bodyPr/>
                    <a:lstStyle/>
                    <a:p>
                      <a:r>
                        <a:rPr lang="fa-IR" sz="1600" dirty="0">
                          <a:cs typeface="B Nazanin" panose="00000400000000000000" pitchFamily="2" charset="-78"/>
                        </a:rPr>
                        <a:t>افزایش وزن از ابتدای هفته 13 بارداری به بعد(کیلوگرم/ هفته)</a:t>
                      </a:r>
                      <a:endParaRPr lang="en-US" sz="1600" dirty="0">
                        <a:cs typeface="B Nazanin" panose="00000400000000000000" pitchFamily="2" charset="-78"/>
                      </a:endParaRPr>
                    </a:p>
                  </a:txBody>
                  <a:tcPr/>
                </a:tc>
                <a:tc>
                  <a:txBody>
                    <a:bodyPr/>
                    <a:lstStyle/>
                    <a:p>
                      <a:r>
                        <a:rPr lang="fa-IR" sz="1600" dirty="0">
                          <a:cs typeface="B Nazanin" panose="00000400000000000000" pitchFamily="2" charset="-78"/>
                        </a:rPr>
                        <a:t>محدوده مجاز افزایش وزن (کیلوگرم)</a:t>
                      </a:r>
                      <a:endParaRPr lang="en-US" sz="1600" dirty="0">
                        <a:cs typeface="B Nazanin" panose="00000400000000000000" pitchFamily="2" charset="-78"/>
                      </a:endParaRPr>
                    </a:p>
                  </a:txBody>
                  <a:tcPr/>
                </a:tc>
                <a:tc>
                  <a:txBody>
                    <a:bodyPr/>
                    <a:lstStyle/>
                    <a:p>
                      <a:r>
                        <a:rPr lang="en-US" sz="1600" dirty="0"/>
                        <a:t>BMI </a:t>
                      </a:r>
                      <a:r>
                        <a:rPr lang="fa-IR" sz="1600" dirty="0"/>
                        <a:t>قبل از بارداری</a:t>
                      </a:r>
                      <a:r>
                        <a:rPr lang="en-US" sz="1600" dirty="0"/>
                        <a:t>Kg/m</a:t>
                      </a:r>
                    </a:p>
                  </a:txBody>
                  <a:tcPr/>
                </a:tc>
                <a:tc>
                  <a:txBody>
                    <a:bodyPr/>
                    <a:lstStyle/>
                    <a:p>
                      <a:r>
                        <a:rPr lang="fa-IR" sz="1600" dirty="0">
                          <a:cs typeface="B Nazanin" panose="00000400000000000000" pitchFamily="2" charset="-78"/>
                        </a:rPr>
                        <a:t>وضعیت تغذیه</a:t>
                      </a:r>
                      <a:endParaRPr lang="en-US" sz="1600" dirty="0">
                        <a:cs typeface="B Nazanin" panose="00000400000000000000" pitchFamily="2" charset="-78"/>
                      </a:endParaRPr>
                    </a:p>
                  </a:txBody>
                  <a:tcPr/>
                </a:tc>
                <a:tc>
                  <a:txBody>
                    <a:bodyPr/>
                    <a:lstStyle/>
                    <a:p>
                      <a:r>
                        <a:rPr lang="fa-IR" sz="1600" dirty="0">
                          <a:cs typeface="B Nazanin" panose="00000400000000000000" pitchFamily="2" charset="-78"/>
                        </a:rPr>
                        <a:t>رنگ ناحیه </a:t>
                      </a:r>
                      <a:r>
                        <a:rPr lang="en-US" sz="1600" dirty="0">
                          <a:cs typeface="B Nazanin" panose="00000400000000000000" pitchFamily="2" charset="-78"/>
                        </a:rPr>
                        <a:t>BMI</a:t>
                      </a:r>
                    </a:p>
                  </a:txBody>
                  <a:tcPr/>
                </a:tc>
                <a:extLst>
                  <a:ext uri="{0D108BD9-81ED-4DB2-BD59-A6C34878D82A}">
                    <a16:rowId xmlns:a16="http://schemas.microsoft.com/office/drawing/2014/main" val="1808102318"/>
                  </a:ext>
                </a:extLst>
              </a:tr>
              <a:tr h="370840">
                <a:tc>
                  <a:txBody>
                    <a:bodyPr/>
                    <a:lstStyle/>
                    <a:p>
                      <a:pPr algn="ctr"/>
                      <a:r>
                        <a:rPr lang="fa-IR" dirty="0">
                          <a:cs typeface="B Nazanin" panose="00000400000000000000" pitchFamily="2" charset="-78"/>
                        </a:rPr>
                        <a:t>5/ .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18</a:t>
                      </a:r>
                      <a:r>
                        <a:rPr lang="fa-IR" baseline="0" dirty="0">
                          <a:cs typeface="B Nazanin" panose="00000400000000000000" pitchFamily="2" charset="-78"/>
                        </a:rPr>
                        <a:t> – 12/5</a:t>
                      </a:r>
                      <a:endParaRPr lang="en-US" dirty="0">
                        <a:cs typeface="B Nazanin" panose="00000400000000000000" pitchFamily="2" charset="-78"/>
                      </a:endParaRPr>
                    </a:p>
                  </a:txBody>
                  <a:tcPr/>
                </a:tc>
                <a:tc>
                  <a:txBody>
                    <a:bodyPr/>
                    <a:lstStyle/>
                    <a:p>
                      <a:pPr algn="ctr"/>
                      <a:r>
                        <a:rPr lang="en-US" dirty="0"/>
                        <a:t>&gt;</a:t>
                      </a:r>
                      <a:r>
                        <a:rPr lang="fa-IR" dirty="0"/>
                        <a:t> </a:t>
                      </a:r>
                      <a:r>
                        <a:rPr lang="fa-IR" dirty="0">
                          <a:cs typeface="B Nazanin" panose="00000400000000000000" pitchFamily="2" charset="-78"/>
                        </a:rPr>
                        <a:t>18/5</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کم وزن</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زرد</a:t>
                      </a:r>
                      <a:endParaRPr lang="en-US" dirty="0">
                        <a:cs typeface="B Nazanin" panose="00000400000000000000" pitchFamily="2" charset="-78"/>
                      </a:endParaRPr>
                    </a:p>
                  </a:txBody>
                  <a:tcPr/>
                </a:tc>
                <a:extLst>
                  <a:ext uri="{0D108BD9-81ED-4DB2-BD59-A6C34878D82A}">
                    <a16:rowId xmlns:a16="http://schemas.microsoft.com/office/drawing/2014/main" val="1977531934"/>
                  </a:ext>
                </a:extLst>
              </a:tr>
              <a:tr h="370840">
                <a:tc>
                  <a:txBody>
                    <a:bodyPr/>
                    <a:lstStyle/>
                    <a:p>
                      <a:pPr algn="ctr"/>
                      <a:r>
                        <a:rPr lang="fa-IR" dirty="0">
                          <a:cs typeface="B Nazanin" panose="00000400000000000000" pitchFamily="2" charset="-78"/>
                        </a:rPr>
                        <a:t>4/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16 – 11/5</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18/5 – 24/9</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طبیعی</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سبز</a:t>
                      </a:r>
                      <a:endParaRPr lang="en-US" dirty="0">
                        <a:cs typeface="B Nazanin" panose="00000400000000000000" pitchFamily="2" charset="-78"/>
                      </a:endParaRPr>
                    </a:p>
                  </a:txBody>
                  <a:tcPr/>
                </a:tc>
                <a:extLst>
                  <a:ext uri="{0D108BD9-81ED-4DB2-BD59-A6C34878D82A}">
                    <a16:rowId xmlns:a16="http://schemas.microsoft.com/office/drawing/2014/main" val="3670053463"/>
                  </a:ext>
                </a:extLst>
              </a:tr>
              <a:tr h="370840">
                <a:tc>
                  <a:txBody>
                    <a:bodyPr/>
                    <a:lstStyle/>
                    <a:p>
                      <a:pPr algn="ctr"/>
                      <a:r>
                        <a:rPr lang="fa-IR" dirty="0">
                          <a:cs typeface="B Nazanin" panose="00000400000000000000" pitchFamily="2" charset="-78"/>
                        </a:rPr>
                        <a:t>3/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11/5 – 7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25</a:t>
                      </a:r>
                      <a:r>
                        <a:rPr lang="fa-IR" baseline="0" dirty="0">
                          <a:cs typeface="B Nazanin" panose="00000400000000000000" pitchFamily="2" charset="-78"/>
                        </a:rPr>
                        <a:t> – 29/9</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اضافه وزن</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نارنجی</a:t>
                      </a:r>
                      <a:endParaRPr lang="en-US" dirty="0">
                        <a:cs typeface="B Nazanin" panose="00000400000000000000" pitchFamily="2" charset="-78"/>
                      </a:endParaRPr>
                    </a:p>
                  </a:txBody>
                  <a:tcPr/>
                </a:tc>
                <a:extLst>
                  <a:ext uri="{0D108BD9-81ED-4DB2-BD59-A6C34878D82A}">
                    <a16:rowId xmlns:a16="http://schemas.microsoft.com/office/drawing/2014/main" val="2542539851"/>
                  </a:ext>
                </a:extLst>
              </a:tr>
              <a:tr h="370840">
                <a:tc>
                  <a:txBody>
                    <a:bodyPr/>
                    <a:lstStyle/>
                    <a:p>
                      <a:pPr algn="ctr"/>
                      <a:r>
                        <a:rPr lang="fa-IR" dirty="0">
                          <a:cs typeface="B Nazanin" panose="00000400000000000000" pitchFamily="2" charset="-78"/>
                        </a:rPr>
                        <a:t>2/ .</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9 - 5</a:t>
                      </a:r>
                      <a:endParaRPr lang="en-US" dirty="0">
                        <a:cs typeface="B Nazanin" panose="00000400000000000000" pitchFamily="2" charset="-78"/>
                      </a:endParaRPr>
                    </a:p>
                  </a:txBody>
                  <a:tcPr/>
                </a:tc>
                <a:tc>
                  <a:txBody>
                    <a:bodyPr/>
                    <a:lstStyle/>
                    <a:p>
                      <a:pPr algn="ctr"/>
                      <a:r>
                        <a:rPr lang="en-US" dirty="0"/>
                        <a:t>≤</a:t>
                      </a:r>
                      <a:r>
                        <a:rPr lang="fa-IR" dirty="0">
                          <a:cs typeface="B Nazanin" panose="00000400000000000000" pitchFamily="2" charset="-78"/>
                        </a:rPr>
                        <a:t>30</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چاق</a:t>
                      </a:r>
                      <a:endParaRPr lang="en-US" dirty="0">
                        <a:cs typeface="B Nazanin" panose="00000400000000000000" pitchFamily="2" charset="-78"/>
                      </a:endParaRPr>
                    </a:p>
                  </a:txBody>
                  <a:tcPr/>
                </a:tc>
                <a:tc>
                  <a:txBody>
                    <a:bodyPr/>
                    <a:lstStyle/>
                    <a:p>
                      <a:pPr algn="ctr"/>
                      <a:r>
                        <a:rPr lang="fa-IR" dirty="0">
                          <a:cs typeface="B Nazanin" panose="00000400000000000000" pitchFamily="2" charset="-78"/>
                        </a:rPr>
                        <a:t>قرمز</a:t>
                      </a:r>
                      <a:endParaRPr lang="en-US" dirty="0">
                        <a:cs typeface="B Nazanin" panose="00000400000000000000" pitchFamily="2" charset="-78"/>
                      </a:endParaRPr>
                    </a:p>
                  </a:txBody>
                  <a:tcPr/>
                </a:tc>
                <a:extLst>
                  <a:ext uri="{0D108BD9-81ED-4DB2-BD59-A6C34878D82A}">
                    <a16:rowId xmlns:a16="http://schemas.microsoft.com/office/drawing/2014/main" val="2287818974"/>
                  </a:ext>
                </a:extLst>
              </a:tr>
            </a:tbl>
          </a:graphicData>
        </a:graphic>
      </p:graphicFrame>
    </p:spTree>
    <p:extLst>
      <p:ext uri="{BB962C8B-B14F-4D97-AF65-F5344CB8AC3E}">
        <p14:creationId xmlns:p14="http://schemas.microsoft.com/office/powerpoint/2010/main" val="3393379977"/>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113</TotalTime>
  <Words>2792</Words>
  <Application>Microsoft Office PowerPoint</Application>
  <PresentationFormat>Widescreen</PresentationFormat>
  <Paragraphs>162</Paragraphs>
  <Slides>33</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33</vt:i4>
      </vt:variant>
    </vt:vector>
  </HeadingPairs>
  <TitlesOfParts>
    <vt:vector size="39" baseType="lpstr">
      <vt:lpstr>Arial</vt:lpstr>
      <vt:lpstr>B Nazanin</vt:lpstr>
      <vt:lpstr>Calibri</vt:lpstr>
      <vt:lpstr>Century Gothic</vt:lpstr>
      <vt:lpstr>Wingdings 3</vt:lpstr>
      <vt:lpstr>Wisp</vt:lpstr>
      <vt:lpstr>راهنمای وزن گیری </vt:lpstr>
      <vt:lpstr>مشخصات درس </vt:lpstr>
      <vt:lpstr>فهرست مطالب</vt:lpstr>
      <vt:lpstr>اهداف آموزشی </vt:lpstr>
      <vt:lpstr>PowerPoint Presentation</vt:lpstr>
      <vt:lpstr>PowerPoint Presentation</vt:lpstr>
      <vt:lpstr>PowerPoint Presentation</vt:lpstr>
      <vt:lpstr>وزن پیش از بارداری</vt:lpstr>
      <vt:lpstr>میزان افزایش وزن برای مادران باردار بالاتر از 19 سال در بارداری تک  قلویی بر اساس نمایه توده بدنی قبل از بارداری</vt:lpstr>
      <vt:lpstr>چند نکته</vt:lpstr>
      <vt:lpstr>میزان افزایش وزن برای مادران نوجوان زیر 19 سال</vt:lpstr>
      <vt:lpstr>زداسکور (z –score) نمایه توده بدنی (BMI)برای سن دختران19 – 12 ساله</vt:lpstr>
      <vt:lpstr>میزان افزایش وزن برای مادران باردار بالای 19 سال در بارداری تک قلویی بر اساس نمایه توده بدنی قبل از بارداری</vt:lpstr>
      <vt:lpstr>PowerPoint Presentation</vt:lpstr>
      <vt:lpstr>PowerPoint Presentation</vt:lpstr>
      <vt:lpstr>PowerPoint Presentation</vt:lpstr>
      <vt:lpstr>میزان وزن گیری مادری که در سه ماهه اول بارداری (هفته های 2 تا 12)مراجعه میکند:</vt:lpstr>
      <vt:lpstr>میزان وزن گیری مادری که در سه ماهه دوم بارداری (هفته های 13 تا 25) مراجعه می کند</vt:lpstr>
      <vt:lpstr> میزان افزایش وزن مادر در هفته های 13 تا 25 بارداری</vt:lpstr>
      <vt:lpstr>میزان وزن گیری مادری که در سه ماهه سوم بارداری (هفته های 26 تا 40) مراجعه میکند:</vt:lpstr>
      <vt:lpstr>PowerPoint Presentation</vt:lpstr>
      <vt:lpstr>PowerPoint Presentation</vt:lpstr>
      <vt:lpstr>توصیه های مهم:</vt:lpstr>
      <vt:lpstr>PowerPoint Presentation</vt:lpstr>
      <vt:lpstr>PowerPoint Presentation</vt:lpstr>
      <vt:lpstr>وزن گیری کمتر از انتظار</vt:lpstr>
      <vt:lpstr>     وزن گیری بیش از انتظار</vt:lpstr>
      <vt:lpstr>عللی که سبب وزن گیری نامناسب مادر در دوران بارداری می شوند:</vt:lpstr>
      <vt:lpstr>PowerPoint Presentation</vt:lpstr>
      <vt:lpstr>PowerPoint Presentation</vt:lpstr>
      <vt:lpstr>مواردی که مادر باردار باید به کارشناس تغذیه ارجاع داده شود </vt:lpstr>
      <vt:lpstr>نتیجه گیری</vt:lpstr>
      <vt:lpstr>پرسش و تمرین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راهنمای وزن گیری </dc:title>
  <dc:creator>مرضیه گلستانی</dc:creator>
  <cp:lastModifiedBy>مرضیه گلستانی</cp:lastModifiedBy>
  <cp:revision>11</cp:revision>
  <dcterms:created xsi:type="dcterms:W3CDTF">2023-09-04T06:27:24Z</dcterms:created>
  <dcterms:modified xsi:type="dcterms:W3CDTF">2023-09-04T08:22:04Z</dcterms:modified>
</cp:coreProperties>
</file>