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sldIdLst>
    <p:sldId id="607" r:id="rId2"/>
    <p:sldId id="718" r:id="rId3"/>
    <p:sldId id="720" r:id="rId4"/>
    <p:sldId id="796" r:id="rId5"/>
    <p:sldId id="608" r:id="rId6"/>
    <p:sldId id="570" r:id="rId7"/>
    <p:sldId id="609" r:id="rId8"/>
    <p:sldId id="610" r:id="rId9"/>
    <p:sldId id="614" r:id="rId10"/>
    <p:sldId id="660" r:id="rId11"/>
    <p:sldId id="661" r:id="rId12"/>
    <p:sldId id="662" r:id="rId13"/>
    <p:sldId id="665" r:id="rId14"/>
    <p:sldId id="663" r:id="rId15"/>
    <p:sldId id="611" r:id="rId16"/>
    <p:sldId id="612" r:id="rId17"/>
    <p:sldId id="613" r:id="rId18"/>
    <p:sldId id="761" r:id="rId19"/>
    <p:sldId id="762" r:id="rId20"/>
    <p:sldId id="684" r:id="rId21"/>
    <p:sldId id="721" r:id="rId22"/>
    <p:sldId id="722" r:id="rId23"/>
    <p:sldId id="723" r:id="rId24"/>
    <p:sldId id="729" r:id="rId25"/>
    <p:sldId id="725" r:id="rId26"/>
    <p:sldId id="726" r:id="rId27"/>
    <p:sldId id="727" r:id="rId28"/>
    <p:sldId id="724" r:id="rId29"/>
    <p:sldId id="728" r:id="rId30"/>
    <p:sldId id="776" r:id="rId31"/>
    <p:sldId id="769" r:id="rId32"/>
    <p:sldId id="770" r:id="rId33"/>
    <p:sldId id="773" r:id="rId34"/>
    <p:sldId id="774" r:id="rId35"/>
    <p:sldId id="771" r:id="rId36"/>
    <p:sldId id="775" r:id="rId37"/>
    <p:sldId id="732" r:id="rId38"/>
    <p:sldId id="679" r:id="rId39"/>
    <p:sldId id="757" r:id="rId40"/>
    <p:sldId id="678" r:id="rId41"/>
    <p:sldId id="618" r:id="rId42"/>
    <p:sldId id="666" r:id="rId43"/>
    <p:sldId id="758" r:id="rId44"/>
    <p:sldId id="617" r:id="rId45"/>
    <p:sldId id="733" r:id="rId46"/>
    <p:sldId id="734" r:id="rId47"/>
    <p:sldId id="736" r:id="rId48"/>
    <p:sldId id="735" r:id="rId49"/>
    <p:sldId id="737" r:id="rId50"/>
    <p:sldId id="738" r:id="rId51"/>
    <p:sldId id="748" r:id="rId52"/>
    <p:sldId id="680" r:id="rId53"/>
    <p:sldId id="686" r:id="rId54"/>
    <p:sldId id="687" r:id="rId55"/>
    <p:sldId id="688" r:id="rId56"/>
    <p:sldId id="689" r:id="rId57"/>
    <p:sldId id="690" r:id="rId58"/>
    <p:sldId id="691" r:id="rId59"/>
    <p:sldId id="730" r:id="rId60"/>
    <p:sldId id="676" r:id="rId61"/>
    <p:sldId id="731" r:id="rId62"/>
    <p:sldId id="616" r:id="rId63"/>
    <p:sldId id="739" r:id="rId64"/>
    <p:sldId id="740" r:id="rId65"/>
    <p:sldId id="675" r:id="rId66"/>
    <p:sldId id="667" r:id="rId67"/>
    <p:sldId id="760" r:id="rId68"/>
    <p:sldId id="741" r:id="rId69"/>
    <p:sldId id="745" r:id="rId70"/>
    <p:sldId id="742" r:id="rId71"/>
    <p:sldId id="743" r:id="rId72"/>
    <p:sldId id="746" r:id="rId73"/>
    <p:sldId id="747" r:id="rId74"/>
    <p:sldId id="749" r:id="rId75"/>
    <p:sldId id="750" r:id="rId76"/>
    <p:sldId id="751" r:id="rId77"/>
    <p:sldId id="752" r:id="rId78"/>
    <p:sldId id="753" r:id="rId79"/>
    <p:sldId id="754" r:id="rId80"/>
    <p:sldId id="755" r:id="rId81"/>
    <p:sldId id="756" r:id="rId82"/>
    <p:sldId id="759" r:id="rId83"/>
    <p:sldId id="677" r:id="rId84"/>
    <p:sldId id="619" r:id="rId85"/>
    <p:sldId id="658" r:id="rId86"/>
    <p:sldId id="656" r:id="rId87"/>
    <p:sldId id="674" r:id="rId88"/>
    <p:sldId id="695" r:id="rId89"/>
    <p:sldId id="797" r:id="rId9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9" d="100"/>
          <a:sy n="49" d="100"/>
        </p:scale>
        <p:origin x="72" y="8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slide" Target="slides/slide89.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A0A35F1-CDB3-430E-B675-3475F4AC3326}" type="datetimeFigureOut">
              <a:rPr lang="en-US" smtClean="0"/>
              <a:t>9/5/2023</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EF8F6EB0-3F12-4524-8B10-C2955C64D7C1}" type="slidenum">
              <a:rPr lang="en-US" smtClean="0"/>
              <a:t>‹#›</a:t>
            </a:fld>
            <a:endParaRPr lang="en-US"/>
          </a:p>
        </p:txBody>
      </p:sp>
    </p:spTree>
    <p:extLst>
      <p:ext uri="{BB962C8B-B14F-4D97-AF65-F5344CB8AC3E}">
        <p14:creationId xmlns:p14="http://schemas.microsoft.com/office/powerpoint/2010/main" val="40142855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A0A35F1-CDB3-430E-B675-3475F4AC3326}" type="datetimeFigureOut">
              <a:rPr lang="en-US" smtClean="0"/>
              <a:t>9/5/2023</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EF8F6EB0-3F12-4524-8B10-C2955C64D7C1}" type="slidenum">
              <a:rPr lang="en-US" smtClean="0"/>
              <a:t>‹#›</a:t>
            </a:fld>
            <a:endParaRPr lang="en-US"/>
          </a:p>
        </p:txBody>
      </p:sp>
    </p:spTree>
    <p:extLst>
      <p:ext uri="{BB962C8B-B14F-4D97-AF65-F5344CB8AC3E}">
        <p14:creationId xmlns:p14="http://schemas.microsoft.com/office/powerpoint/2010/main" val="500541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A0A35F1-CDB3-430E-B675-3475F4AC3326}" type="datetimeFigureOut">
              <a:rPr lang="en-US" smtClean="0"/>
              <a:t>9/5/2023</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EF8F6EB0-3F12-4524-8B10-C2955C64D7C1}"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564205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5A0A35F1-CDB3-430E-B675-3475F4AC3326}" type="datetimeFigureOut">
              <a:rPr lang="en-US" smtClean="0"/>
              <a:t>9/5/2023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F8F6EB0-3F12-4524-8B10-C2955C64D7C1}" type="slidenum">
              <a:rPr lang="en-US" smtClean="0"/>
              <a:t>‹#›</a:t>
            </a:fld>
            <a:endParaRPr lang="en-US"/>
          </a:p>
        </p:txBody>
      </p:sp>
    </p:spTree>
    <p:extLst>
      <p:ext uri="{BB962C8B-B14F-4D97-AF65-F5344CB8AC3E}">
        <p14:creationId xmlns:p14="http://schemas.microsoft.com/office/powerpoint/2010/main" val="388806481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5A0A35F1-CDB3-430E-B675-3475F4AC3326}" type="datetimeFigureOut">
              <a:rPr lang="en-US" smtClean="0"/>
              <a:t>9/5/2023</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F8F6EB0-3F12-4524-8B10-C2955C64D7C1}"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8042048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Edit Master text styles</a:t>
            </a:r>
          </a:p>
        </p:txBody>
      </p:sp>
      <p:sp>
        <p:nvSpPr>
          <p:cNvPr id="5" name="Date Placeholder 4"/>
          <p:cNvSpPr>
            <a:spLocks noGrp="1"/>
          </p:cNvSpPr>
          <p:nvPr>
            <p:ph type="dt" sz="half" idx="10"/>
          </p:nvPr>
        </p:nvSpPr>
        <p:spPr/>
        <p:txBody>
          <a:bodyPr/>
          <a:lstStyle/>
          <a:p>
            <a:fld id="{5A0A35F1-CDB3-430E-B675-3475F4AC3326}" type="datetimeFigureOut">
              <a:rPr lang="en-US" smtClean="0"/>
              <a:t>9/5/2023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F8F6EB0-3F12-4524-8B10-C2955C64D7C1}" type="slidenum">
              <a:rPr lang="en-US" smtClean="0"/>
              <a:t>‹#›</a:t>
            </a:fld>
            <a:endParaRPr lang="en-US"/>
          </a:p>
        </p:txBody>
      </p:sp>
    </p:spTree>
    <p:extLst>
      <p:ext uri="{BB962C8B-B14F-4D97-AF65-F5344CB8AC3E}">
        <p14:creationId xmlns:p14="http://schemas.microsoft.com/office/powerpoint/2010/main" val="30638388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A0A35F1-CDB3-430E-B675-3475F4AC3326}" type="datetimeFigureOut">
              <a:rPr lang="en-US" smtClean="0"/>
              <a:t>9/5/2023</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F8F6EB0-3F12-4524-8B10-C2955C64D7C1}" type="slidenum">
              <a:rPr lang="en-US" smtClean="0"/>
              <a:t>‹#›</a:t>
            </a:fld>
            <a:endParaRPr lang="en-US"/>
          </a:p>
        </p:txBody>
      </p:sp>
    </p:spTree>
    <p:extLst>
      <p:ext uri="{BB962C8B-B14F-4D97-AF65-F5344CB8AC3E}">
        <p14:creationId xmlns:p14="http://schemas.microsoft.com/office/powerpoint/2010/main" val="242929107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A0A35F1-CDB3-430E-B675-3475F4AC3326}" type="datetimeFigureOut">
              <a:rPr lang="en-US" smtClean="0"/>
              <a:t>9/5/2023</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F8F6EB0-3F12-4524-8B10-C2955C64D7C1}" type="slidenum">
              <a:rPr lang="en-US" smtClean="0"/>
              <a:t>‹#›</a:t>
            </a:fld>
            <a:endParaRPr lang="en-US"/>
          </a:p>
        </p:txBody>
      </p:sp>
    </p:spTree>
    <p:extLst>
      <p:ext uri="{BB962C8B-B14F-4D97-AF65-F5344CB8AC3E}">
        <p14:creationId xmlns:p14="http://schemas.microsoft.com/office/powerpoint/2010/main" val="39255295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A0A35F1-CDB3-430E-B675-3475F4AC3326}" type="datetimeFigureOut">
              <a:rPr lang="en-US" smtClean="0"/>
              <a:t>9/5/2023</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EF8F6EB0-3F12-4524-8B10-C2955C64D7C1}" type="slidenum">
              <a:rPr lang="en-US" smtClean="0"/>
              <a:t>‹#›</a:t>
            </a:fld>
            <a:endParaRPr lang="en-US"/>
          </a:p>
        </p:txBody>
      </p:sp>
    </p:spTree>
    <p:extLst>
      <p:ext uri="{BB962C8B-B14F-4D97-AF65-F5344CB8AC3E}">
        <p14:creationId xmlns:p14="http://schemas.microsoft.com/office/powerpoint/2010/main" val="9798112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5A0A35F1-CDB3-430E-B675-3475F4AC3326}" type="datetimeFigureOut">
              <a:rPr lang="en-US" smtClean="0"/>
              <a:t>9/5/2023</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EF8F6EB0-3F12-4524-8B10-C2955C64D7C1}" type="slidenum">
              <a:rPr lang="en-US" smtClean="0"/>
              <a:t>‹#›</a:t>
            </a:fld>
            <a:endParaRPr lang="en-US"/>
          </a:p>
        </p:txBody>
      </p:sp>
    </p:spTree>
    <p:extLst>
      <p:ext uri="{BB962C8B-B14F-4D97-AF65-F5344CB8AC3E}">
        <p14:creationId xmlns:p14="http://schemas.microsoft.com/office/powerpoint/2010/main" val="351714295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5A0A35F1-CDB3-430E-B675-3475F4AC3326}" type="datetimeFigureOut">
              <a:rPr lang="en-US" smtClean="0"/>
              <a:t>9/5/2023</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EF8F6EB0-3F12-4524-8B10-C2955C64D7C1}" type="slidenum">
              <a:rPr lang="en-US" smtClean="0"/>
              <a:t>‹#›</a:t>
            </a:fld>
            <a:endParaRPr lang="en-US"/>
          </a:p>
        </p:txBody>
      </p:sp>
    </p:spTree>
    <p:extLst>
      <p:ext uri="{BB962C8B-B14F-4D97-AF65-F5344CB8AC3E}">
        <p14:creationId xmlns:p14="http://schemas.microsoft.com/office/powerpoint/2010/main" val="12261367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5A0A35F1-CDB3-430E-B675-3475F4AC3326}" type="datetimeFigureOut">
              <a:rPr lang="en-US" smtClean="0"/>
              <a:t>9/5/2023</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EF8F6EB0-3F12-4524-8B10-C2955C64D7C1}" type="slidenum">
              <a:rPr lang="en-US" smtClean="0"/>
              <a:t>‹#›</a:t>
            </a:fld>
            <a:endParaRPr lang="en-US"/>
          </a:p>
        </p:txBody>
      </p:sp>
    </p:spTree>
    <p:extLst>
      <p:ext uri="{BB962C8B-B14F-4D97-AF65-F5344CB8AC3E}">
        <p14:creationId xmlns:p14="http://schemas.microsoft.com/office/powerpoint/2010/main" val="21861585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5A0A35F1-CDB3-430E-B675-3475F4AC3326}" type="datetimeFigureOut">
              <a:rPr lang="en-US" smtClean="0"/>
              <a:t>9/5/2023</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EF8F6EB0-3F12-4524-8B10-C2955C64D7C1}" type="slidenum">
              <a:rPr lang="en-US" smtClean="0"/>
              <a:t>‹#›</a:t>
            </a:fld>
            <a:endParaRPr lang="en-US"/>
          </a:p>
        </p:txBody>
      </p:sp>
    </p:spTree>
    <p:extLst>
      <p:ext uri="{BB962C8B-B14F-4D97-AF65-F5344CB8AC3E}">
        <p14:creationId xmlns:p14="http://schemas.microsoft.com/office/powerpoint/2010/main" val="454328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A0A35F1-CDB3-430E-B675-3475F4AC3326}" type="datetimeFigureOut">
              <a:rPr lang="en-US" smtClean="0"/>
              <a:t>9/5/2023</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EF8F6EB0-3F12-4524-8B10-C2955C64D7C1}" type="slidenum">
              <a:rPr lang="en-US" smtClean="0"/>
              <a:t>‹#›</a:t>
            </a:fld>
            <a:endParaRPr lang="en-US"/>
          </a:p>
        </p:txBody>
      </p:sp>
    </p:spTree>
    <p:extLst>
      <p:ext uri="{BB962C8B-B14F-4D97-AF65-F5344CB8AC3E}">
        <p14:creationId xmlns:p14="http://schemas.microsoft.com/office/powerpoint/2010/main" val="16258340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5A0A35F1-CDB3-430E-B675-3475F4AC3326}" type="datetimeFigureOut">
              <a:rPr lang="en-US" smtClean="0"/>
              <a:t>9/5/2023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EF8F6EB0-3F12-4524-8B10-C2955C64D7C1}" type="slidenum">
              <a:rPr lang="en-US" smtClean="0"/>
              <a:t>‹#›</a:t>
            </a:fld>
            <a:endParaRPr lang="en-US"/>
          </a:p>
        </p:txBody>
      </p:sp>
    </p:spTree>
    <p:extLst>
      <p:ext uri="{BB962C8B-B14F-4D97-AF65-F5344CB8AC3E}">
        <p14:creationId xmlns:p14="http://schemas.microsoft.com/office/powerpoint/2010/main" val="16341814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5A0A35F1-CDB3-430E-B675-3475F4AC3326}" type="datetimeFigureOut">
              <a:rPr lang="en-US" smtClean="0"/>
              <a:t>9/5/2023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EF8F6EB0-3F12-4524-8B10-C2955C64D7C1}" type="slidenum">
              <a:rPr lang="en-US" smtClean="0"/>
              <a:t>‹#›</a:t>
            </a:fld>
            <a:endParaRPr lang="en-US"/>
          </a:p>
        </p:txBody>
      </p:sp>
    </p:spTree>
    <p:extLst>
      <p:ext uri="{BB962C8B-B14F-4D97-AF65-F5344CB8AC3E}">
        <p14:creationId xmlns:p14="http://schemas.microsoft.com/office/powerpoint/2010/main" val="6240875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5A0A35F1-CDB3-430E-B675-3475F4AC3326}" type="datetimeFigureOut">
              <a:rPr lang="en-US" smtClean="0"/>
              <a:t>9/5/2023</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EF8F6EB0-3F12-4524-8B10-C2955C64D7C1}" type="slidenum">
              <a:rPr lang="en-US" smtClean="0"/>
              <a:t>‹#›</a:t>
            </a:fld>
            <a:endParaRPr lang="en-US"/>
          </a:p>
        </p:txBody>
      </p:sp>
    </p:spTree>
    <p:extLst>
      <p:ext uri="{BB962C8B-B14F-4D97-AF65-F5344CB8AC3E}">
        <p14:creationId xmlns:p14="http://schemas.microsoft.com/office/powerpoint/2010/main" val="1211304017"/>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 id="2147483694"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466416" y="2854712"/>
            <a:ext cx="6591985" cy="2374487"/>
          </a:xfrm>
        </p:spPr>
        <p:txBody>
          <a:bodyPr>
            <a:normAutofit/>
          </a:bodyPr>
          <a:lstStyle/>
          <a:p>
            <a:pPr marL="0" indent="0" algn="ctr">
              <a:buNone/>
            </a:pPr>
            <a:r>
              <a:rPr lang="fa-IR" sz="4400" dirty="0">
                <a:cs typeface="B Nazanin" panose="00000400000000000000" pitchFamily="2" charset="-78"/>
              </a:rPr>
              <a:t>مراقبت بارداری</a:t>
            </a:r>
            <a:endParaRPr lang="en-US" sz="4400" dirty="0">
              <a:cs typeface="B Nazanin" panose="00000400000000000000" pitchFamily="2" charset="-78"/>
            </a:endParaRPr>
          </a:p>
        </p:txBody>
      </p:sp>
    </p:spTree>
    <p:extLst>
      <p:ext uri="{BB962C8B-B14F-4D97-AF65-F5344CB8AC3E}">
        <p14:creationId xmlns:p14="http://schemas.microsoft.com/office/powerpoint/2010/main" val="22735798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r>
              <a:rPr lang="fa-IR" sz="2400" dirty="0">
                <a:solidFill>
                  <a:srgbClr val="0070C0"/>
                </a:solidFill>
                <a:cs typeface="B Nazanin" panose="00000400000000000000" pitchFamily="2" charset="-78"/>
              </a:rPr>
              <a:t>در اولین مراجعه مادر باردار در هر هفته بارداری، پس از گرفتن شرح حال اولیه، متناسب با هفته بارداری مراقبت ارائه شود. </a:t>
            </a:r>
            <a:endParaRPr lang="fa-IR" sz="2400" dirty="0">
              <a:cs typeface="B Nazanin" panose="00000400000000000000" pitchFamily="2" charset="-78"/>
            </a:endParaRPr>
          </a:p>
          <a:p>
            <a:pPr algn="r" rtl="1"/>
            <a:r>
              <a:rPr lang="fa-IR" sz="2400" dirty="0">
                <a:cs typeface="B Nazanin" panose="00000400000000000000" pitchFamily="2" charset="-78"/>
              </a:rPr>
              <a:t>زمان ملاقاتهاي مادر بر اساس </a:t>
            </a:r>
            <a:r>
              <a:rPr lang="fa-IR" sz="2400" dirty="0">
                <a:solidFill>
                  <a:srgbClr val="FFC000"/>
                </a:solidFill>
                <a:cs typeface="B Nazanin" panose="00000400000000000000" pitchFamily="2" charset="-78"/>
              </a:rPr>
              <a:t>هفته </a:t>
            </a:r>
            <a:r>
              <a:rPr lang="fa-IR" sz="2400" dirty="0">
                <a:cs typeface="B Nazanin" panose="00000400000000000000" pitchFamily="2" charset="-78"/>
              </a:rPr>
              <a:t>«بارداري» تعیین شده است که اين زمان نیز بايد با سن بارداري مادر مطابقت داشته باشد. </a:t>
            </a:r>
            <a:r>
              <a:rPr lang="fa-IR" sz="2400" dirty="0">
                <a:solidFill>
                  <a:srgbClr val="00B0F0"/>
                </a:solidFill>
                <a:cs typeface="B Nazanin" panose="00000400000000000000" pitchFamily="2" charset="-78"/>
              </a:rPr>
              <a:t>سن بارداري از زمان اولین روز آخرين قاعدگي </a:t>
            </a:r>
            <a:r>
              <a:rPr lang="fa-IR" sz="2400" dirty="0">
                <a:cs typeface="B Nazanin" panose="00000400000000000000" pitchFamily="2" charset="-78"/>
              </a:rPr>
              <a:t>مشخص مي شود و در صورتي که مادر تاريخ آخرين قاعدگي خود را نمي داند، بايد در </a:t>
            </a:r>
            <a:r>
              <a:rPr lang="fa-IR" sz="2400" dirty="0">
                <a:solidFill>
                  <a:srgbClr val="FFC000"/>
                </a:solidFill>
                <a:cs typeface="B Nazanin" panose="00000400000000000000" pitchFamily="2" charset="-78"/>
              </a:rPr>
              <a:t>اولین فرصت </a:t>
            </a:r>
            <a:r>
              <a:rPr lang="fa-IR" sz="2400" dirty="0">
                <a:cs typeface="B Nazanin" panose="00000400000000000000" pitchFamily="2" charset="-78"/>
              </a:rPr>
              <a:t>براي تعیین سن بارداري اقدام شود. </a:t>
            </a:r>
          </a:p>
          <a:p>
            <a:pPr algn="r" rtl="1"/>
            <a:r>
              <a:rPr lang="fa-IR" sz="2400" dirty="0">
                <a:cs typeface="B Nazanin" panose="00000400000000000000" pitchFamily="2" charset="-78"/>
              </a:rPr>
              <a:t> در اولین مراجعه مادر در هر هفته بارداري ابتدا پروتکل اولین ملاقات براي وي اجرا و سپس با توجه به سن بارداري تعیین شده، ادامه مراقبت ها مطابق نیمه اول يا نیمه دوم ارائه گردد</a:t>
            </a:r>
            <a:endParaRPr lang="en-US" sz="2400" dirty="0">
              <a:cs typeface="B Nazanin" panose="00000400000000000000" pitchFamily="2" charset="-78"/>
            </a:endParaRPr>
          </a:p>
        </p:txBody>
      </p:sp>
    </p:spTree>
    <p:extLst>
      <p:ext uri="{BB962C8B-B14F-4D97-AF65-F5344CB8AC3E}">
        <p14:creationId xmlns:p14="http://schemas.microsoft.com/office/powerpoint/2010/main" val="14407834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93004" y="1167319"/>
            <a:ext cx="9111608" cy="4743903"/>
          </a:xfrm>
        </p:spPr>
        <p:txBody>
          <a:bodyPr>
            <a:noAutofit/>
          </a:bodyPr>
          <a:lstStyle/>
          <a:p>
            <a:pPr algn="r" rtl="1"/>
            <a:r>
              <a:rPr lang="fa-IR" sz="2400" dirty="0">
                <a:cs typeface="B Nazanin" panose="00000400000000000000" pitchFamily="2" charset="-78"/>
              </a:rPr>
              <a:t>هر مادر بايد يك بار (در اولین مراجعه) توسط پزشك معاينه شود. در اين معاينه، پزشك سابقه يا ابتلا به بیماري را از مادر سئوال مي کند و معاينه فیزيکي را انجام مي دهد. نتیجه آزمايش ها و سونوگرافي (در صورت وجود) را بررسي و نتیجه ارزيابي کامل خود را در قسمت مربوط در فرم مراقبت بارداري يا پرونده الکترونیك ثبت مي کند.</a:t>
            </a:r>
          </a:p>
          <a:p>
            <a:pPr algn="r" rtl="1"/>
            <a:r>
              <a:rPr lang="fa-IR" sz="2400" dirty="0">
                <a:cs typeface="B Nazanin" panose="00000400000000000000" pitchFamily="2" charset="-78"/>
              </a:rPr>
              <a:t> هر زمان که مشکلات دهان و دندان در مادر مشاهده شد، لازم است به دندان پزشك يا بهداشتکار دهان و دندان ارجاع داده شود. درمان بیماري هاي دهان و دندان منعي در بارداري ندارد. </a:t>
            </a:r>
          </a:p>
          <a:p>
            <a:pPr algn="r" rtl="1"/>
            <a:r>
              <a:rPr lang="fa-IR" sz="2400" dirty="0">
                <a:cs typeface="B Nazanin" panose="00000400000000000000" pitchFamily="2" charset="-78"/>
              </a:rPr>
              <a:t>در صورت مراجعه مادر به دلیل يك عارضه يا علامت (به غیر از زمان هاي تعیین شده)، مطابق هفته بارداري وي، عارضه بررسي و اقدام لازم انجام شود</a:t>
            </a:r>
            <a:endParaRPr lang="en-US" sz="2400" dirty="0">
              <a:cs typeface="B Nazanin" panose="00000400000000000000" pitchFamily="2" charset="-78"/>
            </a:endParaRPr>
          </a:p>
        </p:txBody>
      </p:sp>
    </p:spTree>
    <p:extLst>
      <p:ext uri="{BB962C8B-B14F-4D97-AF65-F5344CB8AC3E}">
        <p14:creationId xmlns:p14="http://schemas.microsoft.com/office/powerpoint/2010/main" val="6616773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70667" y="1411112"/>
            <a:ext cx="9133945" cy="4244622"/>
          </a:xfrm>
        </p:spPr>
        <p:txBody>
          <a:bodyPr>
            <a:normAutofit/>
          </a:bodyPr>
          <a:lstStyle/>
          <a:p>
            <a:pPr marL="0" indent="0" algn="r" rtl="1">
              <a:buNone/>
            </a:pPr>
            <a:r>
              <a:rPr lang="fa-IR" sz="2400" b="1" dirty="0">
                <a:cs typeface="B Nazanin" panose="00000400000000000000" pitchFamily="2" charset="-78"/>
              </a:rPr>
              <a:t>سه ماهه اول </a:t>
            </a:r>
            <a:r>
              <a:rPr lang="fa-IR" sz="2400" dirty="0">
                <a:cs typeface="B Nazanin" panose="00000400000000000000" pitchFamily="2" charset="-78"/>
              </a:rPr>
              <a:t>بارداري را از هفته اول تا پايان هفته 14 بارداري</a:t>
            </a:r>
            <a:endParaRPr lang="en-US" sz="2400" dirty="0">
              <a:cs typeface="B Nazanin" panose="00000400000000000000" pitchFamily="2" charset="-78"/>
            </a:endParaRPr>
          </a:p>
          <a:p>
            <a:pPr marL="0" indent="0" algn="r" rtl="1">
              <a:buNone/>
            </a:pPr>
            <a:r>
              <a:rPr lang="fa-IR" sz="2400" b="1" dirty="0">
                <a:cs typeface="B Nazanin" panose="00000400000000000000" pitchFamily="2" charset="-78"/>
              </a:rPr>
              <a:t>سه ماهه دوم </a:t>
            </a:r>
            <a:r>
              <a:rPr lang="fa-IR" sz="2400" dirty="0">
                <a:cs typeface="B Nazanin" panose="00000400000000000000" pitchFamily="2" charset="-78"/>
              </a:rPr>
              <a:t>را از هفته 15 تا پايان هفته 28 بارداري و</a:t>
            </a:r>
            <a:endParaRPr lang="en-US" sz="2400" dirty="0">
              <a:cs typeface="B Nazanin" panose="00000400000000000000" pitchFamily="2" charset="-78"/>
            </a:endParaRPr>
          </a:p>
          <a:p>
            <a:pPr marL="0" indent="0" algn="r" rtl="1">
              <a:buNone/>
            </a:pPr>
            <a:r>
              <a:rPr lang="fa-IR" sz="2400" b="1" dirty="0">
                <a:cs typeface="B Nazanin" panose="00000400000000000000" pitchFamily="2" charset="-78"/>
              </a:rPr>
              <a:t>سه ماهه سوم </a:t>
            </a:r>
            <a:r>
              <a:rPr lang="fa-IR" sz="2400" dirty="0">
                <a:cs typeface="B Nazanin" panose="00000400000000000000" pitchFamily="2" charset="-78"/>
              </a:rPr>
              <a:t>را از هفته 29 تا زمان زايمان در نظر بگیريد.</a:t>
            </a:r>
            <a:endParaRPr lang="en-US" sz="2400" dirty="0">
              <a:cs typeface="B Nazanin" panose="00000400000000000000" pitchFamily="2" charset="-78"/>
            </a:endParaRPr>
          </a:p>
          <a:p>
            <a:pPr marL="0" indent="0" algn="r" rtl="1">
              <a:buNone/>
            </a:pPr>
            <a:r>
              <a:rPr lang="fa-IR" sz="2400" dirty="0">
                <a:cs typeface="B Nazanin" panose="00000400000000000000" pitchFamily="2" charset="-78"/>
              </a:rPr>
              <a:t>به منظور ترويج زايمان طبیعي و آموزش مادران در مورد فرايند زايمان و آماده کردن وي، مادر بايد از هفته 20 بارداري به کلاس هاي آمادگي براي زايمان معرفي شود.</a:t>
            </a:r>
          </a:p>
          <a:p>
            <a:pPr marL="0" indent="0" algn="r" rtl="1">
              <a:buNone/>
            </a:pPr>
            <a:r>
              <a:rPr lang="fa-IR" sz="2400" dirty="0">
                <a:cs typeface="B Nazanin" panose="00000400000000000000" pitchFamily="2" charset="-78"/>
              </a:rPr>
              <a:t>هر مادر بايد براي انجام زايمان در بیمارستان تشويق شود. </a:t>
            </a:r>
          </a:p>
          <a:p>
            <a:pPr marL="0" indent="0" algn="r" rtl="1">
              <a:buNone/>
            </a:pPr>
            <a:endParaRPr lang="en-US" sz="2400" dirty="0">
              <a:cs typeface="B Nazanin" panose="00000400000000000000" pitchFamily="2" charset="-78"/>
            </a:endParaRPr>
          </a:p>
        </p:txBody>
      </p:sp>
    </p:spTree>
    <p:extLst>
      <p:ext uri="{BB962C8B-B14F-4D97-AF65-F5344CB8AC3E}">
        <p14:creationId xmlns:p14="http://schemas.microsoft.com/office/powerpoint/2010/main" val="26643311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49305" y="1420837"/>
            <a:ext cx="9155307" cy="4490385"/>
          </a:xfrm>
        </p:spPr>
        <p:txBody>
          <a:bodyPr>
            <a:normAutofit/>
          </a:bodyPr>
          <a:lstStyle/>
          <a:p>
            <a:pPr algn="r" rtl="1"/>
            <a:r>
              <a:rPr lang="fa-IR" sz="2400" dirty="0">
                <a:cs typeface="B Nazanin" panose="00000400000000000000" pitchFamily="2" charset="-78"/>
              </a:rPr>
              <a:t>مراقبتهاي معمول پس از زايمان، طي3 ملاقات انجام مي شود که ملاقات اول در روزهاي 1 تا 3 ،ملاقات دوم در روزهاي 10 تا 15 و ملاقات سوم در روزهاي 30 تا 42 پس از زايمان انجام مي شود. مراقبت هاي نوزاد (به جز مراقبت بدو تولد) نیز در3 نوبت شامل مراقبت روزهاي3 تا 5 ،مراقبت روزهاي 14 تا 15 و مراقبت روزهاي30 تا 45 انجام مي شود. </a:t>
            </a:r>
            <a:endParaRPr lang="en-US" sz="2400" dirty="0">
              <a:cs typeface="B Nazanin" panose="00000400000000000000" pitchFamily="2" charset="-78"/>
            </a:endParaRPr>
          </a:p>
          <a:p>
            <a:pPr algn="l" rtl="1"/>
            <a:endParaRPr lang="en-US" sz="2400" dirty="0">
              <a:cs typeface="B Nazanin" panose="00000400000000000000" pitchFamily="2" charset="-78"/>
            </a:endParaRPr>
          </a:p>
        </p:txBody>
      </p:sp>
    </p:spTree>
    <p:extLst>
      <p:ext uri="{BB962C8B-B14F-4D97-AF65-F5344CB8AC3E}">
        <p14:creationId xmlns:p14="http://schemas.microsoft.com/office/powerpoint/2010/main" val="42752215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r>
              <a:rPr lang="fa-IR" sz="2400" dirty="0">
                <a:cs typeface="B Nazanin" panose="00000400000000000000" pitchFamily="2" charset="-78"/>
              </a:rPr>
              <a:t>براي مادري که در بیمارستان زايمان مي کند، مراقبت پس از زايمان در بیمارستان را مي توان مراقبت نوبت اول پس از زايمان محسوب کرد.</a:t>
            </a:r>
          </a:p>
          <a:p>
            <a:pPr algn="r" rtl="1"/>
            <a:r>
              <a:rPr lang="fa-IR" sz="2400" dirty="0">
                <a:cs typeface="B Nazanin" panose="00000400000000000000" pitchFamily="2" charset="-78"/>
              </a:rPr>
              <a:t>توجه داشته باشید، استفاده از اين مجموعه بدون به کارگیري فرم هاي ثبت و ارجاع و پیگیري مادر مؤثر نخواهد بود</a:t>
            </a:r>
            <a:endParaRPr lang="en-US" sz="2400" dirty="0">
              <a:cs typeface="B Nazanin" panose="00000400000000000000" pitchFamily="2" charset="-78"/>
            </a:endParaRPr>
          </a:p>
        </p:txBody>
      </p:sp>
    </p:spTree>
    <p:extLst>
      <p:ext uri="{BB962C8B-B14F-4D97-AF65-F5344CB8AC3E}">
        <p14:creationId xmlns:p14="http://schemas.microsoft.com/office/powerpoint/2010/main" val="25675815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2800" b="1" dirty="0">
                <a:solidFill>
                  <a:srgbClr val="0070C0"/>
                </a:solidFill>
                <a:cs typeface="B Nazanin" panose="00000400000000000000" pitchFamily="2" charset="-78"/>
              </a:rPr>
              <a:t>پیش از بارداری</a:t>
            </a:r>
            <a:endParaRPr lang="en-US" sz="2800" b="1" dirty="0">
              <a:solidFill>
                <a:srgbClr val="0070C0"/>
              </a:solidFill>
              <a:cs typeface="B Nazanin" panose="00000400000000000000" pitchFamily="2" charset="-78"/>
            </a:endParaRPr>
          </a:p>
        </p:txBody>
      </p:sp>
      <p:sp>
        <p:nvSpPr>
          <p:cNvPr id="3" name="Content Placeholder 2"/>
          <p:cNvSpPr>
            <a:spLocks noGrp="1"/>
          </p:cNvSpPr>
          <p:nvPr>
            <p:ph idx="1"/>
          </p:nvPr>
        </p:nvSpPr>
        <p:spPr>
          <a:xfrm>
            <a:off x="2589212" y="1905000"/>
            <a:ext cx="8915400" cy="4006222"/>
          </a:xfrm>
        </p:spPr>
        <p:txBody>
          <a:bodyPr/>
          <a:lstStyle/>
          <a:p>
            <a:pPr algn="r" rtl="1"/>
            <a:r>
              <a:rPr lang="fa-IR" sz="2400" dirty="0">
                <a:cs typeface="B Nazanin" panose="00000400000000000000" pitchFamily="2" charset="-78"/>
              </a:rPr>
              <a:t>بسیاری از بیماریها می تواند بر روی مادر و جنین تاثیر بگذارد ،بنابراین لازم است خانم هایی که تمایل به بارداری دارند مراقبت پیش از بارداری را به منظور تشخیص ،کنترل و درمان بیماری دریافت کنند تا مادر ،بارداری و زایمان ایمن داشته باشد در این صورت باید خانم برای دریافت مراقبت به پزشک یا ماما ارجاع شود .</a:t>
            </a:r>
          </a:p>
          <a:p>
            <a:endParaRPr lang="fa-IR" sz="2400" dirty="0">
              <a:cs typeface="B Nazanin" panose="00000400000000000000" pitchFamily="2" charset="-78"/>
            </a:endParaRPr>
          </a:p>
          <a:p>
            <a:pPr algn="r" rtl="1"/>
            <a:r>
              <a:rPr lang="fa-IR" sz="2400" dirty="0">
                <a:cs typeface="B Nazanin" panose="00000400000000000000" pitchFamily="2" charset="-78"/>
              </a:rPr>
              <a:t>درصورتی که خانم در زمان مراقبت پیش از بارداری عارضه یا بیماری خاصی ندارد ،</a:t>
            </a:r>
            <a:r>
              <a:rPr lang="fa-IR" sz="2400" dirty="0">
                <a:solidFill>
                  <a:srgbClr val="0070C0"/>
                </a:solidFill>
                <a:cs typeface="B Nazanin" panose="00000400000000000000" pitchFamily="2" charset="-78"/>
              </a:rPr>
              <a:t>انجام یک بار مراقبت در سال </a:t>
            </a:r>
            <a:r>
              <a:rPr lang="fa-IR" sz="2400" dirty="0">
                <a:cs typeface="B Nazanin" panose="00000400000000000000" pitchFamily="2" charset="-78"/>
              </a:rPr>
              <a:t>تا زمان بارداری کفایت می کند.</a:t>
            </a:r>
          </a:p>
        </p:txBody>
      </p:sp>
    </p:spTree>
    <p:extLst>
      <p:ext uri="{BB962C8B-B14F-4D97-AF65-F5344CB8AC3E}">
        <p14:creationId xmlns:p14="http://schemas.microsoft.com/office/powerpoint/2010/main" val="171644188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200" dirty="0">
                <a:solidFill>
                  <a:srgbClr val="C00000"/>
                </a:solidFill>
                <a:cs typeface="B Nazanin" panose="00000400000000000000" pitchFamily="2" charset="-78"/>
              </a:rPr>
              <a:t>گروه هدف برای مراقبت پیش از بارداری</a:t>
            </a:r>
            <a:endParaRPr lang="en-US" sz="3200" dirty="0">
              <a:cs typeface="B Nazanin" panose="00000400000000000000" pitchFamily="2" charset="-78"/>
            </a:endParaRPr>
          </a:p>
        </p:txBody>
      </p:sp>
      <p:sp>
        <p:nvSpPr>
          <p:cNvPr id="3" name="Content Placeholder 2"/>
          <p:cNvSpPr>
            <a:spLocks noGrp="1"/>
          </p:cNvSpPr>
          <p:nvPr>
            <p:ph idx="1"/>
          </p:nvPr>
        </p:nvSpPr>
        <p:spPr>
          <a:xfrm>
            <a:off x="2466548" y="2122448"/>
            <a:ext cx="8915400" cy="3777622"/>
          </a:xfrm>
        </p:spPr>
        <p:txBody>
          <a:bodyPr>
            <a:normAutofit/>
          </a:bodyPr>
          <a:lstStyle/>
          <a:p>
            <a:pPr marL="285750" indent="-285750" algn="r" rtl="1">
              <a:lnSpc>
                <a:spcPct val="150000"/>
              </a:lnSpc>
              <a:buFont typeface="Wingdings" panose="05000000000000000000" pitchFamily="2" charset="2"/>
              <a:buChar char="ü"/>
            </a:pPr>
            <a:r>
              <a:rPr lang="fa-IR" sz="2400" b="1" dirty="0">
                <a:cs typeface="B Nazanin" panose="00000400000000000000" pitchFamily="2" charset="-78"/>
              </a:rPr>
              <a:t>كسانی كه تمايل به بارداري دارند.</a:t>
            </a:r>
            <a:endParaRPr lang="en-US" sz="2400" b="1" dirty="0">
              <a:cs typeface="B Nazanin" panose="00000400000000000000" pitchFamily="2" charset="-78"/>
            </a:endParaRPr>
          </a:p>
          <a:p>
            <a:pPr marL="285750" indent="-285750" algn="r" rtl="1">
              <a:lnSpc>
                <a:spcPct val="150000"/>
              </a:lnSpc>
              <a:buFont typeface="Wingdings" panose="05000000000000000000" pitchFamily="2" charset="2"/>
              <a:buChar char="ü"/>
            </a:pPr>
            <a:r>
              <a:rPr lang="fa-IR" sz="2400" b="1" dirty="0">
                <a:cs typeface="B Nazanin" panose="00000400000000000000" pitchFamily="2" charset="-78"/>
              </a:rPr>
              <a:t> كسانی كه آزمايش بارداري منفی دارند.</a:t>
            </a:r>
          </a:p>
          <a:p>
            <a:pPr marL="285750" indent="-285750" algn="r" rtl="1">
              <a:lnSpc>
                <a:spcPct val="150000"/>
              </a:lnSpc>
              <a:buFont typeface="Wingdings" panose="05000000000000000000" pitchFamily="2" charset="2"/>
              <a:buChar char="ü"/>
            </a:pPr>
            <a:r>
              <a:rPr lang="fa-IR" sz="2400" b="1" dirty="0">
                <a:cs typeface="B Nazanin" panose="00000400000000000000" pitchFamily="2" charset="-78"/>
              </a:rPr>
              <a:t>كسانی كه براي ارزيابی عفونت هاي واژينال يا منتقله جنسی مراجعه كرده اند.</a:t>
            </a:r>
            <a:endParaRPr lang="en-US" sz="2400" b="1" dirty="0">
              <a:cs typeface="B Nazanin" panose="00000400000000000000" pitchFamily="2" charset="-78"/>
            </a:endParaRPr>
          </a:p>
          <a:p>
            <a:pPr marL="285750" indent="-285750" algn="r" rtl="1">
              <a:lnSpc>
                <a:spcPct val="150000"/>
              </a:lnSpc>
              <a:buFont typeface="Wingdings" panose="05000000000000000000" pitchFamily="2" charset="2"/>
              <a:buChar char="ü"/>
            </a:pPr>
            <a:r>
              <a:rPr lang="fa-IR" sz="2400" b="1" dirty="0">
                <a:cs typeface="B Nazanin" panose="00000400000000000000" pitchFamily="2" charset="-78"/>
              </a:rPr>
              <a:t>كسانی كه براي مراقبت پس از سقط مراجعه می كنند.</a:t>
            </a:r>
            <a:endParaRPr lang="en-US" sz="2400" b="1" dirty="0">
              <a:cs typeface="B Nazanin" panose="00000400000000000000" pitchFamily="2" charset="-78"/>
            </a:endParaRPr>
          </a:p>
          <a:p>
            <a:pPr marL="285750" indent="-285750" algn="r" rtl="1">
              <a:lnSpc>
                <a:spcPct val="150000"/>
              </a:lnSpc>
              <a:buFont typeface="Wingdings" panose="05000000000000000000" pitchFamily="2" charset="2"/>
              <a:buChar char="ü"/>
            </a:pPr>
            <a:r>
              <a:rPr lang="fa-IR" sz="2400" b="1" dirty="0">
                <a:cs typeface="B Nazanin" panose="00000400000000000000" pitchFamily="2" charset="-78"/>
              </a:rPr>
              <a:t>كسانی كه براي مراقبت پس از زايمان مراجعه می كنند.</a:t>
            </a:r>
          </a:p>
          <a:p>
            <a:pPr algn="r">
              <a:lnSpc>
                <a:spcPct val="150000"/>
              </a:lnSpc>
            </a:pPr>
            <a:endParaRPr lang="fa-IR" sz="2400" dirty="0">
              <a:cs typeface="B Nazanin" panose="00000400000000000000" pitchFamily="2" charset="-78"/>
            </a:endParaRPr>
          </a:p>
          <a:p>
            <a:endParaRPr lang="en-US" dirty="0"/>
          </a:p>
        </p:txBody>
      </p:sp>
    </p:spTree>
    <p:extLst>
      <p:ext uri="{BB962C8B-B14F-4D97-AF65-F5344CB8AC3E}">
        <p14:creationId xmlns:p14="http://schemas.microsoft.com/office/powerpoint/2010/main" val="111490096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ctr" rtl="1">
              <a:buNone/>
            </a:pPr>
            <a:endParaRPr lang="fa-IR" dirty="0">
              <a:solidFill>
                <a:srgbClr val="A21E9C"/>
              </a:solidFill>
              <a:cs typeface="B Titr" panose="00000700000000000000" pitchFamily="2" charset="-78"/>
            </a:endParaRPr>
          </a:p>
          <a:p>
            <a:pPr marL="0" indent="0" algn="ctr" rtl="1">
              <a:buNone/>
            </a:pPr>
            <a:endParaRPr lang="fa-IR" dirty="0">
              <a:solidFill>
                <a:srgbClr val="A21E9C"/>
              </a:solidFill>
              <a:cs typeface="B Titr" panose="00000700000000000000" pitchFamily="2" charset="-78"/>
            </a:endParaRPr>
          </a:p>
          <a:p>
            <a:pPr marL="0" indent="0" algn="ctr" rtl="1">
              <a:buNone/>
            </a:pPr>
            <a:r>
              <a:rPr lang="fa-IR" sz="4000" dirty="0">
                <a:solidFill>
                  <a:srgbClr val="A21E9C"/>
                </a:solidFill>
                <a:cs typeface="B Titr" panose="00000700000000000000" pitchFamily="2" charset="-78"/>
              </a:rPr>
              <a:t>مراقبت های دوران بارداری</a:t>
            </a:r>
            <a:endParaRPr lang="en-US" sz="4000" dirty="0"/>
          </a:p>
        </p:txBody>
      </p:sp>
    </p:spTree>
    <p:extLst>
      <p:ext uri="{BB962C8B-B14F-4D97-AF65-F5344CB8AC3E}">
        <p14:creationId xmlns:p14="http://schemas.microsoft.com/office/powerpoint/2010/main" val="21293980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1245140"/>
            <a:ext cx="8915400" cy="4666082"/>
          </a:xfrm>
        </p:spPr>
        <p:txBody>
          <a:bodyPr>
            <a:normAutofit/>
          </a:bodyPr>
          <a:lstStyle/>
          <a:p>
            <a:pPr marL="0" indent="0" algn="r" rtl="1">
              <a:buNone/>
            </a:pPr>
            <a:r>
              <a:rPr lang="fa-IR" sz="2400" dirty="0">
                <a:solidFill>
                  <a:srgbClr val="00B050"/>
                </a:solidFill>
                <a:cs typeface="B Nazanin" panose="00000400000000000000" pitchFamily="2" charset="-78"/>
              </a:rPr>
              <a:t>مراقبت هاي معمول بارداري: </a:t>
            </a:r>
            <a:r>
              <a:rPr lang="fa-IR" sz="2400" dirty="0">
                <a:cs typeface="B Nazanin" panose="00000400000000000000" pitchFamily="2" charset="-78"/>
              </a:rPr>
              <a:t>تعداد ملاقاتهاي معمول بارداري 8 بار است که دو ملاقات در نیمه اول بارداري (هفته 6 تا 20 )و شش ملاقات در نیمه دوم بارداري (هفته 21 تا40 )مي باشد. در هر ملاقات مادر با توجه به نیمه بارداري، مراقبت مادر را بر اساس مراقبت هاي استاندارد همان نیمه بارداري انجام دهید. </a:t>
            </a:r>
          </a:p>
          <a:p>
            <a:pPr marL="0" indent="0" algn="r" rtl="1">
              <a:buNone/>
            </a:pPr>
            <a:r>
              <a:rPr lang="fa-IR" sz="2400" dirty="0">
                <a:solidFill>
                  <a:srgbClr val="00B050"/>
                </a:solidFill>
                <a:cs typeface="B Nazanin" panose="00000400000000000000" pitchFamily="2" charset="-78"/>
              </a:rPr>
              <a:t>  </a:t>
            </a:r>
            <a:r>
              <a:rPr lang="fa-IR" sz="2400" b="1" dirty="0">
                <a:solidFill>
                  <a:schemeClr val="tx2"/>
                </a:solidFill>
                <a:cs typeface="B Nazanin" panose="00000400000000000000" pitchFamily="2" charset="-78"/>
              </a:rPr>
              <a:t>-اولین ملاقات بارداري: </a:t>
            </a:r>
            <a:r>
              <a:rPr lang="fa-IR" sz="2400" dirty="0">
                <a:cs typeface="B Nazanin" panose="00000400000000000000" pitchFamily="2" charset="-78"/>
              </a:rPr>
              <a:t>هر مادري در هر سني از بارداري که مراجعه کند، ابتدا مي بايست اقدامات مربوط به اولین مراقبت بارداري براي وي انجام شود. سپس متناسب با سن بارداري، مراقبت هاي نیمه اول يا دوم بارداري ارائه گردد. در اين ملاقات تشکیل پرونده، گرفتن شرح حال و معاينه مادر انجام و نتايج پس از بررسي ها ثبت مي شود. اولین ملاقات مادر بايد در هفته 6 تا 10 بارداري، صورت گیرد</a:t>
            </a:r>
            <a:endParaRPr lang="en-US" sz="2400" dirty="0">
              <a:cs typeface="B Nazanin" panose="00000400000000000000" pitchFamily="2" charset="-78"/>
            </a:endParaRPr>
          </a:p>
        </p:txBody>
      </p:sp>
    </p:spTree>
    <p:extLst>
      <p:ext uri="{BB962C8B-B14F-4D97-AF65-F5344CB8AC3E}">
        <p14:creationId xmlns:p14="http://schemas.microsoft.com/office/powerpoint/2010/main" val="130894443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r" rtl="1">
              <a:buNone/>
            </a:pPr>
            <a:r>
              <a:rPr lang="fa-IR" sz="2400" b="1" dirty="0">
                <a:solidFill>
                  <a:schemeClr val="tx2"/>
                </a:solidFill>
                <a:cs typeface="B Nazanin" panose="00000400000000000000" pitchFamily="2" charset="-78"/>
              </a:rPr>
              <a:t>ملاقات هاي نیمه اول و دوم بارداري: </a:t>
            </a:r>
            <a:r>
              <a:rPr lang="fa-IR" sz="2400" dirty="0">
                <a:cs typeface="B Nazanin" panose="00000400000000000000" pitchFamily="2" charset="-78"/>
              </a:rPr>
              <a:t>در نیمه اول بارداري (20 هفته اول) دو مراقبت در هفته هاي 10 -6 و 20 -16 و نیمه دوم در هفته هاي 30 -24 ،34-31 ،37 -35 ،38، 39 و 40 بايد انجام شود. اقداماتي که در اين ملاقات ها در صورت نبود علائم خطر فوري انجام مي شود شامل: بررسي عوارض بارداري، بررسي نحوه تغذيه مادر، اندازه گیري علائم حیاتي، ارتفاع رحم و صداي قلب جنین، معاينه اعضا بدن و تجويز مکمل ها، درخواست آزمايش يا سونوگرافي و ارائه آموزش هاي لازم است. سپس اقدام بعدي بر اساس نتايج ارزيابي و آزمايش ها انجام مي شود.</a:t>
            </a:r>
            <a:endParaRPr lang="en-US" sz="2400" dirty="0">
              <a:cs typeface="B Nazanin" panose="00000400000000000000" pitchFamily="2" charset="-78"/>
            </a:endParaRPr>
          </a:p>
        </p:txBody>
      </p:sp>
    </p:spTree>
    <p:extLst>
      <p:ext uri="{BB962C8B-B14F-4D97-AF65-F5344CB8AC3E}">
        <p14:creationId xmlns:p14="http://schemas.microsoft.com/office/powerpoint/2010/main" val="284233020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lgn="ctr">
              <a:buNone/>
            </a:pPr>
            <a:r>
              <a:rPr lang="fa-IR" sz="3600" dirty="0">
                <a:cs typeface="B Nazanin" panose="00000400000000000000" pitchFamily="2" charset="-78"/>
              </a:rPr>
              <a:t>مرور تفصیلی مراقبت های ادغام یافته سلامت مادران </a:t>
            </a:r>
          </a:p>
          <a:p>
            <a:pPr marL="0" indent="0" algn="ctr">
              <a:buNone/>
            </a:pPr>
            <a:r>
              <a:rPr lang="fa-IR" sz="3600" dirty="0">
                <a:cs typeface="B Nazanin" panose="00000400000000000000" pitchFamily="2" charset="-78"/>
              </a:rPr>
              <a:t>گروه هدف :بهورز و مراقب سلامت </a:t>
            </a:r>
          </a:p>
          <a:p>
            <a:pPr marL="0" indent="0" algn="ctr">
              <a:buNone/>
            </a:pPr>
            <a:r>
              <a:rPr lang="fa-IR" sz="3600" dirty="0">
                <a:cs typeface="B Nazanin" panose="00000400000000000000" pitchFamily="2" charset="-78"/>
              </a:rPr>
              <a:t>ساعت آموزش :4 ساعت </a:t>
            </a:r>
          </a:p>
          <a:p>
            <a:pPr marL="0" indent="0" algn="ctr">
              <a:buNone/>
            </a:pPr>
            <a:r>
              <a:rPr lang="fa-IR" sz="3600" dirty="0">
                <a:cs typeface="B Nazanin" panose="00000400000000000000" pitchFamily="2" charset="-78"/>
              </a:rPr>
              <a:t>بهار 1402 </a:t>
            </a:r>
            <a:endParaRPr lang="en-US" sz="3600" dirty="0">
              <a:cs typeface="B Nazanin" panose="00000400000000000000" pitchFamily="2" charset="-78"/>
            </a:endParaRPr>
          </a:p>
        </p:txBody>
      </p:sp>
    </p:spTree>
    <p:extLst>
      <p:ext uri="{BB962C8B-B14F-4D97-AF65-F5344CB8AC3E}">
        <p14:creationId xmlns:p14="http://schemas.microsoft.com/office/powerpoint/2010/main" val="15107643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EA4A28-4E55-1A36-B45E-CFE4F791BB1D}"/>
              </a:ext>
            </a:extLst>
          </p:cNvPr>
          <p:cNvSpPr>
            <a:spLocks noGrp="1"/>
          </p:cNvSpPr>
          <p:nvPr>
            <p:ph type="title"/>
          </p:nvPr>
        </p:nvSpPr>
        <p:spPr>
          <a:xfrm>
            <a:off x="2592925" y="189570"/>
            <a:ext cx="8911687" cy="936703"/>
          </a:xfrm>
        </p:spPr>
        <p:txBody>
          <a:bodyPr>
            <a:normAutofit/>
          </a:bodyPr>
          <a:lstStyle/>
          <a:p>
            <a:pPr algn="ctr"/>
            <a:r>
              <a:rPr lang="fa-IR" sz="3200" dirty="0">
                <a:cs typeface="B Nazanin" panose="00000400000000000000" pitchFamily="2" charset="-78"/>
              </a:rPr>
              <a:t>اولین ملاقات بارداری</a:t>
            </a:r>
            <a:endParaRPr lang="en-US" sz="3200" dirty="0">
              <a:cs typeface="B Nazanin" panose="00000400000000000000" pitchFamily="2" charset="-78"/>
            </a:endParaRPr>
          </a:p>
        </p:txBody>
      </p:sp>
      <p:sp>
        <p:nvSpPr>
          <p:cNvPr id="3" name="Content Placeholder 2">
            <a:extLst>
              <a:ext uri="{FF2B5EF4-FFF2-40B4-BE49-F238E27FC236}">
                <a16:creationId xmlns:a16="http://schemas.microsoft.com/office/drawing/2014/main" id="{9D2E83F3-F1E2-04B0-F80E-F7245DC37EF8}"/>
              </a:ext>
            </a:extLst>
          </p:cNvPr>
          <p:cNvSpPr>
            <a:spLocks noGrp="1"/>
          </p:cNvSpPr>
          <p:nvPr>
            <p:ph idx="1"/>
          </p:nvPr>
        </p:nvSpPr>
        <p:spPr>
          <a:xfrm>
            <a:off x="2589212" y="1025913"/>
            <a:ext cx="8915400" cy="4885310"/>
          </a:xfrm>
        </p:spPr>
        <p:txBody>
          <a:bodyPr>
            <a:normAutofit fontScale="85000" lnSpcReduction="20000"/>
          </a:bodyPr>
          <a:lstStyle/>
          <a:p>
            <a:pPr algn="r" rtl="1"/>
            <a:r>
              <a:rPr lang="fa-IR" sz="2800" b="1" dirty="0">
                <a:cs typeface="B Nazanin" panose="00000400000000000000" pitchFamily="2" charset="-78"/>
              </a:rPr>
              <a:t>ارزيابی</a:t>
            </a:r>
          </a:p>
          <a:p>
            <a:pPr marL="0" indent="0" algn="r" rtl="1">
              <a:buNone/>
            </a:pPr>
            <a:r>
              <a:rPr lang="fa-IR" sz="2400" dirty="0">
                <a:cs typeface="B Nazanin" panose="00000400000000000000" pitchFamily="2" charset="-78"/>
              </a:rPr>
              <a:t>-</a:t>
            </a:r>
            <a:r>
              <a:rPr lang="en-US" sz="2400" dirty="0">
                <a:cs typeface="B Nazanin" panose="00000400000000000000" pitchFamily="2" charset="-78"/>
              </a:rPr>
              <a:t> </a:t>
            </a:r>
            <a:r>
              <a:rPr lang="fa-IR" sz="2400" dirty="0">
                <a:cs typeface="B Nazanin" panose="00000400000000000000" pitchFamily="2" charset="-78"/>
              </a:rPr>
              <a:t>تشکیل پرونده و گرفتن شرح: وضعیت بارداري فعلي، تعیین سن بارداري، سوابق بارداري قبلي، ابتلا به بیماري و بررسي رفتار پر خطر، وضعیت ايمن سازي </a:t>
            </a:r>
          </a:p>
          <a:p>
            <a:pPr marL="0" indent="0" algn="r" rtl="1">
              <a:buNone/>
            </a:pPr>
            <a:r>
              <a:rPr lang="fa-IR" sz="2400" dirty="0">
                <a:cs typeface="B Nazanin" panose="00000400000000000000" pitchFamily="2" charset="-78"/>
              </a:rPr>
              <a:t>-اندازه گیري قد، وزن، نمايه توده بدني، علائم حیاتي</a:t>
            </a:r>
          </a:p>
          <a:p>
            <a:pPr algn="r" rtl="1"/>
            <a:r>
              <a:rPr lang="fa-IR" sz="2400" dirty="0">
                <a:cs typeface="B Nazanin" panose="00000400000000000000" pitchFamily="2" charset="-78"/>
              </a:rPr>
              <a:t> </a:t>
            </a:r>
            <a:r>
              <a:rPr lang="fa-IR" sz="2800" b="1" dirty="0">
                <a:cs typeface="B Nazanin" panose="00000400000000000000" pitchFamily="2" charset="-78"/>
              </a:rPr>
              <a:t>اقدام</a:t>
            </a:r>
          </a:p>
          <a:p>
            <a:pPr marL="0" indent="0" algn="r" rtl="1">
              <a:buNone/>
            </a:pPr>
            <a:r>
              <a:rPr lang="fa-IR" sz="2400" dirty="0">
                <a:solidFill>
                  <a:srgbClr val="00B050"/>
                </a:solidFill>
                <a:cs typeface="B Nazanin" panose="00000400000000000000" pitchFamily="2" charset="-78"/>
              </a:rPr>
              <a:t>- ايمن سازي در صورت ناکامل بودن</a:t>
            </a:r>
          </a:p>
          <a:p>
            <a:pPr marL="0" indent="0" algn="r" rtl="1">
              <a:buNone/>
            </a:pPr>
            <a:r>
              <a:rPr lang="en-US" sz="2400" dirty="0">
                <a:solidFill>
                  <a:srgbClr val="00B050"/>
                </a:solidFill>
                <a:cs typeface="B Nazanin" panose="00000400000000000000" pitchFamily="2" charset="-78"/>
              </a:rPr>
              <a:t> -</a:t>
            </a:r>
            <a:r>
              <a:rPr lang="fa-IR" sz="2400" dirty="0">
                <a:solidFill>
                  <a:srgbClr val="00B050"/>
                </a:solidFill>
                <a:cs typeface="B Nazanin" panose="00000400000000000000" pitchFamily="2" charset="-78"/>
              </a:rPr>
              <a:t>ارزيابي الگوي تغذيه </a:t>
            </a:r>
            <a:endParaRPr lang="en-US" sz="2400" dirty="0">
              <a:solidFill>
                <a:srgbClr val="00B050"/>
              </a:solidFill>
              <a:cs typeface="B Nazanin" panose="00000400000000000000" pitchFamily="2" charset="-78"/>
            </a:endParaRPr>
          </a:p>
          <a:p>
            <a:pPr marL="0" indent="0" algn="r" rtl="1">
              <a:buNone/>
            </a:pPr>
            <a:r>
              <a:rPr lang="fa-IR" sz="2400" dirty="0">
                <a:solidFill>
                  <a:srgbClr val="00B050"/>
                </a:solidFill>
                <a:cs typeface="B Nazanin" panose="00000400000000000000" pitchFamily="2" charset="-78"/>
              </a:rPr>
              <a:t>- تعیین هفته بارداري و انجام مراقبت مطابق با آن</a:t>
            </a:r>
          </a:p>
          <a:p>
            <a:pPr marL="0" indent="0" algn="r" rtl="1">
              <a:buNone/>
            </a:pPr>
            <a:r>
              <a:rPr lang="fa-IR" sz="2400" dirty="0">
                <a:solidFill>
                  <a:srgbClr val="FFC000"/>
                </a:solidFill>
                <a:cs typeface="B Nazanin" panose="00000400000000000000" pitchFamily="2" charset="-78"/>
              </a:rPr>
              <a:t>-ارجاع غیر فوري به پزشك و ماما جهت: </a:t>
            </a:r>
          </a:p>
          <a:p>
            <a:pPr marL="0" indent="0" algn="r" rtl="1">
              <a:buNone/>
            </a:pPr>
            <a:r>
              <a:rPr lang="fa-IR" sz="2400" dirty="0">
                <a:solidFill>
                  <a:srgbClr val="FFC000"/>
                </a:solidFill>
                <a:cs typeface="B Nazanin" panose="00000400000000000000" pitchFamily="2" charset="-78"/>
              </a:rPr>
              <a:t>-معاينه تیروئید، پستان، قلب، ريه </a:t>
            </a:r>
          </a:p>
          <a:p>
            <a:pPr marL="0" indent="0" algn="r" rtl="1">
              <a:buNone/>
            </a:pPr>
            <a:r>
              <a:rPr lang="fa-IR" sz="2400" dirty="0">
                <a:solidFill>
                  <a:srgbClr val="FFC000"/>
                </a:solidFill>
                <a:cs typeface="B Nazanin" panose="00000400000000000000" pitchFamily="2" charset="-78"/>
              </a:rPr>
              <a:t>-درخواست آزمايش هاي معمول يا سونوگرافي</a:t>
            </a:r>
          </a:p>
          <a:p>
            <a:pPr marL="0" indent="0" algn="r" rtl="1">
              <a:buNone/>
            </a:pPr>
            <a:r>
              <a:rPr lang="fa-IR" sz="2400" dirty="0">
                <a:solidFill>
                  <a:srgbClr val="FFC000"/>
                </a:solidFill>
                <a:cs typeface="B Nazanin" panose="00000400000000000000" pitchFamily="2" charset="-78"/>
              </a:rPr>
              <a:t>- بررسي بیماري و ناهنجاري ها </a:t>
            </a:r>
          </a:p>
          <a:p>
            <a:pPr marL="0" indent="0" algn="r" rtl="1">
              <a:buNone/>
            </a:pPr>
            <a:r>
              <a:rPr lang="fa-IR" sz="2400" dirty="0">
                <a:solidFill>
                  <a:srgbClr val="FFC000"/>
                </a:solidFill>
                <a:cs typeface="B Nazanin" panose="00000400000000000000" pitchFamily="2" charset="-78"/>
              </a:rPr>
              <a:t>-گرفتن شرح حال اولیه روانپزشکي</a:t>
            </a:r>
            <a:endParaRPr lang="en-US" sz="2400" dirty="0">
              <a:solidFill>
                <a:srgbClr val="FFC000"/>
              </a:solidFill>
              <a:cs typeface="B Nazanin" panose="00000400000000000000" pitchFamily="2" charset="-78"/>
            </a:endParaRPr>
          </a:p>
        </p:txBody>
      </p:sp>
    </p:spTree>
    <p:extLst>
      <p:ext uri="{BB962C8B-B14F-4D97-AF65-F5344CB8AC3E}">
        <p14:creationId xmlns:p14="http://schemas.microsoft.com/office/powerpoint/2010/main" val="30063064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9C436E-573F-65EA-74E3-ECB649208D23}"/>
              </a:ext>
            </a:extLst>
          </p:cNvPr>
          <p:cNvSpPr>
            <a:spLocks noGrp="1"/>
          </p:cNvSpPr>
          <p:nvPr>
            <p:ph type="title"/>
          </p:nvPr>
        </p:nvSpPr>
        <p:spPr/>
        <p:txBody>
          <a:bodyPr>
            <a:normAutofit/>
          </a:bodyPr>
          <a:lstStyle/>
          <a:p>
            <a:pPr algn="ctr"/>
            <a:r>
              <a:rPr lang="fa-IR" sz="3200" dirty="0">
                <a:cs typeface="B Nazanin" panose="00000400000000000000" pitchFamily="2" charset="-78"/>
              </a:rPr>
              <a:t>مراقبت های نیمه اول بارداری (20 هفته اول )</a:t>
            </a:r>
            <a:endParaRPr lang="en-US" sz="3200" dirty="0">
              <a:cs typeface="B Nazanin" panose="00000400000000000000" pitchFamily="2" charset="-78"/>
            </a:endParaRPr>
          </a:p>
        </p:txBody>
      </p:sp>
      <p:sp>
        <p:nvSpPr>
          <p:cNvPr id="3" name="Content Placeholder 2">
            <a:extLst>
              <a:ext uri="{FF2B5EF4-FFF2-40B4-BE49-F238E27FC236}">
                <a16:creationId xmlns:a16="http://schemas.microsoft.com/office/drawing/2014/main" id="{67D5AF80-728D-852C-D9FD-5A36707186EE}"/>
              </a:ext>
            </a:extLst>
          </p:cNvPr>
          <p:cNvSpPr>
            <a:spLocks noGrp="1"/>
          </p:cNvSpPr>
          <p:nvPr>
            <p:ph idx="1"/>
          </p:nvPr>
        </p:nvSpPr>
        <p:spPr>
          <a:xfrm>
            <a:off x="2589212" y="1382751"/>
            <a:ext cx="8915400" cy="4528471"/>
          </a:xfrm>
        </p:spPr>
        <p:txBody>
          <a:bodyPr>
            <a:normAutofit lnSpcReduction="10000"/>
          </a:bodyPr>
          <a:lstStyle/>
          <a:p>
            <a:pPr algn="r" rtl="1"/>
            <a:r>
              <a:rPr lang="fa-IR" sz="2400" dirty="0">
                <a:cs typeface="B Nazanin" panose="00000400000000000000"/>
              </a:rPr>
              <a:t>ارزيابی علائم خطر فوري </a:t>
            </a:r>
          </a:p>
          <a:p>
            <a:pPr marL="0" indent="0" algn="r" rtl="1">
              <a:buNone/>
            </a:pPr>
            <a:r>
              <a:rPr lang="fa-IR" sz="2400" dirty="0">
                <a:cs typeface="B Nazanin" panose="00000400000000000000"/>
              </a:rPr>
              <a:t>-</a:t>
            </a:r>
            <a:r>
              <a:rPr lang="fa-IR" sz="2400" dirty="0">
                <a:latin typeface="B Nazanin" panose="00000400000000000000"/>
                <a:cs typeface="B Nazanin" panose="00000400000000000000"/>
              </a:rPr>
              <a:t>در صورت </a:t>
            </a:r>
            <a:r>
              <a:rPr lang="fa-IR" sz="2400" u="sng" dirty="0">
                <a:latin typeface="B Nazanin" panose="00000400000000000000"/>
                <a:cs typeface="B Nazanin" panose="00000400000000000000"/>
              </a:rPr>
              <a:t>وجود علائم: </a:t>
            </a:r>
          </a:p>
          <a:p>
            <a:pPr marL="0" indent="0" algn="r" rtl="1">
              <a:buNone/>
            </a:pPr>
            <a:r>
              <a:rPr lang="fa-IR" sz="2400" dirty="0">
                <a:latin typeface="B Nazanin" panose="00000400000000000000"/>
                <a:cs typeface="B Nazanin" panose="00000400000000000000"/>
              </a:rPr>
              <a:t>- </a:t>
            </a:r>
            <a:r>
              <a:rPr lang="fa-IR" sz="2400" dirty="0">
                <a:solidFill>
                  <a:srgbClr val="FF0000"/>
                </a:solidFill>
                <a:latin typeface="B Nazanin" panose="00000400000000000000"/>
                <a:cs typeface="B Nazanin" panose="00000400000000000000"/>
              </a:rPr>
              <a:t>در حال تشنج/ تشنج قبل از مراجعه </a:t>
            </a:r>
          </a:p>
          <a:p>
            <a:pPr marL="0" indent="0" algn="r" rtl="1">
              <a:buNone/>
            </a:pPr>
            <a:r>
              <a:rPr lang="fa-IR" sz="2400" dirty="0">
                <a:solidFill>
                  <a:srgbClr val="FF0000"/>
                </a:solidFill>
                <a:latin typeface="B Nazanin" panose="00000400000000000000"/>
                <a:cs typeface="B Nazanin" panose="00000400000000000000"/>
              </a:rPr>
              <a:t>- اختلال هوشیاري</a:t>
            </a:r>
          </a:p>
          <a:p>
            <a:pPr marL="0" indent="0" algn="r" rtl="1">
              <a:buNone/>
            </a:pPr>
            <a:r>
              <a:rPr lang="fa-IR" sz="2400" dirty="0">
                <a:solidFill>
                  <a:srgbClr val="FF0000"/>
                </a:solidFill>
                <a:latin typeface="B Nazanin" panose="00000400000000000000"/>
                <a:cs typeface="B Nazanin" panose="00000400000000000000"/>
              </a:rPr>
              <a:t>- شوک: نبض تند و ضعیف 110 بار در دقیقه يا بیشتر به همراه فشارخون ماکزيمم کمتر از 90 میلي متر جیوه همراه با رنگ پريدگي، عرق سرد </a:t>
            </a:r>
          </a:p>
          <a:p>
            <a:pPr marL="0" indent="0" algn="r" rtl="1">
              <a:buNone/>
            </a:pPr>
            <a:r>
              <a:rPr lang="fa-IR" sz="2400" dirty="0">
                <a:solidFill>
                  <a:srgbClr val="FF0000"/>
                </a:solidFill>
                <a:latin typeface="B Nazanin" panose="00000400000000000000"/>
                <a:cs typeface="B Nazanin" panose="00000400000000000000"/>
              </a:rPr>
              <a:t>- خونريزي شديد</a:t>
            </a:r>
          </a:p>
          <a:p>
            <a:pPr marL="0" indent="0" algn="r" rtl="1">
              <a:buNone/>
            </a:pPr>
            <a:r>
              <a:rPr lang="fa-IR" sz="2400" dirty="0">
                <a:solidFill>
                  <a:srgbClr val="FF0000"/>
                </a:solidFill>
                <a:latin typeface="B Nazanin" panose="00000400000000000000"/>
                <a:cs typeface="B Nazanin" panose="00000400000000000000"/>
              </a:rPr>
              <a:t>-درد شديد يا حاد شکم</a:t>
            </a:r>
          </a:p>
          <a:p>
            <a:pPr marL="0" indent="0" algn="r" rtl="1">
              <a:buNone/>
            </a:pPr>
            <a:r>
              <a:rPr lang="fa-IR" sz="3500" b="1" dirty="0">
                <a:solidFill>
                  <a:schemeClr val="tx1"/>
                </a:solidFill>
                <a:latin typeface="B Nazanin" panose="00000400000000000000"/>
                <a:cs typeface="B Nazanin" panose="00000400000000000000"/>
              </a:rPr>
              <a:t>اقدام</a:t>
            </a:r>
            <a:r>
              <a:rPr lang="fa-IR" sz="2400" dirty="0">
                <a:solidFill>
                  <a:srgbClr val="FF0000"/>
                </a:solidFill>
                <a:latin typeface="B Nazanin" panose="00000400000000000000"/>
                <a:cs typeface="B Nazanin" panose="00000400000000000000"/>
              </a:rPr>
              <a:t>: </a:t>
            </a:r>
            <a:r>
              <a:rPr lang="fa-IR" sz="2400" dirty="0">
                <a:solidFill>
                  <a:schemeClr val="tx1"/>
                </a:solidFill>
                <a:latin typeface="B Nazanin" panose="00000400000000000000"/>
                <a:cs typeface="B Nazanin" panose="00000400000000000000"/>
              </a:rPr>
              <a:t>در تمام موارد فوق لازم است طبق مراقبت های ویژه بارداری اقدامات لازم صورت گیرد </a:t>
            </a:r>
            <a:endParaRPr lang="en-US" sz="2400" dirty="0">
              <a:solidFill>
                <a:schemeClr val="tx1"/>
              </a:solidFill>
              <a:latin typeface="B Nazanin" panose="00000400000000000000"/>
              <a:cs typeface="B Nazanin" panose="00000400000000000000"/>
            </a:endParaRPr>
          </a:p>
        </p:txBody>
      </p:sp>
    </p:spTree>
    <p:extLst>
      <p:ext uri="{BB962C8B-B14F-4D97-AF65-F5344CB8AC3E}">
        <p14:creationId xmlns:p14="http://schemas.microsoft.com/office/powerpoint/2010/main" val="18722992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B312085-7A49-DA0D-3FC7-10BCAD417044}"/>
              </a:ext>
            </a:extLst>
          </p:cNvPr>
          <p:cNvSpPr>
            <a:spLocks noGrp="1"/>
          </p:cNvSpPr>
          <p:nvPr>
            <p:ph idx="1"/>
          </p:nvPr>
        </p:nvSpPr>
        <p:spPr/>
        <p:txBody>
          <a:bodyPr>
            <a:normAutofit/>
          </a:bodyPr>
          <a:lstStyle/>
          <a:p>
            <a:pPr algn="r" rtl="1"/>
            <a:r>
              <a:rPr lang="fa-IR" sz="2400" dirty="0">
                <a:solidFill>
                  <a:srgbClr val="FF0000"/>
                </a:solidFill>
                <a:cs typeface="B Nazanin" panose="00000400000000000000"/>
              </a:rPr>
              <a:t>حساس کردن مادر و همراهان در مورد در معرض خطر بودن جان مادر و اعزام</a:t>
            </a:r>
          </a:p>
          <a:p>
            <a:pPr algn="r" rtl="1"/>
            <a:r>
              <a:rPr lang="fa-IR" sz="2400" dirty="0">
                <a:solidFill>
                  <a:srgbClr val="FF0000"/>
                </a:solidFill>
                <a:cs typeface="B Nazanin" panose="00000400000000000000"/>
              </a:rPr>
              <a:t> </a:t>
            </a:r>
            <a:r>
              <a:rPr lang="fa-IR" sz="2400" b="1" dirty="0">
                <a:solidFill>
                  <a:schemeClr val="tx1"/>
                </a:solidFill>
                <a:cs typeface="B Nazanin" panose="00000400000000000000"/>
              </a:rPr>
              <a:t>اقدامات قبل از اعزام: </a:t>
            </a:r>
          </a:p>
          <a:p>
            <a:pPr algn="r" rtl="1"/>
            <a:r>
              <a:rPr lang="fa-IR" sz="2400" dirty="0">
                <a:solidFill>
                  <a:srgbClr val="FF0000"/>
                </a:solidFill>
                <a:cs typeface="B Nazanin" panose="00000400000000000000"/>
              </a:rPr>
              <a:t>الف- شوک و اختلال هوشیاري: عدم تجويز مايعات و مواد خوراکي از راه دهان، گرم نگه داشتن مادر، خوابانیدن مادر به پهلوي چپ و بالا نگه داشتن پاها از سطح بدن</a:t>
            </a:r>
          </a:p>
          <a:p>
            <a:pPr algn="r" rtl="1"/>
            <a:r>
              <a:rPr lang="fa-IR" sz="2400" dirty="0">
                <a:solidFill>
                  <a:srgbClr val="FF0000"/>
                </a:solidFill>
                <a:cs typeface="B Nazanin" panose="00000400000000000000"/>
              </a:rPr>
              <a:t> ب- تشنج: باز کردن راه هوايي با گذاشتن ايروي، خوابانیدن مادر به پهلوي چپ، عدم تجويز مايعات و مواد خوراکي از راه دهان</a:t>
            </a:r>
            <a:endParaRPr lang="en-US" sz="2400" dirty="0">
              <a:solidFill>
                <a:srgbClr val="FF0000"/>
              </a:solidFill>
              <a:cs typeface="B Nazanin" panose="00000400000000000000"/>
            </a:endParaRPr>
          </a:p>
        </p:txBody>
      </p:sp>
    </p:spTree>
    <p:extLst>
      <p:ext uri="{BB962C8B-B14F-4D97-AF65-F5344CB8AC3E}">
        <p14:creationId xmlns:p14="http://schemas.microsoft.com/office/powerpoint/2010/main" val="347674226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1B02500-4251-4D77-1914-1E2906CA6F38}"/>
              </a:ext>
            </a:extLst>
          </p:cNvPr>
          <p:cNvSpPr>
            <a:spLocks noGrp="1"/>
          </p:cNvSpPr>
          <p:nvPr>
            <p:ph idx="1"/>
          </p:nvPr>
        </p:nvSpPr>
        <p:spPr/>
        <p:txBody>
          <a:bodyPr>
            <a:normAutofit/>
          </a:bodyPr>
          <a:lstStyle/>
          <a:p>
            <a:pPr algn="r" rtl="1"/>
            <a:r>
              <a:rPr lang="fa-IR" sz="2400" dirty="0">
                <a:latin typeface="B Nazanin" panose="00000400000000000000"/>
                <a:cs typeface="B Nazanin" panose="00000400000000000000"/>
              </a:rPr>
              <a:t>در صورت </a:t>
            </a:r>
            <a:r>
              <a:rPr lang="fa-IR" sz="2400" u="sng" dirty="0">
                <a:latin typeface="B Nazanin" panose="00000400000000000000"/>
                <a:cs typeface="B Nazanin" panose="00000400000000000000"/>
              </a:rPr>
              <a:t>نبود علائم خطر فوري: </a:t>
            </a:r>
          </a:p>
          <a:p>
            <a:pPr marL="0" indent="0" algn="r" rtl="1">
              <a:buNone/>
            </a:pPr>
            <a:r>
              <a:rPr lang="fa-IR" sz="2800" b="1" dirty="0">
                <a:latin typeface="B Nazanin" panose="00000400000000000000"/>
                <a:cs typeface="B Nazanin" panose="00000400000000000000"/>
              </a:rPr>
              <a:t>ارزيابی </a:t>
            </a:r>
          </a:p>
          <a:p>
            <a:pPr marL="0" indent="0" algn="r" rtl="1">
              <a:buNone/>
            </a:pPr>
            <a:r>
              <a:rPr lang="fa-IR" sz="2400" dirty="0">
                <a:latin typeface="B Nazanin" panose="00000400000000000000"/>
                <a:cs typeface="B Nazanin" panose="00000400000000000000"/>
              </a:rPr>
              <a:t>- </a:t>
            </a:r>
            <a:r>
              <a:rPr lang="fa-IR" sz="2400" b="1" dirty="0">
                <a:latin typeface="B Nazanin" panose="00000400000000000000"/>
                <a:cs typeface="B Nazanin" panose="00000400000000000000"/>
              </a:rPr>
              <a:t>بررسی پرونده و آشنايی با وضعیت مادر</a:t>
            </a:r>
          </a:p>
          <a:p>
            <a:pPr marL="0" indent="0" algn="r" rtl="1">
              <a:buNone/>
            </a:pPr>
            <a:r>
              <a:rPr lang="fa-IR" sz="2400" dirty="0">
                <a:latin typeface="B Nazanin" panose="00000400000000000000"/>
                <a:cs typeface="B Nazanin" panose="00000400000000000000"/>
              </a:rPr>
              <a:t>- سئوال از لکه بیني/ خونريزي، آبريزش/ پارگي کیسه آب، درد شکم، مشکلات ادراري- تناسلي، استفراغ، حرکت جنین، مشکلات پوستي، مشکلات دهان و دندان، تنگي نفس و تپش قلب، تروما، مصرف مکمل ها و تغذيه، شکايت شايع</a:t>
            </a:r>
          </a:p>
          <a:p>
            <a:pPr marL="0" indent="0" algn="r" rtl="1">
              <a:buNone/>
            </a:pPr>
            <a:r>
              <a:rPr lang="fa-IR" sz="2400" dirty="0">
                <a:latin typeface="B Nazanin"/>
              </a:rPr>
              <a:t>- </a:t>
            </a:r>
            <a:r>
              <a:rPr lang="fa-IR" sz="2400" b="1" dirty="0">
                <a:latin typeface="B Nazanin" panose="00000400000000000000"/>
                <a:cs typeface="B Nazanin" panose="00000400000000000000"/>
              </a:rPr>
              <a:t>اندازه گیري </a:t>
            </a:r>
            <a:r>
              <a:rPr lang="fa-IR" sz="2400" dirty="0">
                <a:latin typeface="B Nazanin" panose="00000400000000000000"/>
                <a:cs typeface="B Nazanin" panose="00000400000000000000"/>
              </a:rPr>
              <a:t>وزن، علائم حیاتي، ارتفاع رحم، صداي قلب جنین</a:t>
            </a:r>
          </a:p>
          <a:p>
            <a:pPr marL="0" indent="0" algn="r" rtl="1">
              <a:buNone/>
            </a:pPr>
            <a:r>
              <a:rPr lang="fa-IR" sz="2400" dirty="0">
                <a:latin typeface="B Nazanin" panose="00000400000000000000"/>
                <a:cs typeface="B Nazanin" panose="00000400000000000000"/>
              </a:rPr>
              <a:t>- </a:t>
            </a:r>
            <a:r>
              <a:rPr lang="fa-IR" sz="2400" b="1" dirty="0">
                <a:latin typeface="B Nazanin" panose="00000400000000000000"/>
                <a:cs typeface="B Nazanin" panose="00000400000000000000"/>
              </a:rPr>
              <a:t>معاينه</a:t>
            </a:r>
            <a:r>
              <a:rPr lang="fa-IR" sz="2400" dirty="0">
                <a:latin typeface="B Nazanin" panose="00000400000000000000"/>
                <a:cs typeface="B Nazanin" panose="00000400000000000000"/>
              </a:rPr>
              <a:t> چشم، دهان و دندان، پوست، اندام ها</a:t>
            </a:r>
            <a:endParaRPr lang="en-US" sz="2400" dirty="0">
              <a:latin typeface="B Nazanin" panose="00000400000000000000"/>
              <a:cs typeface="B Nazanin" panose="00000400000000000000"/>
            </a:endParaRPr>
          </a:p>
        </p:txBody>
      </p:sp>
    </p:spTree>
    <p:extLst>
      <p:ext uri="{BB962C8B-B14F-4D97-AF65-F5344CB8AC3E}">
        <p14:creationId xmlns:p14="http://schemas.microsoft.com/office/powerpoint/2010/main" val="12472798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0E33391-A760-CA49-9AB2-5A4692C7B681}"/>
              </a:ext>
            </a:extLst>
          </p:cNvPr>
          <p:cNvSpPr>
            <a:spLocks noGrp="1"/>
          </p:cNvSpPr>
          <p:nvPr>
            <p:ph idx="1"/>
          </p:nvPr>
        </p:nvSpPr>
        <p:spPr>
          <a:xfrm>
            <a:off x="2074127" y="1193180"/>
            <a:ext cx="9430485" cy="4718042"/>
          </a:xfrm>
        </p:spPr>
        <p:txBody>
          <a:bodyPr/>
          <a:lstStyle/>
          <a:p>
            <a:pPr algn="r" rtl="1"/>
            <a:endParaRPr lang="fa-IR" dirty="0">
              <a:solidFill>
                <a:srgbClr val="FFC000"/>
              </a:solidFill>
            </a:endParaRPr>
          </a:p>
          <a:p>
            <a:pPr algn="r" rtl="1"/>
            <a:r>
              <a:rPr lang="fa-IR" sz="2800" b="1" dirty="0">
                <a:solidFill>
                  <a:schemeClr val="tx1"/>
                </a:solidFill>
                <a:cs typeface="B Nazanin" panose="00000400000000000000" pitchFamily="2" charset="-78"/>
              </a:rPr>
              <a:t>اقدام</a:t>
            </a:r>
            <a:r>
              <a:rPr lang="fa-IR" sz="2800" dirty="0">
                <a:solidFill>
                  <a:schemeClr val="tx1"/>
                </a:solidFill>
                <a:cs typeface="B Nazanin" panose="00000400000000000000" pitchFamily="2" charset="-78"/>
              </a:rPr>
              <a:t> در تمام موارد فوق :</a:t>
            </a:r>
          </a:p>
          <a:p>
            <a:pPr marL="0" indent="0" algn="r" rtl="1">
              <a:buNone/>
            </a:pPr>
            <a:r>
              <a:rPr lang="fa-IR" dirty="0">
                <a:solidFill>
                  <a:srgbClr val="FFC000"/>
                </a:solidFill>
              </a:rPr>
              <a:t>-</a:t>
            </a:r>
            <a:r>
              <a:rPr lang="fa-IR" sz="2400" dirty="0">
                <a:solidFill>
                  <a:srgbClr val="FFC000"/>
                </a:solidFill>
                <a:cs typeface="B Nazanin" panose="00000400000000000000" pitchFamily="2" charset="-78"/>
              </a:rPr>
              <a:t>در صورت غیر طبیعي بودن نتايج ارزيابي، اقدام طبق مراقبت های ویژه بارداری</a:t>
            </a:r>
          </a:p>
          <a:p>
            <a:pPr marL="0" indent="0" algn="r" rtl="1">
              <a:buNone/>
            </a:pPr>
            <a:r>
              <a:rPr lang="fa-IR" sz="2400" dirty="0">
                <a:solidFill>
                  <a:srgbClr val="FFC000"/>
                </a:solidFill>
                <a:cs typeface="B Nazanin" panose="00000400000000000000" pitchFamily="2" charset="-78"/>
              </a:rPr>
              <a:t> - ارجاع غیر فوري به ماما/ پزشك جهت درخواست آزمايش نوبت اول در هفته  بارداري6 تا 10 بارداری</a:t>
            </a:r>
          </a:p>
          <a:p>
            <a:pPr marL="0" indent="0" algn="r" rtl="1">
              <a:buNone/>
            </a:pPr>
            <a:r>
              <a:rPr lang="fa-IR" sz="2400" dirty="0">
                <a:solidFill>
                  <a:srgbClr val="FFC000"/>
                </a:solidFill>
                <a:cs typeface="B Nazanin" panose="00000400000000000000" pitchFamily="2" charset="-78"/>
              </a:rPr>
              <a:t>- ارجاع غیر فوري به ماما/ پزشك جهت درخواست سونوگرافي هدفمند در هفته 16 تا 18</a:t>
            </a:r>
            <a:endParaRPr lang="en-US" sz="2400" dirty="0">
              <a:solidFill>
                <a:srgbClr val="FFC000"/>
              </a:solidFill>
              <a:cs typeface="B Nazanin" panose="00000400000000000000" pitchFamily="2" charset="-78"/>
            </a:endParaRPr>
          </a:p>
        </p:txBody>
      </p:sp>
    </p:spTree>
    <p:extLst>
      <p:ext uri="{BB962C8B-B14F-4D97-AF65-F5344CB8AC3E}">
        <p14:creationId xmlns:p14="http://schemas.microsoft.com/office/powerpoint/2010/main" val="28861267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3C7CC8C-6C03-A6F0-7720-74841FAA8B8E}"/>
              </a:ext>
            </a:extLst>
          </p:cNvPr>
          <p:cNvSpPr>
            <a:spLocks noGrp="1"/>
          </p:cNvSpPr>
          <p:nvPr>
            <p:ph idx="1"/>
          </p:nvPr>
        </p:nvSpPr>
        <p:spPr>
          <a:xfrm>
            <a:off x="2589212" y="568712"/>
            <a:ext cx="8915400" cy="5342510"/>
          </a:xfrm>
        </p:spPr>
        <p:txBody>
          <a:bodyPr>
            <a:noAutofit/>
          </a:bodyPr>
          <a:lstStyle/>
          <a:p>
            <a:pPr algn="r" rtl="1"/>
            <a:r>
              <a:rPr lang="fa-IR" sz="2400" b="1" dirty="0">
                <a:solidFill>
                  <a:schemeClr val="tx1"/>
                </a:solidFill>
                <a:latin typeface="B Nazanin"/>
                <a:cs typeface="B Nazanin" panose="00000400000000000000" pitchFamily="2" charset="-78"/>
              </a:rPr>
              <a:t>ادامه اقدامات </a:t>
            </a:r>
          </a:p>
          <a:p>
            <a:pPr marL="0" indent="0" algn="r" rtl="1">
              <a:buNone/>
            </a:pPr>
            <a:r>
              <a:rPr lang="fa-IR" sz="2400" dirty="0">
                <a:solidFill>
                  <a:srgbClr val="00B050"/>
                </a:solidFill>
                <a:latin typeface="B Nazanin"/>
                <a:cs typeface="B Nazanin" panose="00000400000000000000" pitchFamily="2" charset="-78"/>
              </a:rPr>
              <a:t>-تجويز مکمل هاي دارويي </a:t>
            </a:r>
          </a:p>
          <a:p>
            <a:pPr marL="0" indent="0" algn="r" rtl="1">
              <a:buNone/>
            </a:pPr>
            <a:r>
              <a:rPr lang="fa-IR" sz="2400" dirty="0">
                <a:solidFill>
                  <a:srgbClr val="00B050"/>
                </a:solidFill>
                <a:latin typeface="B Nazanin"/>
                <a:cs typeface="B Nazanin" panose="00000400000000000000" pitchFamily="2" charset="-78"/>
              </a:rPr>
              <a:t>- توصیه به شرکت در کلاس آمادگي براي زايمان </a:t>
            </a:r>
          </a:p>
          <a:p>
            <a:pPr marL="0" indent="0" algn="r" rtl="1">
              <a:buNone/>
            </a:pPr>
            <a:r>
              <a:rPr lang="fa-IR" sz="2400" dirty="0">
                <a:solidFill>
                  <a:srgbClr val="00B050"/>
                </a:solidFill>
                <a:latin typeface="B Nazanin"/>
                <a:cs typeface="B Nazanin" panose="00000400000000000000" pitchFamily="2" charset="-78"/>
              </a:rPr>
              <a:t>- غربالگري اولیه مصرف دخانیات، الکل و مواد </a:t>
            </a:r>
          </a:p>
          <a:p>
            <a:pPr marL="0" indent="0" algn="r" rtl="1">
              <a:buNone/>
            </a:pPr>
            <a:r>
              <a:rPr lang="fa-IR" sz="2400" dirty="0">
                <a:solidFill>
                  <a:srgbClr val="00B050"/>
                </a:solidFill>
                <a:latin typeface="B Nazanin"/>
                <a:cs typeface="B Nazanin" panose="00000400000000000000" pitchFamily="2" charset="-78"/>
              </a:rPr>
              <a:t>- غربالگري سلامت روان </a:t>
            </a:r>
          </a:p>
          <a:p>
            <a:pPr marL="0" indent="0" algn="r" rtl="1">
              <a:buNone/>
            </a:pPr>
            <a:r>
              <a:rPr lang="fa-IR" sz="2400" dirty="0">
                <a:solidFill>
                  <a:srgbClr val="00B050"/>
                </a:solidFill>
                <a:latin typeface="B Nazanin"/>
                <a:cs typeface="B Nazanin" panose="00000400000000000000" pitchFamily="2" charset="-78"/>
              </a:rPr>
              <a:t>-غربالگري همسر آزاري</a:t>
            </a:r>
          </a:p>
          <a:p>
            <a:pPr marL="0" indent="0" algn="r" rtl="1">
              <a:buNone/>
            </a:pPr>
            <a:r>
              <a:rPr lang="fa-IR" sz="2400" dirty="0">
                <a:solidFill>
                  <a:srgbClr val="00B050"/>
                </a:solidFill>
                <a:latin typeface="B Nazanin"/>
                <a:cs typeface="B Nazanin" panose="00000400000000000000" pitchFamily="2" charset="-78"/>
              </a:rPr>
              <a:t>- بررسي منحني وزن گیري</a:t>
            </a:r>
          </a:p>
          <a:p>
            <a:pPr marL="0" indent="0" algn="r" rtl="1">
              <a:buNone/>
            </a:pPr>
            <a:r>
              <a:rPr lang="fa-IR" sz="2400" dirty="0">
                <a:solidFill>
                  <a:srgbClr val="00B050"/>
                </a:solidFill>
                <a:latin typeface="B Nazanin"/>
                <a:cs typeface="B Nazanin" panose="00000400000000000000" pitchFamily="2" charset="-78"/>
              </a:rPr>
              <a:t> - ايمن سازي در صورت نیاز </a:t>
            </a:r>
          </a:p>
          <a:p>
            <a:pPr marL="0" indent="0" algn="r" rtl="1">
              <a:buNone/>
            </a:pPr>
            <a:r>
              <a:rPr lang="fa-IR" sz="2400" dirty="0">
                <a:solidFill>
                  <a:srgbClr val="00B050"/>
                </a:solidFill>
                <a:latin typeface="B Nazanin"/>
                <a:cs typeface="B Nazanin" panose="00000400000000000000" pitchFamily="2" charset="-78"/>
              </a:rPr>
              <a:t>- توصیه هاي بهداشتي و آموزش هاي لازم</a:t>
            </a:r>
          </a:p>
          <a:p>
            <a:pPr marL="0" indent="0" algn="r" rtl="1">
              <a:buNone/>
            </a:pPr>
            <a:r>
              <a:rPr lang="fa-IR" sz="2400" dirty="0">
                <a:solidFill>
                  <a:srgbClr val="00B050"/>
                </a:solidFill>
                <a:latin typeface="B Nazanin"/>
                <a:cs typeface="B Nazanin" panose="00000400000000000000" pitchFamily="2" charset="-78"/>
              </a:rPr>
              <a:t>- تعیین تاريخ مراجعه بعدي و توجه به تاريخ تقريبي زايمان</a:t>
            </a:r>
            <a:endParaRPr lang="en-US" sz="2400" dirty="0">
              <a:solidFill>
                <a:srgbClr val="00B050"/>
              </a:solidFill>
              <a:latin typeface="B Nazanin"/>
              <a:cs typeface="B Nazanin" panose="00000400000000000000" pitchFamily="2" charset="-78"/>
            </a:endParaRPr>
          </a:p>
        </p:txBody>
      </p:sp>
    </p:spTree>
    <p:extLst>
      <p:ext uri="{BB962C8B-B14F-4D97-AF65-F5344CB8AC3E}">
        <p14:creationId xmlns:p14="http://schemas.microsoft.com/office/powerpoint/2010/main" val="13133365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A268B4-DF08-0233-3300-56227AEE0696}"/>
              </a:ext>
            </a:extLst>
          </p:cNvPr>
          <p:cNvSpPr>
            <a:spLocks noGrp="1"/>
          </p:cNvSpPr>
          <p:nvPr>
            <p:ph type="title"/>
          </p:nvPr>
        </p:nvSpPr>
        <p:spPr/>
        <p:txBody>
          <a:bodyPr>
            <a:normAutofit/>
          </a:bodyPr>
          <a:lstStyle/>
          <a:p>
            <a:pPr algn="ctr"/>
            <a:r>
              <a:rPr lang="fa-IR" sz="3200" dirty="0">
                <a:cs typeface="B Nazanin" panose="00000400000000000000" pitchFamily="2" charset="-78"/>
              </a:rPr>
              <a:t>مراقبت های نیمه دوم بارداری </a:t>
            </a:r>
            <a:endParaRPr lang="en-US" sz="3200" dirty="0">
              <a:cs typeface="B Nazanin" panose="00000400000000000000" pitchFamily="2" charset="-78"/>
            </a:endParaRPr>
          </a:p>
        </p:txBody>
      </p:sp>
      <p:sp>
        <p:nvSpPr>
          <p:cNvPr id="3" name="Content Placeholder 2">
            <a:extLst>
              <a:ext uri="{FF2B5EF4-FFF2-40B4-BE49-F238E27FC236}">
                <a16:creationId xmlns:a16="http://schemas.microsoft.com/office/drawing/2014/main" id="{206418C9-035D-B0AB-4102-C9FED63AB727}"/>
              </a:ext>
            </a:extLst>
          </p:cNvPr>
          <p:cNvSpPr>
            <a:spLocks noGrp="1"/>
          </p:cNvSpPr>
          <p:nvPr>
            <p:ph idx="1"/>
          </p:nvPr>
        </p:nvSpPr>
        <p:spPr>
          <a:xfrm>
            <a:off x="1081668" y="1349299"/>
            <a:ext cx="10422944" cy="4561924"/>
          </a:xfrm>
        </p:spPr>
        <p:txBody>
          <a:bodyPr>
            <a:noAutofit/>
          </a:bodyPr>
          <a:lstStyle/>
          <a:p>
            <a:pPr algn="r" rtl="1"/>
            <a:r>
              <a:rPr lang="fa-IR" sz="2400" dirty="0">
                <a:cs typeface="B Nazanin" panose="00000400000000000000" pitchFamily="2" charset="-78"/>
              </a:rPr>
              <a:t>ارزيابی علائم خطر فوري</a:t>
            </a:r>
          </a:p>
          <a:p>
            <a:pPr algn="r" rtl="1"/>
            <a:r>
              <a:rPr lang="fa-IR" sz="2400" dirty="0">
                <a:cs typeface="B Nazanin" panose="00000400000000000000" pitchFamily="2" charset="-78"/>
              </a:rPr>
              <a:t>در صورت </a:t>
            </a:r>
            <a:r>
              <a:rPr lang="fa-IR" sz="2400" u="sng" dirty="0">
                <a:cs typeface="B Nazanin" panose="00000400000000000000" pitchFamily="2" charset="-78"/>
              </a:rPr>
              <a:t>وجود علائم: </a:t>
            </a:r>
          </a:p>
          <a:p>
            <a:pPr marL="0" indent="0" algn="r" rtl="1">
              <a:buNone/>
            </a:pPr>
            <a:r>
              <a:rPr lang="fa-IR" sz="2400" dirty="0">
                <a:cs typeface="B Nazanin" panose="00000400000000000000" pitchFamily="2" charset="-78"/>
              </a:rPr>
              <a:t>- در حال تشنج/ تشنج قبل از مراجعه</a:t>
            </a:r>
          </a:p>
          <a:p>
            <a:pPr algn="r" rtl="1">
              <a:buFontTx/>
              <a:buChar char="-"/>
            </a:pPr>
            <a:r>
              <a:rPr lang="fa-IR" sz="2400" dirty="0">
                <a:cs typeface="B Nazanin" panose="00000400000000000000" pitchFamily="2" charset="-78"/>
              </a:rPr>
              <a:t>اختلال هوشیاري </a:t>
            </a:r>
          </a:p>
          <a:p>
            <a:pPr marL="0" indent="0" algn="r" rtl="1">
              <a:buNone/>
            </a:pPr>
            <a:r>
              <a:rPr lang="fa-IR" sz="2400" dirty="0">
                <a:cs typeface="B Nazanin" panose="00000400000000000000" pitchFamily="2" charset="-78"/>
              </a:rPr>
              <a:t>- شوک: نبض تند و ضعیف 110 بار در دقیقه يا بیشتر به همراه فشارخون ماکزيمم کمتر از 90 میلي متر جیوه همراه با رنگ پريدگي، عرق سرد </a:t>
            </a:r>
          </a:p>
          <a:p>
            <a:pPr marL="0" indent="0" algn="r" rtl="1">
              <a:buNone/>
            </a:pPr>
            <a:r>
              <a:rPr lang="fa-IR" sz="2400" dirty="0">
                <a:cs typeface="B Nazanin" panose="00000400000000000000" pitchFamily="2" charset="-78"/>
              </a:rPr>
              <a:t>- پاره شدن کیسه آب</a:t>
            </a:r>
          </a:p>
          <a:p>
            <a:pPr marL="0" indent="0" algn="r" rtl="1">
              <a:buNone/>
            </a:pPr>
            <a:r>
              <a:rPr lang="fa-IR" sz="2400" dirty="0">
                <a:cs typeface="B Nazanin" panose="00000400000000000000" pitchFamily="2" charset="-78"/>
              </a:rPr>
              <a:t> - درد شديد يا حاد شکم </a:t>
            </a:r>
          </a:p>
          <a:p>
            <a:pPr marL="0" indent="0" algn="r" rtl="1">
              <a:buNone/>
            </a:pPr>
            <a:r>
              <a:rPr lang="fa-IR" sz="2400" dirty="0">
                <a:cs typeface="B Nazanin" panose="00000400000000000000" pitchFamily="2" charset="-78"/>
              </a:rPr>
              <a:t>- خونريزي شديد </a:t>
            </a:r>
          </a:p>
          <a:p>
            <a:pPr algn="r" rtl="1"/>
            <a:r>
              <a:rPr lang="fa-IR" sz="2800" b="1" dirty="0">
                <a:cs typeface="B Nazanin" panose="00000400000000000000" pitchFamily="2" charset="-78"/>
              </a:rPr>
              <a:t>اقدام</a:t>
            </a:r>
            <a:r>
              <a:rPr lang="fa-IR" sz="2400" dirty="0">
                <a:cs typeface="B Nazanin" panose="00000400000000000000" pitchFamily="2" charset="-78"/>
              </a:rPr>
              <a:t>  در موارد فوق طبق مراقبت های ویژه بارداری</a:t>
            </a:r>
            <a:endParaRPr lang="en-US" sz="2400" dirty="0">
              <a:cs typeface="B Nazanin" panose="00000400000000000000" pitchFamily="2" charset="-78"/>
            </a:endParaRPr>
          </a:p>
        </p:txBody>
      </p:sp>
    </p:spTree>
    <p:extLst>
      <p:ext uri="{BB962C8B-B14F-4D97-AF65-F5344CB8AC3E}">
        <p14:creationId xmlns:p14="http://schemas.microsoft.com/office/powerpoint/2010/main" val="262151434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EF82C2F-FB3B-1730-A9AB-3D42079FC3EE}"/>
              </a:ext>
            </a:extLst>
          </p:cNvPr>
          <p:cNvSpPr>
            <a:spLocks noGrp="1"/>
          </p:cNvSpPr>
          <p:nvPr>
            <p:ph idx="1"/>
          </p:nvPr>
        </p:nvSpPr>
        <p:spPr>
          <a:xfrm>
            <a:off x="1471961" y="903249"/>
            <a:ext cx="10032651" cy="5007973"/>
          </a:xfrm>
        </p:spPr>
        <p:txBody>
          <a:bodyPr>
            <a:noAutofit/>
          </a:bodyPr>
          <a:lstStyle/>
          <a:p>
            <a:pPr algn="r" rtl="1"/>
            <a:r>
              <a:rPr lang="fa-IR" sz="2400" dirty="0">
                <a:cs typeface="B Nazanin" panose="00000400000000000000" pitchFamily="2" charset="-78"/>
              </a:rPr>
              <a:t>درصورت </a:t>
            </a:r>
            <a:r>
              <a:rPr lang="fa-IR" sz="2400" u="sng" dirty="0">
                <a:cs typeface="B Nazanin" panose="00000400000000000000" pitchFamily="2" charset="-78"/>
              </a:rPr>
              <a:t>نبود علائم خطر فوري</a:t>
            </a:r>
            <a:r>
              <a:rPr lang="fa-IR" sz="2400" dirty="0">
                <a:cs typeface="B Nazanin" panose="00000400000000000000" pitchFamily="2" charset="-78"/>
              </a:rPr>
              <a:t>:</a:t>
            </a:r>
          </a:p>
          <a:p>
            <a:pPr algn="r" rtl="1"/>
            <a:r>
              <a:rPr lang="fa-IR" sz="2400" dirty="0">
                <a:cs typeface="B Nazanin" panose="00000400000000000000" pitchFamily="2" charset="-78"/>
              </a:rPr>
              <a:t> </a:t>
            </a:r>
            <a:r>
              <a:rPr lang="fa-IR" sz="2800" b="1" dirty="0">
                <a:cs typeface="B Nazanin" panose="00000400000000000000" pitchFamily="2" charset="-78"/>
              </a:rPr>
              <a:t>ارزيابی</a:t>
            </a:r>
          </a:p>
          <a:p>
            <a:pPr marL="0" indent="0" algn="r" rtl="1">
              <a:buNone/>
            </a:pPr>
            <a:r>
              <a:rPr lang="fa-IR" sz="2400" dirty="0">
                <a:cs typeface="B Nazanin" panose="00000400000000000000" pitchFamily="2" charset="-78"/>
              </a:rPr>
              <a:t>بررسی پرونده و آشنايی با وضعیت مادر </a:t>
            </a:r>
          </a:p>
          <a:p>
            <a:pPr marL="0" indent="0" algn="r" rtl="1">
              <a:buNone/>
            </a:pPr>
            <a:r>
              <a:rPr lang="fa-IR" sz="2400" b="1" dirty="0">
                <a:cs typeface="B Nazanin" panose="00000400000000000000" pitchFamily="2" charset="-78"/>
              </a:rPr>
              <a:t>سئوال</a:t>
            </a:r>
            <a:r>
              <a:rPr lang="fa-IR" sz="2400" dirty="0">
                <a:cs typeface="B Nazanin" panose="00000400000000000000" pitchFamily="2" charset="-78"/>
              </a:rPr>
              <a:t> از لکه بیني/ خونريزي، آبريزش/ پارگي کیسه آب، درد شکم، مشکالت ادراري- تناسلي، استفراغ، حرکت جنین، مشکالت پوستي، مشکالت دهان و دندان، تنگي نفس و تپش قلب، تروما، مصرف مکمل ها و تغذيه، شکايت شايع</a:t>
            </a:r>
          </a:p>
          <a:p>
            <a:pPr marL="0" indent="0" algn="r" rtl="1">
              <a:buNone/>
            </a:pPr>
            <a:r>
              <a:rPr lang="fa-IR" sz="2400" b="1" dirty="0">
                <a:cs typeface="B Nazanin" panose="00000400000000000000" pitchFamily="2" charset="-78"/>
              </a:rPr>
              <a:t>اندازه گیري </a:t>
            </a:r>
            <a:r>
              <a:rPr lang="fa-IR" sz="2400" dirty="0">
                <a:cs typeface="B Nazanin" panose="00000400000000000000" pitchFamily="2" charset="-78"/>
              </a:rPr>
              <a:t>وزن، عالئم حیاتي، ارتفاع رحم، صداي قلب جنین </a:t>
            </a:r>
          </a:p>
          <a:p>
            <a:pPr marL="0" indent="0" algn="r" rtl="1">
              <a:buNone/>
            </a:pPr>
            <a:r>
              <a:rPr lang="fa-IR" sz="2400" b="1" dirty="0">
                <a:cs typeface="B Nazanin" panose="00000400000000000000" pitchFamily="2" charset="-78"/>
              </a:rPr>
              <a:t>معاينه</a:t>
            </a:r>
            <a:r>
              <a:rPr lang="fa-IR" sz="2400" dirty="0">
                <a:cs typeface="B Nazanin" panose="00000400000000000000" pitchFamily="2" charset="-78"/>
              </a:rPr>
              <a:t> چشم، دهان و دندان، پوست، اندام ها</a:t>
            </a:r>
            <a:endParaRPr lang="en-US" sz="2400" dirty="0">
              <a:cs typeface="B Nazanin" panose="00000400000000000000" pitchFamily="2" charset="-78"/>
            </a:endParaRPr>
          </a:p>
        </p:txBody>
      </p:sp>
    </p:spTree>
    <p:extLst>
      <p:ext uri="{BB962C8B-B14F-4D97-AF65-F5344CB8AC3E}">
        <p14:creationId xmlns:p14="http://schemas.microsoft.com/office/powerpoint/2010/main" val="30871424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79DB1B-19EC-8254-98B2-4211757CAF7E}"/>
              </a:ext>
            </a:extLst>
          </p:cNvPr>
          <p:cNvSpPr>
            <a:spLocks noGrp="1"/>
          </p:cNvSpPr>
          <p:nvPr>
            <p:ph type="title"/>
          </p:nvPr>
        </p:nvSpPr>
        <p:spPr/>
        <p:txBody>
          <a:bodyPr>
            <a:normAutofit/>
          </a:bodyPr>
          <a:lstStyle/>
          <a:p>
            <a:pPr algn="r"/>
            <a:r>
              <a:rPr lang="fa-IR" sz="3200" b="1" dirty="0">
                <a:cs typeface="B Nazanin" panose="00000400000000000000" pitchFamily="2" charset="-78"/>
              </a:rPr>
              <a:t>اقدامات </a:t>
            </a:r>
            <a:r>
              <a:rPr lang="fa-IR" sz="2800" dirty="0">
                <a:cs typeface="B Nazanin" panose="00000400000000000000" pitchFamily="2" charset="-78"/>
              </a:rPr>
              <a:t>انجام شده در موارد فوق </a:t>
            </a:r>
            <a:endParaRPr lang="en-US" sz="2800" dirty="0">
              <a:cs typeface="B Nazanin" panose="00000400000000000000" pitchFamily="2" charset="-78"/>
            </a:endParaRPr>
          </a:p>
        </p:txBody>
      </p:sp>
      <p:sp>
        <p:nvSpPr>
          <p:cNvPr id="3" name="Content Placeholder 2">
            <a:extLst>
              <a:ext uri="{FF2B5EF4-FFF2-40B4-BE49-F238E27FC236}">
                <a16:creationId xmlns:a16="http://schemas.microsoft.com/office/drawing/2014/main" id="{4EAEC03E-48DC-9906-74D1-323A4F1521D2}"/>
              </a:ext>
            </a:extLst>
          </p:cNvPr>
          <p:cNvSpPr>
            <a:spLocks noGrp="1"/>
          </p:cNvSpPr>
          <p:nvPr>
            <p:ph idx="1"/>
          </p:nvPr>
        </p:nvSpPr>
        <p:spPr>
          <a:xfrm>
            <a:off x="2589212" y="1905000"/>
            <a:ext cx="8915400" cy="4006222"/>
          </a:xfrm>
        </p:spPr>
        <p:txBody>
          <a:bodyPr>
            <a:normAutofit/>
          </a:bodyPr>
          <a:lstStyle/>
          <a:p>
            <a:pPr marL="0" indent="0" algn="r" rtl="1">
              <a:buNone/>
            </a:pPr>
            <a:r>
              <a:rPr lang="fa-IR" sz="2400" dirty="0">
                <a:solidFill>
                  <a:srgbClr val="FFC000"/>
                </a:solidFill>
                <a:cs typeface="B Nazanin" panose="00000400000000000000" pitchFamily="2" charset="-78"/>
              </a:rPr>
              <a:t>-در صورت غیر طبیعي بودن نتايج ارزيابي اقدام طبق مراقبت های ویژه بارداری </a:t>
            </a:r>
          </a:p>
          <a:p>
            <a:pPr marL="0" indent="0" algn="r" rtl="1">
              <a:buNone/>
            </a:pPr>
            <a:r>
              <a:rPr lang="fa-IR" sz="2400" dirty="0">
                <a:solidFill>
                  <a:srgbClr val="FFC000"/>
                </a:solidFill>
                <a:cs typeface="B Nazanin" panose="00000400000000000000" pitchFamily="2" charset="-78"/>
              </a:rPr>
              <a:t>- ارجاع غیر فوري به ماما/ پزشك جهت درخواست آزمايش هفته 24 تا 30 بارداري</a:t>
            </a:r>
          </a:p>
          <a:p>
            <a:pPr marL="0" indent="0" algn="r" rtl="1">
              <a:buNone/>
            </a:pPr>
            <a:r>
              <a:rPr lang="fa-IR" sz="2400" dirty="0">
                <a:solidFill>
                  <a:srgbClr val="FFC000"/>
                </a:solidFill>
                <a:cs typeface="B Nazanin" panose="00000400000000000000" pitchFamily="2" charset="-78"/>
              </a:rPr>
              <a:t> - ارجاع غیر فوري به ماما/ پزشك جهت درخواست سونوگرافي هفته هاي 31 تا 34 بارداري</a:t>
            </a:r>
          </a:p>
          <a:p>
            <a:pPr marL="0" indent="0" algn="r" rtl="1">
              <a:buNone/>
            </a:pPr>
            <a:r>
              <a:rPr lang="fa-IR" sz="2400" dirty="0">
                <a:solidFill>
                  <a:srgbClr val="FFC000"/>
                </a:solidFill>
                <a:cs typeface="B Nazanin" panose="00000400000000000000" pitchFamily="2" charset="-78"/>
              </a:rPr>
              <a:t>- ارجاع غیر فوري به ماما/ پزشك جهت تزريق ايمونوگلوبولین ضد دي از هفته 28 تا 34 در صورت نیاز</a:t>
            </a:r>
            <a:endParaRPr lang="en-US" sz="2400" dirty="0">
              <a:solidFill>
                <a:srgbClr val="FFC000"/>
              </a:solidFill>
              <a:cs typeface="B Nazanin" panose="00000400000000000000" pitchFamily="2" charset="-78"/>
            </a:endParaRPr>
          </a:p>
        </p:txBody>
      </p:sp>
    </p:spTree>
    <p:extLst>
      <p:ext uri="{BB962C8B-B14F-4D97-AF65-F5344CB8AC3E}">
        <p14:creationId xmlns:p14="http://schemas.microsoft.com/office/powerpoint/2010/main" val="42028999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2F786B6-15D7-BF95-458A-A8177764DA21}"/>
              </a:ext>
            </a:extLst>
          </p:cNvPr>
          <p:cNvSpPr>
            <a:spLocks noGrp="1"/>
          </p:cNvSpPr>
          <p:nvPr>
            <p:ph idx="1"/>
          </p:nvPr>
        </p:nvSpPr>
        <p:spPr>
          <a:xfrm>
            <a:off x="1538868" y="914400"/>
            <a:ext cx="9965744" cy="4996822"/>
          </a:xfrm>
        </p:spPr>
        <p:txBody>
          <a:bodyPr>
            <a:noAutofit/>
          </a:bodyPr>
          <a:lstStyle/>
          <a:p>
            <a:pPr algn="r" rtl="1"/>
            <a:r>
              <a:rPr lang="fa-IR" sz="2400" b="1" dirty="0">
                <a:solidFill>
                  <a:schemeClr val="tx1"/>
                </a:solidFill>
                <a:cs typeface="B Nazanin" panose="00000400000000000000" pitchFamily="2" charset="-78"/>
              </a:rPr>
              <a:t>ادامه اقدامات </a:t>
            </a:r>
          </a:p>
          <a:p>
            <a:pPr marL="0" indent="0" algn="r" rtl="1">
              <a:buNone/>
            </a:pPr>
            <a:r>
              <a:rPr lang="fa-IR" sz="2400" dirty="0">
                <a:solidFill>
                  <a:srgbClr val="00B050"/>
                </a:solidFill>
                <a:cs typeface="B Nazanin" panose="00000400000000000000" pitchFamily="2" charset="-78"/>
              </a:rPr>
              <a:t>- تجويز مکمل هاي دارويي </a:t>
            </a:r>
          </a:p>
          <a:p>
            <a:pPr marL="0" indent="0" algn="r" rtl="1">
              <a:buNone/>
            </a:pPr>
            <a:r>
              <a:rPr lang="fa-IR" sz="2400" dirty="0">
                <a:solidFill>
                  <a:srgbClr val="00B050"/>
                </a:solidFill>
                <a:cs typeface="B Nazanin" panose="00000400000000000000" pitchFamily="2" charset="-78"/>
              </a:rPr>
              <a:t>- توصیه به شرکت در کلاس آمادگي براي زايمان</a:t>
            </a:r>
          </a:p>
          <a:p>
            <a:pPr marL="0" indent="0" algn="r" rtl="1">
              <a:buNone/>
            </a:pPr>
            <a:r>
              <a:rPr lang="fa-IR" sz="2400" dirty="0">
                <a:solidFill>
                  <a:srgbClr val="00B050"/>
                </a:solidFill>
                <a:cs typeface="B Nazanin" panose="00000400000000000000" pitchFamily="2" charset="-78"/>
              </a:rPr>
              <a:t>- غربالگري اولیه مصرف دخانیات، الکل و مواد </a:t>
            </a:r>
          </a:p>
          <a:p>
            <a:pPr marL="0" indent="0" algn="r" rtl="1">
              <a:buNone/>
            </a:pPr>
            <a:r>
              <a:rPr lang="fa-IR" sz="2400" dirty="0">
                <a:solidFill>
                  <a:srgbClr val="00B050"/>
                </a:solidFill>
                <a:cs typeface="B Nazanin" panose="00000400000000000000" pitchFamily="2" charset="-78"/>
              </a:rPr>
              <a:t>- غربالگري سلامت روان </a:t>
            </a:r>
          </a:p>
          <a:p>
            <a:pPr marL="0" indent="0" algn="r" rtl="1">
              <a:buNone/>
            </a:pPr>
            <a:r>
              <a:rPr lang="fa-IR" sz="2400" dirty="0">
                <a:solidFill>
                  <a:srgbClr val="00B050"/>
                </a:solidFill>
                <a:cs typeface="B Nazanin" panose="00000400000000000000" pitchFamily="2" charset="-78"/>
              </a:rPr>
              <a:t>- غربالگري همسر آزاري </a:t>
            </a:r>
          </a:p>
          <a:p>
            <a:pPr marL="0" indent="0" algn="r" rtl="1">
              <a:buNone/>
            </a:pPr>
            <a:r>
              <a:rPr lang="fa-IR" sz="2400" dirty="0">
                <a:solidFill>
                  <a:srgbClr val="00B050"/>
                </a:solidFill>
                <a:cs typeface="B Nazanin" panose="00000400000000000000" pitchFamily="2" charset="-78"/>
              </a:rPr>
              <a:t>- بررسي منحني وزن گیري</a:t>
            </a:r>
          </a:p>
          <a:p>
            <a:pPr marL="0" indent="0" algn="r" rtl="1">
              <a:buNone/>
            </a:pPr>
            <a:r>
              <a:rPr lang="fa-IR" sz="2400" dirty="0">
                <a:solidFill>
                  <a:srgbClr val="00B050"/>
                </a:solidFill>
                <a:cs typeface="B Nazanin" panose="00000400000000000000" pitchFamily="2" charset="-78"/>
              </a:rPr>
              <a:t>- ايمن سازي در صورت نیاز </a:t>
            </a:r>
          </a:p>
          <a:p>
            <a:pPr marL="0" indent="0" algn="r" rtl="1">
              <a:buNone/>
            </a:pPr>
            <a:r>
              <a:rPr lang="fa-IR" sz="2400" dirty="0">
                <a:solidFill>
                  <a:srgbClr val="00B050"/>
                </a:solidFill>
                <a:cs typeface="B Nazanin" panose="00000400000000000000" pitchFamily="2" charset="-78"/>
              </a:rPr>
              <a:t>- توصیه هاي بهداشتي آموزش هاي لازم</a:t>
            </a:r>
          </a:p>
          <a:p>
            <a:pPr marL="0" indent="0" algn="r" rtl="1">
              <a:buNone/>
            </a:pPr>
            <a:r>
              <a:rPr lang="fa-IR" sz="2400" dirty="0">
                <a:solidFill>
                  <a:srgbClr val="00B050"/>
                </a:solidFill>
                <a:cs typeface="B Nazanin" panose="00000400000000000000" pitchFamily="2" charset="-78"/>
              </a:rPr>
              <a:t> - تعیین تاريخ مراجعه بعدي و توجه به تاريخ تقريبي زايمان</a:t>
            </a:r>
            <a:endParaRPr lang="en-US" sz="2400" dirty="0">
              <a:solidFill>
                <a:srgbClr val="00B050"/>
              </a:solidFill>
              <a:cs typeface="B Nazanin" panose="00000400000000000000" pitchFamily="2" charset="-78"/>
            </a:endParaRPr>
          </a:p>
        </p:txBody>
      </p:sp>
    </p:spTree>
    <p:extLst>
      <p:ext uri="{BB962C8B-B14F-4D97-AF65-F5344CB8AC3E}">
        <p14:creationId xmlns:p14="http://schemas.microsoft.com/office/powerpoint/2010/main" val="12668721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b="1" dirty="0">
                <a:cs typeface="B Nazanin" panose="00000400000000000000" pitchFamily="2" charset="-78"/>
              </a:rPr>
              <a:t>اهداف آموزشی </a:t>
            </a:r>
            <a:endParaRPr lang="en-US" b="1" dirty="0">
              <a:cs typeface="B Nazanin" panose="00000400000000000000" pitchFamily="2" charset="-78"/>
            </a:endParaRPr>
          </a:p>
        </p:txBody>
      </p:sp>
      <p:sp>
        <p:nvSpPr>
          <p:cNvPr id="3" name="Content Placeholder 2"/>
          <p:cNvSpPr>
            <a:spLocks noGrp="1"/>
          </p:cNvSpPr>
          <p:nvPr>
            <p:ph idx="1"/>
          </p:nvPr>
        </p:nvSpPr>
        <p:spPr/>
        <p:txBody>
          <a:bodyPr>
            <a:normAutofit lnSpcReduction="10000"/>
          </a:bodyPr>
          <a:lstStyle/>
          <a:p>
            <a:pPr marL="0" indent="0" algn="r" rtl="1">
              <a:buNone/>
            </a:pPr>
            <a:r>
              <a:rPr lang="fa-IR" sz="2400" dirty="0">
                <a:cs typeface="B Nazanin" panose="00000400000000000000" pitchFamily="2" charset="-78"/>
              </a:rPr>
              <a:t>پس از مطالعه این بخش انتظار می رود فراگیر بتواند:</a:t>
            </a:r>
          </a:p>
          <a:p>
            <a:pPr algn="r" rtl="1"/>
            <a:r>
              <a:rPr lang="fa-IR" sz="2400" dirty="0">
                <a:cs typeface="B Nazanin" panose="00000400000000000000" pitchFamily="2" charset="-78"/>
              </a:rPr>
              <a:t>انواع ارجاعات و پیگیری آنها را توضیح دهد</a:t>
            </a:r>
          </a:p>
          <a:p>
            <a:pPr algn="r" rtl="1"/>
            <a:r>
              <a:rPr lang="fa-IR" sz="2400" dirty="0">
                <a:cs typeface="B Nazanin" panose="00000400000000000000" pitchFamily="2" charset="-78"/>
              </a:rPr>
              <a:t>گروههای هدف برای تشکیل پرونده پیش از بارداری را نام ببرد</a:t>
            </a:r>
          </a:p>
          <a:p>
            <a:pPr algn="r" rtl="1"/>
            <a:r>
              <a:rPr lang="fa-IR" sz="2400" dirty="0">
                <a:cs typeface="B Nazanin" panose="00000400000000000000" pitchFamily="2" charset="-78"/>
              </a:rPr>
              <a:t>گروههای مواد غذایی ومکمل های مصرفی مادر را نام ببرد </a:t>
            </a:r>
          </a:p>
          <a:p>
            <a:pPr algn="r" rtl="1"/>
            <a:r>
              <a:rPr lang="fa-IR" sz="2400" dirty="0">
                <a:cs typeface="B Nazanin" panose="00000400000000000000" pitchFamily="2" charset="-78"/>
              </a:rPr>
              <a:t>آموزش های بهداشتی لازم در زمان بارداری را توضیح دهد</a:t>
            </a:r>
          </a:p>
          <a:p>
            <a:pPr algn="r" rtl="1"/>
            <a:r>
              <a:rPr lang="fa-IR" sz="2400" dirty="0">
                <a:cs typeface="B Nazanin" panose="00000400000000000000" pitchFamily="2" charset="-78"/>
              </a:rPr>
              <a:t>تعاریف مراقبت های دوران بارداری را بیان کند</a:t>
            </a:r>
          </a:p>
          <a:p>
            <a:pPr algn="r" rtl="1"/>
            <a:r>
              <a:rPr lang="fa-IR" sz="2400" dirty="0">
                <a:cs typeface="B Nazanin" panose="00000400000000000000" pitchFamily="2" charset="-78"/>
              </a:rPr>
              <a:t>مراقبت مادر باردار در نیمه اول و دوم بارداری براساس مجموعه مراقبت های ادغام یافته سلامت مادران انجام دهد </a:t>
            </a:r>
          </a:p>
          <a:p>
            <a:endParaRPr lang="en-US" dirty="0"/>
          </a:p>
        </p:txBody>
      </p:sp>
    </p:spTree>
    <p:extLst>
      <p:ext uri="{BB962C8B-B14F-4D97-AF65-F5344CB8AC3E}">
        <p14:creationId xmlns:p14="http://schemas.microsoft.com/office/powerpoint/2010/main" val="38321868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3010486"/>
            <a:ext cx="8915400" cy="2900736"/>
          </a:xfrm>
        </p:spPr>
        <p:txBody>
          <a:bodyPr>
            <a:normAutofit/>
          </a:bodyPr>
          <a:lstStyle/>
          <a:p>
            <a:pPr marL="0" indent="0" algn="ctr" rtl="1">
              <a:buNone/>
            </a:pPr>
            <a:r>
              <a:rPr lang="fa-IR" sz="3600" b="1" dirty="0">
                <a:cs typeface="B Nazanin" panose="00000400000000000000" pitchFamily="2" charset="-78"/>
              </a:rPr>
              <a:t>مراقبت های ویژه بارداری </a:t>
            </a:r>
            <a:endParaRPr lang="en-US" sz="3600" b="1" dirty="0">
              <a:cs typeface="B Nazanin" panose="00000400000000000000" pitchFamily="2" charset="-78"/>
            </a:endParaRPr>
          </a:p>
        </p:txBody>
      </p:sp>
    </p:spTree>
    <p:extLst>
      <p:ext uri="{BB962C8B-B14F-4D97-AF65-F5344CB8AC3E}">
        <p14:creationId xmlns:p14="http://schemas.microsoft.com/office/powerpoint/2010/main" val="37780583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algn="r" rtl="1"/>
            <a:r>
              <a:rPr lang="fa-IR" sz="2400" dirty="0">
                <a:cs typeface="B Nazanin" panose="00000400000000000000" pitchFamily="2" charset="-78"/>
              </a:rPr>
              <a:t>درصورت بروز علائم خطر فوری (در حال تشنج/ تشنج قبل از مراجعه - اختلال هوشیاري – شوک - خونريزي - پاره شدن کیسه آب - درد شديد يا حاد شکم):</a:t>
            </a:r>
          </a:p>
          <a:p>
            <a:pPr algn="r" rtl="1"/>
            <a:r>
              <a:rPr lang="fa-IR" sz="2400" b="1" dirty="0">
                <a:cs typeface="B Nazanin" panose="00000400000000000000" pitchFamily="2" charset="-78"/>
              </a:rPr>
              <a:t>اقدام </a:t>
            </a:r>
            <a:r>
              <a:rPr lang="fa-IR" sz="2400" dirty="0">
                <a:cs typeface="B Nazanin" panose="00000400000000000000" pitchFamily="2" charset="-78"/>
              </a:rPr>
              <a:t>: </a:t>
            </a:r>
            <a:r>
              <a:rPr lang="fa-IR" sz="2400" dirty="0">
                <a:solidFill>
                  <a:srgbClr val="FF0000"/>
                </a:solidFill>
                <a:cs typeface="B Nazanin" panose="00000400000000000000" pitchFamily="2" charset="-78"/>
              </a:rPr>
              <a:t>حساس کردن مادر و همراهان در مورد در معرض خطر بودن جان مادر و اعزام</a:t>
            </a:r>
            <a:endParaRPr lang="en-US" sz="24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111653224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algn="r" rtl="1"/>
            <a:r>
              <a:rPr lang="fa-IR" sz="2400" b="1" dirty="0">
                <a:cs typeface="B Nazanin" panose="00000400000000000000" pitchFamily="2" charset="-78"/>
              </a:rPr>
              <a:t>در صورت </a:t>
            </a:r>
            <a:r>
              <a:rPr lang="fa-IR" sz="2400" dirty="0">
                <a:cs typeface="B Nazanin" panose="00000400000000000000" pitchFamily="2" charset="-78"/>
              </a:rPr>
              <a:t>:فشارخون بالا، لکه بیني، تب، سوزش ادرار، آبريزش، سر درد، درد شکم و يا پهلوها، ورم و درد يك طرفه ساق و ران، استفراغ شديد يا خوني، تعداد نبض و تنفس بیش از حد طبیعي، زردي، ضربه مستقیم به شکم و لگن، افزايش وزن ناگهاني، نشنیدن يا غیر طبیعي بودن صداي قلب جنین (نیمه دوم بارداري)، کاهش يا عدم حرکت جنین، ورم دستها و صورت (نیمه دوم بارداري)، سن بارداري بیش از 40 هفته</a:t>
            </a:r>
          </a:p>
          <a:p>
            <a:pPr algn="r" rtl="1"/>
            <a:r>
              <a:rPr lang="fa-IR" sz="2400" dirty="0">
                <a:cs typeface="B Nazanin" panose="00000400000000000000" pitchFamily="2" charset="-78"/>
              </a:rPr>
              <a:t>اقدام :</a:t>
            </a:r>
            <a:r>
              <a:rPr lang="fa-IR" sz="2400" dirty="0">
                <a:solidFill>
                  <a:srgbClr val="FF0000"/>
                </a:solidFill>
                <a:cs typeface="B Nazanin" panose="00000400000000000000" pitchFamily="2" charset="-78"/>
              </a:rPr>
              <a:t>حساس کردن مادر و همراهان در مورد در معرض خطر بودن جان مادر و ارجاع فوري</a:t>
            </a:r>
            <a:endParaRPr lang="en-US" sz="24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8485435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97151" y="603115"/>
            <a:ext cx="9207461" cy="5641568"/>
          </a:xfrm>
        </p:spPr>
        <p:txBody>
          <a:bodyPr>
            <a:noAutofit/>
          </a:bodyPr>
          <a:lstStyle/>
          <a:p>
            <a:pPr marL="0" indent="0" algn="ctr" rtl="1">
              <a:buNone/>
            </a:pPr>
            <a:r>
              <a:rPr lang="fa-IR" sz="2400" b="1" u="sng" dirty="0">
                <a:cs typeface="B Nazanin" panose="00000400000000000000" pitchFamily="2" charset="-78"/>
              </a:rPr>
              <a:t>درصورت وجود رفتار پرخطر </a:t>
            </a:r>
          </a:p>
          <a:p>
            <a:pPr marL="0" indent="0" algn="r" rtl="1">
              <a:buNone/>
            </a:pPr>
            <a:r>
              <a:rPr lang="fa-IR" sz="2400" dirty="0">
                <a:cs typeface="B Nazanin" panose="00000400000000000000" pitchFamily="2" charset="-78"/>
              </a:rPr>
              <a:t>اقدام :</a:t>
            </a:r>
            <a:r>
              <a:rPr lang="fa-IR" sz="2400" dirty="0">
                <a:solidFill>
                  <a:srgbClr val="FFC000"/>
                </a:solidFill>
                <a:cs typeface="B Nazanin" panose="00000400000000000000" pitchFamily="2" charset="-78"/>
              </a:rPr>
              <a:t>ارجاع غیر فوری به پزشک / ماما </a:t>
            </a:r>
          </a:p>
          <a:p>
            <a:pPr marL="0" indent="0" algn="ctr" rtl="1">
              <a:buNone/>
            </a:pPr>
            <a:r>
              <a:rPr lang="fa-IR" sz="2400" b="1" u="sng" dirty="0">
                <a:cs typeface="B Nazanin" panose="00000400000000000000" pitchFamily="2" charset="-78"/>
              </a:rPr>
              <a:t>در صورت وجود غربال مثبت همسر آزاري </a:t>
            </a:r>
          </a:p>
          <a:p>
            <a:pPr marL="0" indent="0" algn="r" rtl="1">
              <a:buNone/>
            </a:pPr>
            <a:r>
              <a:rPr lang="fa-IR" sz="2400" dirty="0">
                <a:cs typeface="B Nazanin" panose="00000400000000000000" pitchFamily="2" charset="-78"/>
              </a:rPr>
              <a:t>اقدام :</a:t>
            </a:r>
            <a:r>
              <a:rPr lang="fa-IR" sz="2400" dirty="0">
                <a:solidFill>
                  <a:srgbClr val="FFC000"/>
                </a:solidFill>
                <a:cs typeface="B Nazanin" panose="00000400000000000000" pitchFamily="2" charset="-78"/>
              </a:rPr>
              <a:t>ارجاع غیر فوري به کارشناس سلامت روان و پیگیري - در صورت آسیب جسمي به مادر: ارجاع در اولین فرصت به ماما/ پزشك</a:t>
            </a:r>
          </a:p>
          <a:p>
            <a:pPr marL="0" indent="0" algn="ctr" rtl="1">
              <a:buNone/>
            </a:pPr>
            <a:r>
              <a:rPr lang="fa-IR" sz="2400" b="1" u="sng" dirty="0">
                <a:cs typeface="B Nazanin" panose="00000400000000000000" pitchFamily="2" charset="-78"/>
              </a:rPr>
              <a:t>غربال مثبت سلامت روان  </a:t>
            </a:r>
          </a:p>
          <a:p>
            <a:pPr marL="0" indent="0" algn="r" rtl="1">
              <a:buNone/>
            </a:pPr>
            <a:r>
              <a:rPr lang="fa-IR" sz="2400" dirty="0">
                <a:solidFill>
                  <a:schemeClr val="tx1"/>
                </a:solidFill>
                <a:cs typeface="B Nazanin" panose="00000400000000000000" pitchFamily="2" charset="-78"/>
              </a:rPr>
              <a:t>اقدام:</a:t>
            </a:r>
            <a:r>
              <a:rPr lang="fa-IR" sz="2400" dirty="0">
                <a:solidFill>
                  <a:srgbClr val="FFC000"/>
                </a:solidFill>
                <a:cs typeface="B Nazanin" panose="00000400000000000000" pitchFamily="2" charset="-78"/>
              </a:rPr>
              <a:t>انجام غربالگري خودکشي(پرسش دو سوال مرتبط): نتیجه منفي در سوالات خودکشي: ارجاع غیر فوري به پزشك</a:t>
            </a:r>
            <a:r>
              <a:rPr lang="fa-IR" sz="2400" dirty="0">
                <a:cs typeface="B Nazanin" panose="00000400000000000000" pitchFamily="2" charset="-78"/>
              </a:rPr>
              <a:t> </a:t>
            </a:r>
          </a:p>
          <a:p>
            <a:pPr marL="0" indent="0" algn="r" rtl="1">
              <a:buNone/>
            </a:pPr>
            <a:r>
              <a:rPr lang="fa-IR" sz="2400" dirty="0">
                <a:solidFill>
                  <a:srgbClr val="FF0000"/>
                </a:solidFill>
                <a:cs typeface="B Nazanin" panose="00000400000000000000" pitchFamily="2" charset="-78"/>
              </a:rPr>
              <a:t>نتیجه مثبت در سوالات خودکشي: ارجاع فوري به پزشك و اطلاع به رابط سلامت مادران</a:t>
            </a:r>
          </a:p>
          <a:p>
            <a:pPr marL="0" indent="0" algn="ctr" rtl="1">
              <a:buNone/>
            </a:pPr>
            <a:r>
              <a:rPr lang="fa-IR" sz="2400" b="1" u="sng" dirty="0">
                <a:cs typeface="B Nazanin" panose="00000400000000000000" pitchFamily="2" charset="-78"/>
              </a:rPr>
              <a:t>غربالگري اولیه منفي ولي شك قوي به مصرف مواد </a:t>
            </a:r>
          </a:p>
          <a:p>
            <a:pPr marL="0" indent="0" algn="r" rtl="1">
              <a:buNone/>
            </a:pPr>
            <a:r>
              <a:rPr lang="fa-IR" sz="2400" dirty="0">
                <a:cs typeface="B Nazanin" panose="00000400000000000000" pitchFamily="2" charset="-78"/>
              </a:rPr>
              <a:t>اقدام: </a:t>
            </a:r>
            <a:r>
              <a:rPr lang="fa-IR" sz="2400" dirty="0">
                <a:solidFill>
                  <a:srgbClr val="FFC000"/>
                </a:solidFill>
                <a:cs typeface="B Nazanin" panose="00000400000000000000" pitchFamily="2" charset="-78"/>
              </a:rPr>
              <a:t>ارجاع غیرفوري به ماما/ پزشك - پیگیري هر 3 ماه و غربالگري اولیه</a:t>
            </a:r>
            <a:endParaRPr lang="en-US" sz="2400" dirty="0">
              <a:solidFill>
                <a:srgbClr val="FFC000"/>
              </a:solidFill>
              <a:cs typeface="B Nazanin" panose="00000400000000000000" pitchFamily="2" charset="-78"/>
            </a:endParaRPr>
          </a:p>
        </p:txBody>
      </p:sp>
    </p:spTree>
    <p:extLst>
      <p:ext uri="{BB962C8B-B14F-4D97-AF65-F5344CB8AC3E}">
        <p14:creationId xmlns:p14="http://schemas.microsoft.com/office/powerpoint/2010/main" val="310968731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2800" b="1" u="sng" dirty="0">
                <a:cs typeface="B Nazanin" panose="00000400000000000000" pitchFamily="2" charset="-78"/>
              </a:rPr>
              <a:t>غربالگري اولیه مثبت مصرف دخانیات، الکل و مواد </a:t>
            </a:r>
            <a:br>
              <a:rPr lang="fa-IR" sz="2800" dirty="0">
                <a:cs typeface="B Nazanin" panose="00000400000000000000" pitchFamily="2" charset="-78"/>
              </a:rPr>
            </a:br>
            <a:endParaRPr lang="en-US" sz="2800" dirty="0"/>
          </a:p>
        </p:txBody>
      </p:sp>
      <p:sp>
        <p:nvSpPr>
          <p:cNvPr id="3" name="Content Placeholder 2"/>
          <p:cNvSpPr>
            <a:spLocks noGrp="1"/>
          </p:cNvSpPr>
          <p:nvPr>
            <p:ph idx="1"/>
          </p:nvPr>
        </p:nvSpPr>
        <p:spPr>
          <a:xfrm>
            <a:off x="1795346" y="1393902"/>
            <a:ext cx="9709266" cy="4517320"/>
          </a:xfrm>
        </p:spPr>
        <p:txBody>
          <a:bodyPr>
            <a:noAutofit/>
          </a:bodyPr>
          <a:lstStyle/>
          <a:p>
            <a:pPr algn="r" rtl="1"/>
            <a:r>
              <a:rPr lang="fa-IR" sz="2400" dirty="0">
                <a:cs typeface="B Nazanin" panose="00000400000000000000" pitchFamily="2" charset="-78"/>
              </a:rPr>
              <a:t>اقدام :</a:t>
            </a:r>
          </a:p>
          <a:p>
            <a:pPr marL="0" indent="0" algn="r" rtl="1">
              <a:buNone/>
            </a:pPr>
            <a:r>
              <a:rPr lang="fa-IR" sz="2400" dirty="0">
                <a:cs typeface="B Nazanin" panose="00000400000000000000" pitchFamily="2" charset="-78"/>
              </a:rPr>
              <a:t>-</a:t>
            </a:r>
            <a:r>
              <a:rPr lang="fa-IR" sz="2400" dirty="0">
                <a:solidFill>
                  <a:srgbClr val="FFC000"/>
                </a:solidFill>
                <a:cs typeface="B Nazanin" panose="00000400000000000000" pitchFamily="2" charset="-78"/>
              </a:rPr>
              <a:t>آموزش خطرات مصرف سیگار، مواد و الکل و خطرات مواجهه با دود دسته دوم سیگار در بارداري </a:t>
            </a:r>
          </a:p>
          <a:p>
            <a:pPr marL="0" indent="0" algn="r" rtl="1">
              <a:buNone/>
            </a:pPr>
            <a:r>
              <a:rPr lang="fa-IR" sz="2400" dirty="0">
                <a:solidFill>
                  <a:srgbClr val="FFC000"/>
                </a:solidFill>
                <a:cs typeface="B Nazanin" panose="00000400000000000000" pitchFamily="2" charset="-78"/>
              </a:rPr>
              <a:t>- توصیه اکید به ترک سیگار و دريافت خدمات درماني اختلال مصرف مواد و الکل در بارداري خصوصاً در هفته هاي اول بارداري</a:t>
            </a:r>
          </a:p>
          <a:p>
            <a:pPr marL="0" indent="0" algn="r" rtl="1">
              <a:buNone/>
            </a:pPr>
            <a:r>
              <a:rPr lang="fa-IR" sz="2400" dirty="0">
                <a:solidFill>
                  <a:srgbClr val="FFC000"/>
                </a:solidFill>
                <a:cs typeface="B Nazanin" panose="00000400000000000000" pitchFamily="2" charset="-78"/>
              </a:rPr>
              <a:t>- تأکید بیشتر در مورد علائم خطر زايمان زودرس (خونريزي، لکه بیني، آبريزش، دردهاي شکمي) </a:t>
            </a:r>
          </a:p>
          <a:p>
            <a:pPr marL="0" indent="0" algn="r" rtl="1">
              <a:buNone/>
            </a:pPr>
            <a:r>
              <a:rPr lang="fa-IR" sz="2400" dirty="0">
                <a:solidFill>
                  <a:srgbClr val="FFC000"/>
                </a:solidFill>
                <a:cs typeface="B Nazanin" panose="00000400000000000000" pitchFamily="2" charset="-78"/>
              </a:rPr>
              <a:t>- تأکید به انجام زايمان در بیمارستان </a:t>
            </a:r>
          </a:p>
          <a:p>
            <a:pPr marL="0" indent="0" algn="r" rtl="1">
              <a:buNone/>
            </a:pPr>
            <a:r>
              <a:rPr lang="fa-IR" sz="2400" dirty="0">
                <a:solidFill>
                  <a:srgbClr val="FFC000"/>
                </a:solidFill>
                <a:cs typeface="B Nazanin" panose="00000400000000000000" pitchFamily="2" charset="-78"/>
              </a:rPr>
              <a:t>- ارجاع غیر فوري به ماما/ پزشك</a:t>
            </a:r>
          </a:p>
          <a:p>
            <a:pPr marL="0" indent="0" algn="r" rtl="1">
              <a:buNone/>
            </a:pPr>
            <a:r>
              <a:rPr lang="fa-IR" sz="2400" dirty="0">
                <a:solidFill>
                  <a:srgbClr val="FFC000"/>
                </a:solidFill>
                <a:cs typeface="B Nazanin" panose="00000400000000000000" pitchFamily="2" charset="-78"/>
              </a:rPr>
              <a:t>- ارجاع غیر فوري به کارشناس سلامت روان براي غربالگري تکمیل</a:t>
            </a:r>
          </a:p>
          <a:p>
            <a:pPr marL="0" indent="0" algn="ctr" rtl="1">
              <a:buNone/>
            </a:pPr>
            <a:r>
              <a:rPr lang="fa-IR" sz="2400" b="1" u="sng" dirty="0">
                <a:cs typeface="B Nazanin" panose="00000400000000000000" pitchFamily="2" charset="-78"/>
              </a:rPr>
              <a:t>سابقه درمان اختلال مصرف مواد</a:t>
            </a:r>
          </a:p>
          <a:p>
            <a:pPr algn="r" rtl="1"/>
            <a:r>
              <a:rPr lang="fa-IR" sz="2400" dirty="0">
                <a:cs typeface="B Nazanin" panose="00000400000000000000" pitchFamily="2" charset="-78"/>
              </a:rPr>
              <a:t>  اقدام: </a:t>
            </a:r>
            <a:r>
              <a:rPr lang="fa-IR" sz="2400" dirty="0">
                <a:solidFill>
                  <a:srgbClr val="FFC000"/>
                </a:solidFill>
                <a:cs typeface="B Nazanin" panose="00000400000000000000" pitchFamily="2" charset="-78"/>
              </a:rPr>
              <a:t>ارجاع غیر فوري به ماما/ پزشك </a:t>
            </a:r>
            <a:endParaRPr lang="en-US" sz="2400" dirty="0">
              <a:solidFill>
                <a:srgbClr val="FFC000"/>
              </a:solidFill>
              <a:cs typeface="B Nazanin" panose="00000400000000000000" pitchFamily="2" charset="-78"/>
            </a:endParaRPr>
          </a:p>
        </p:txBody>
      </p:sp>
    </p:spTree>
    <p:extLst>
      <p:ext uri="{BB962C8B-B14F-4D97-AF65-F5344CB8AC3E}">
        <p14:creationId xmlns:p14="http://schemas.microsoft.com/office/powerpoint/2010/main" val="397275032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189571"/>
            <a:ext cx="8937436" cy="635619"/>
          </a:xfrm>
        </p:spPr>
        <p:txBody>
          <a:bodyPr>
            <a:normAutofit/>
          </a:bodyPr>
          <a:lstStyle/>
          <a:p>
            <a:pPr algn="ctr"/>
            <a:r>
              <a:rPr lang="fa-IR" sz="3200" dirty="0">
                <a:cs typeface="B Nazanin" panose="00000400000000000000" pitchFamily="2" charset="-78"/>
              </a:rPr>
              <a:t>علائم و نشانه های غیر طبیعی </a:t>
            </a:r>
            <a:endParaRPr lang="en-US" sz="3200" dirty="0">
              <a:cs typeface="B Nazanin" panose="00000400000000000000" pitchFamily="2" charset="-78"/>
            </a:endParaRPr>
          </a:p>
        </p:txBody>
      </p:sp>
      <p:sp>
        <p:nvSpPr>
          <p:cNvPr id="3" name="Content Placeholder 2"/>
          <p:cNvSpPr>
            <a:spLocks noGrp="1"/>
          </p:cNvSpPr>
          <p:nvPr>
            <p:ph idx="1"/>
          </p:nvPr>
        </p:nvSpPr>
        <p:spPr>
          <a:xfrm>
            <a:off x="1572322" y="825190"/>
            <a:ext cx="9932290" cy="5086032"/>
          </a:xfrm>
        </p:spPr>
        <p:txBody>
          <a:bodyPr>
            <a:noAutofit/>
          </a:bodyPr>
          <a:lstStyle/>
          <a:p>
            <a:pPr algn="r" rtl="1"/>
            <a:r>
              <a:rPr lang="fa-IR" sz="2400" dirty="0">
                <a:cs typeface="B Nazanin" panose="00000400000000000000" pitchFamily="2" charset="-78"/>
              </a:rPr>
              <a:t>وزن گیري نامناسب، ترشحات بدبوي مهبل، خارش و سوزش تناسلي، نشنیدن صداي قلب جنین (نیمه اول بارداري)، افزايش فشارخون ماکزيمم به میزان 30 میلیمتر جیوه و يا فشارخون مینیمم به میزان 15 میلیمتر جیوه در مقايسه با فشارخون اولیه، رنگ پريدگي شديد، خارش پوست، بثورات پوستي، ورم دستها و صورت (نیمه اول بارداري)، سوء تغذيه، عدم تطابق ارتفاع رحم با سن بارداری</a:t>
            </a:r>
          </a:p>
          <a:p>
            <a:pPr algn="r" rtl="1"/>
            <a:r>
              <a:rPr lang="fa-IR" sz="2400" dirty="0">
                <a:cs typeface="B Nazanin" panose="00000400000000000000" pitchFamily="2" charset="-78"/>
              </a:rPr>
              <a:t>بارداري زير 18 و بالاي 35سال، بارداري پنجم و بالاتر، سن بارداري نامشخص، نمايه توده بدني غیرطبیعي، شغل سخت و سنگین، چندقلويي، بارداري همزمان با روشهاي پیشگیري از بارداري، ارهاش منفي، بارداري همزمان با شیردهي، حاملگي برنامه ريزي نشده، اختلال ژنتیکي يا ناهنجاري در زوجین يا بستگان درجه اول</a:t>
            </a:r>
          </a:p>
          <a:p>
            <a:pPr algn="r" rtl="1"/>
            <a:r>
              <a:rPr lang="fa-IR" sz="2400" dirty="0">
                <a:cs typeface="B Nazanin" panose="00000400000000000000" pitchFamily="2" charset="-78"/>
              </a:rPr>
              <a:t>پره اکلامپسي، ديابت بارداري، چندقلويي، سزارين، جراحي بر روي رحم، خونريزي پس از زايمان، جدا شدن زودرس جفت، جفت سرراهي، مول/ حاملگي نابجا، زايمان ديررس، زايمان زودرس، نوزاد ناهنجار، سقط مکرر، مرده زايي، مرگ نوزاد، نوزاد با وزن کمتر از 2500 گرم، نوزاد با وزن بیش از 4000 گرم</a:t>
            </a:r>
          </a:p>
          <a:p>
            <a:pPr marL="0" indent="0" algn="r" rtl="1">
              <a:buNone/>
            </a:pPr>
            <a:r>
              <a:rPr lang="fa-IR" sz="2400" dirty="0">
                <a:cs typeface="B Nazanin" panose="00000400000000000000" pitchFamily="2" charset="-78"/>
              </a:rPr>
              <a:t>   اقدام در کل موارد فوق  :</a:t>
            </a:r>
            <a:r>
              <a:rPr lang="fa-IR" sz="2400" dirty="0">
                <a:solidFill>
                  <a:srgbClr val="FFC000"/>
                </a:solidFill>
                <a:cs typeface="B Nazanin" panose="00000400000000000000" pitchFamily="2" charset="-78"/>
              </a:rPr>
              <a:t>ارجاع غیر فوری به ماما / پزشک </a:t>
            </a:r>
            <a:endParaRPr lang="en-US" sz="2400" dirty="0">
              <a:solidFill>
                <a:srgbClr val="FFC000"/>
              </a:solidFill>
              <a:cs typeface="B Nazanin" panose="00000400000000000000" pitchFamily="2" charset="-78"/>
            </a:endParaRPr>
          </a:p>
          <a:p>
            <a:pPr marL="0" indent="0" algn="r" rtl="1">
              <a:buNone/>
            </a:pPr>
            <a:endParaRPr lang="fa-IR" sz="2400" dirty="0">
              <a:cs typeface="B Nazanin" panose="00000400000000000000" pitchFamily="2" charset="-78"/>
            </a:endParaRPr>
          </a:p>
          <a:p>
            <a:pPr algn="r" rtl="1"/>
            <a:endParaRPr lang="fa-IR" sz="2400" dirty="0">
              <a:cs typeface="B Nazanin" panose="00000400000000000000" pitchFamily="2" charset="-78"/>
            </a:endParaRPr>
          </a:p>
          <a:p>
            <a:pPr algn="r" rtl="1"/>
            <a:endParaRPr lang="fa-IR" sz="2400" dirty="0">
              <a:cs typeface="B Nazanin" panose="00000400000000000000" pitchFamily="2" charset="-78"/>
            </a:endParaRPr>
          </a:p>
        </p:txBody>
      </p:sp>
    </p:spTree>
    <p:extLst>
      <p:ext uri="{BB962C8B-B14F-4D97-AF65-F5344CB8AC3E}">
        <p14:creationId xmlns:p14="http://schemas.microsoft.com/office/powerpoint/2010/main" val="36747219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lgn="r" rtl="1">
              <a:buNone/>
            </a:pPr>
            <a:r>
              <a:rPr lang="fa-IR" sz="2400" b="1" dirty="0">
                <a:solidFill>
                  <a:srgbClr val="FF0000"/>
                </a:solidFill>
                <a:cs typeface="B Nazanin" panose="00000400000000000000" pitchFamily="2" charset="-78"/>
              </a:rPr>
              <a:t>اقدامات قبل از اعزام: </a:t>
            </a:r>
          </a:p>
          <a:p>
            <a:pPr marL="0" indent="0" algn="r" rtl="1">
              <a:buNone/>
            </a:pPr>
            <a:r>
              <a:rPr lang="fa-IR" sz="2400" dirty="0">
                <a:cs typeface="B Nazanin" panose="00000400000000000000" pitchFamily="2" charset="-78"/>
              </a:rPr>
              <a:t>الف) </a:t>
            </a:r>
            <a:r>
              <a:rPr lang="fa-IR" sz="2400" b="1" dirty="0">
                <a:cs typeface="B Nazanin" panose="00000400000000000000" pitchFamily="2" charset="-78"/>
              </a:rPr>
              <a:t>شوک و اختلال هوشیاري: </a:t>
            </a:r>
            <a:r>
              <a:rPr lang="fa-IR" sz="2400" dirty="0">
                <a:cs typeface="B Nazanin" panose="00000400000000000000" pitchFamily="2" charset="-78"/>
              </a:rPr>
              <a:t>عدم تجويز مايعات و مواد خوراکي از راه دهان، گرم نگه داشتن مادر، خوابانیدن مادر به پهلوي چپ و بالا نگه داشتن پاه ها از سطح بدن</a:t>
            </a:r>
          </a:p>
          <a:p>
            <a:pPr marL="0" indent="0" algn="r" rtl="1">
              <a:buNone/>
            </a:pPr>
            <a:r>
              <a:rPr lang="fa-IR" sz="2400" dirty="0">
                <a:cs typeface="B Nazanin" panose="00000400000000000000" pitchFamily="2" charset="-78"/>
              </a:rPr>
              <a:t> ب)</a:t>
            </a:r>
            <a:r>
              <a:rPr lang="fa-IR" sz="2400" b="1" dirty="0">
                <a:cs typeface="B Nazanin" panose="00000400000000000000" pitchFamily="2" charset="-78"/>
              </a:rPr>
              <a:t> تشنج</a:t>
            </a:r>
            <a:r>
              <a:rPr lang="fa-IR" sz="2400" dirty="0">
                <a:cs typeface="B Nazanin" panose="00000400000000000000" pitchFamily="2" charset="-78"/>
              </a:rPr>
              <a:t>: باز کردن راه هوايي با گذاشتن ايروي، خوابانیدن مادر به پهلوي چپ، عدم تجويز مايعات و مواد خوراکي از راه دهان</a:t>
            </a:r>
            <a:endParaRPr lang="en-US" sz="2400" dirty="0">
              <a:cs typeface="B Nazanin" panose="00000400000000000000" pitchFamily="2" charset="-78"/>
            </a:endParaRPr>
          </a:p>
          <a:p>
            <a:endParaRPr lang="en-US" dirty="0"/>
          </a:p>
        </p:txBody>
      </p:sp>
    </p:spTree>
    <p:extLst>
      <p:ext uri="{BB962C8B-B14F-4D97-AF65-F5344CB8AC3E}">
        <p14:creationId xmlns:p14="http://schemas.microsoft.com/office/powerpoint/2010/main" val="229948296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2653990"/>
            <a:ext cx="8915400" cy="3257232"/>
          </a:xfrm>
        </p:spPr>
        <p:txBody>
          <a:bodyPr>
            <a:normAutofit/>
          </a:bodyPr>
          <a:lstStyle/>
          <a:p>
            <a:pPr marL="0" indent="0" algn="ctr" rtl="1">
              <a:buNone/>
            </a:pPr>
            <a:r>
              <a:rPr lang="fa-IR" sz="3600" b="1" dirty="0">
                <a:solidFill>
                  <a:srgbClr val="00B0F0"/>
                </a:solidFill>
                <a:cs typeface="B Nazanin" panose="00000400000000000000" pitchFamily="2" charset="-78"/>
              </a:rPr>
              <a:t>تعاریف مراقبت های  بارداری </a:t>
            </a:r>
            <a:endParaRPr lang="en-US" sz="3600" b="1" dirty="0">
              <a:solidFill>
                <a:srgbClr val="00B0F0"/>
              </a:solidFill>
              <a:cs typeface="B Nazanin" panose="00000400000000000000" pitchFamily="2" charset="-78"/>
            </a:endParaRPr>
          </a:p>
        </p:txBody>
      </p:sp>
    </p:spTree>
    <p:extLst>
      <p:ext uri="{BB962C8B-B14F-4D97-AF65-F5344CB8AC3E}">
        <p14:creationId xmlns:p14="http://schemas.microsoft.com/office/powerpoint/2010/main" val="251830819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17289" y="466928"/>
            <a:ext cx="9787324" cy="5444294"/>
          </a:xfrm>
        </p:spPr>
        <p:txBody>
          <a:bodyPr>
            <a:noAutofit/>
          </a:bodyPr>
          <a:lstStyle/>
          <a:p>
            <a:pPr marL="0" indent="0" algn="ctr" rtl="1">
              <a:buNone/>
            </a:pPr>
            <a:r>
              <a:rPr lang="fa-IR" sz="2400" b="1" dirty="0">
                <a:solidFill>
                  <a:srgbClr val="00B0F0"/>
                </a:solidFill>
                <a:cs typeface="B Nazanin" panose="00000400000000000000" pitchFamily="2" charset="-78"/>
              </a:rPr>
              <a:t>تشکیل پرونده و شرح حال</a:t>
            </a:r>
          </a:p>
          <a:p>
            <a:pPr marL="0" indent="0" algn="r" rtl="1">
              <a:buNone/>
            </a:pPr>
            <a:r>
              <a:rPr lang="fa-IR" sz="2400" dirty="0">
                <a:solidFill>
                  <a:srgbClr val="00B0F0"/>
                </a:solidFill>
                <a:cs typeface="B Nazanin" panose="00000400000000000000" pitchFamily="2" charset="-78"/>
              </a:rPr>
              <a:t> </a:t>
            </a:r>
            <a:r>
              <a:rPr lang="fa-IR" sz="2400" dirty="0">
                <a:cs typeface="B Nazanin" panose="00000400000000000000" pitchFamily="2" charset="-78"/>
              </a:rPr>
              <a:t>در اولین ملاقات، قبل از انجام مراقبت ها، شرح حال و سوابق بارداري و زايمان مادر را تکمیل نمائید. شرح حال شامل: </a:t>
            </a:r>
          </a:p>
          <a:p>
            <a:pPr marL="0" indent="0" algn="r" rtl="1">
              <a:buNone/>
            </a:pPr>
            <a:r>
              <a:rPr lang="fa-IR" sz="2400" dirty="0">
                <a:cs typeface="B Nazanin" panose="00000400000000000000" pitchFamily="2" charset="-78"/>
              </a:rPr>
              <a:t>تاريخچه اجتماعي: سن زير 18 و بالاي 35 سال، مصرف مواد، الکل و دخانیات، رفتارهاي پرخطر، همسرآزاري، شغل سخت و سنگین </a:t>
            </a:r>
          </a:p>
          <a:p>
            <a:pPr marL="0" indent="0" algn="r" rtl="1">
              <a:buNone/>
            </a:pPr>
            <a:r>
              <a:rPr lang="fa-IR" sz="2400" dirty="0">
                <a:cs typeface="B Nazanin" panose="00000400000000000000" pitchFamily="2" charset="-78"/>
              </a:rPr>
              <a:t>- تاريخچه بارداري: تعداد بارداري، تعداد زايمان، تعداد سقط، تعداد فرزندان، بارداري پنجم و بالاتر و سوابق بارداري و زايمان قبلي</a:t>
            </a:r>
          </a:p>
          <a:p>
            <a:pPr marL="0" indent="0" algn="r" rtl="1">
              <a:buNone/>
            </a:pPr>
            <a:r>
              <a:rPr lang="fa-IR" sz="2400" dirty="0">
                <a:cs typeface="B Nazanin" panose="00000400000000000000" pitchFamily="2" charset="-78"/>
              </a:rPr>
              <a:t> - تاريخچه پزشکي: ابتلا فعلي به بیماري اعم از بیماري هاي زمینه اي (ديابت، فشارخون بالا، صرع، سل، کلیوي، آسم، قلبي و ...)، سوء تغذيه، ناهنجاري اسکلتي، عفونت</a:t>
            </a:r>
            <a:r>
              <a:rPr lang="en-US" sz="2400" dirty="0">
                <a:cs typeface="B Nazanin" panose="00000400000000000000" pitchFamily="2" charset="-78"/>
              </a:rPr>
              <a:t>HIV / </a:t>
            </a:r>
            <a:r>
              <a:rPr lang="fa-IR" sz="2400" dirty="0">
                <a:cs typeface="B Nazanin" panose="00000400000000000000" pitchFamily="2" charset="-78"/>
              </a:rPr>
              <a:t>ايدز، هپاتیت، اختلال انعقادي، سابقه سرطان پستان در خانم هاي بالاي 30 سال و يا سابقه سرطان پستان در افراد درجه يك خانواده مادر (مادر، خواهر، مادر بزرگ)، ناهنجاري دستگاه تناسلي، نمايه توده بدني غیر طبیعي، تالاسمي در خانم و يا همسرش، اختلال ژنتیکي در خانم يا همسرش و يا وجود ناهنجاري در يکي از بستگان درجه يك ( پدر، مادر، خواهر، برادر، فرزند )</a:t>
            </a:r>
            <a:endParaRPr lang="en-US" sz="2400" dirty="0">
              <a:cs typeface="B Nazanin" panose="00000400000000000000" pitchFamily="2" charset="-78"/>
            </a:endParaRPr>
          </a:p>
        </p:txBody>
      </p:sp>
    </p:spTree>
    <p:extLst>
      <p:ext uri="{BB962C8B-B14F-4D97-AF65-F5344CB8AC3E}">
        <p14:creationId xmlns:p14="http://schemas.microsoft.com/office/powerpoint/2010/main" val="42774184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4C7AE14-3615-5E2E-B26A-E0FBBB76D9F2}"/>
              </a:ext>
            </a:extLst>
          </p:cNvPr>
          <p:cNvSpPr>
            <a:spLocks noGrp="1"/>
          </p:cNvSpPr>
          <p:nvPr>
            <p:ph idx="1"/>
          </p:nvPr>
        </p:nvSpPr>
        <p:spPr>
          <a:xfrm>
            <a:off x="1962615" y="747132"/>
            <a:ext cx="9541997" cy="5164090"/>
          </a:xfrm>
        </p:spPr>
        <p:txBody>
          <a:bodyPr>
            <a:normAutofit lnSpcReduction="10000"/>
          </a:bodyPr>
          <a:lstStyle/>
          <a:p>
            <a:pPr marL="0" indent="0" algn="ctr" rtl="1">
              <a:buNone/>
            </a:pPr>
            <a:r>
              <a:rPr lang="fa-IR" sz="2400" b="1" dirty="0">
                <a:solidFill>
                  <a:srgbClr val="00B0F0"/>
                </a:solidFill>
                <a:cs typeface="B Nazanin" panose="00000400000000000000" pitchFamily="2" charset="-78"/>
              </a:rPr>
              <a:t>بررسی پرونده و آشنايی با وضعیت مادر</a:t>
            </a:r>
          </a:p>
          <a:p>
            <a:pPr marL="0" indent="0" algn="r" rtl="1">
              <a:buNone/>
            </a:pPr>
            <a:r>
              <a:rPr lang="fa-IR" sz="2400" dirty="0">
                <a:cs typeface="B Nazanin" panose="00000400000000000000" pitchFamily="2" charset="-78"/>
              </a:rPr>
              <a:t>در هر مراجعه، قبل از شروع مراقبت، خلاصه پرونده مادر را مرور کرده و از وضعیت وي مطلع شويد. چنانچه نقايصي مثل تکمیل نبودن قسمت هاي مختلف پرونده، نامشخص بودن وضعیت ايمن سازي، نبودن جواب آزمايش ها، نبودن نتیجه و پسخوراند وجود دارد، رفع و دستورات را اجرا کنید.</a:t>
            </a:r>
          </a:p>
          <a:p>
            <a:pPr marL="0" indent="0" algn="ctr" rtl="1">
              <a:buNone/>
            </a:pPr>
            <a:r>
              <a:rPr lang="fa-IR" sz="2400" b="1" dirty="0">
                <a:solidFill>
                  <a:srgbClr val="00B0F0"/>
                </a:solidFill>
                <a:cs typeface="B Nazanin" panose="00000400000000000000" pitchFamily="2" charset="-78"/>
              </a:rPr>
              <a:t>برقراري ارتباط مناسب با مادر</a:t>
            </a:r>
          </a:p>
          <a:p>
            <a:pPr marL="0" indent="0" algn="r" rtl="1">
              <a:buNone/>
            </a:pPr>
            <a:r>
              <a:rPr lang="fa-IR" sz="2400" dirty="0">
                <a:solidFill>
                  <a:srgbClr val="00B0F0"/>
                </a:solidFill>
                <a:cs typeface="B Nazanin" panose="00000400000000000000" pitchFamily="2" charset="-78"/>
              </a:rPr>
              <a:t> </a:t>
            </a:r>
            <a:r>
              <a:rPr lang="fa-IR" sz="2400" dirty="0">
                <a:cs typeface="B Nazanin" panose="00000400000000000000" pitchFamily="2" charset="-78"/>
              </a:rPr>
              <a:t>مواردي که بايد در برقراري ارتباط مناسب در نظر گرفت: </a:t>
            </a:r>
          </a:p>
          <a:p>
            <a:pPr marL="0" indent="0" algn="r" rtl="1">
              <a:buNone/>
            </a:pPr>
            <a:r>
              <a:rPr lang="fa-IR" sz="2400" dirty="0">
                <a:cs typeface="B Nazanin" panose="00000400000000000000" pitchFamily="2" charset="-78"/>
              </a:rPr>
              <a:t>- با دقت به صحبت ها و شکايت هاي زن باردار گوش کرده و يادآوري کنید که مشکل او را درک مي کنید.</a:t>
            </a:r>
          </a:p>
          <a:p>
            <a:pPr marL="0" indent="0" algn="r" rtl="1">
              <a:buNone/>
            </a:pPr>
            <a:r>
              <a:rPr lang="fa-IR" sz="2400" dirty="0">
                <a:cs typeface="B Nazanin" panose="00000400000000000000" pitchFamily="2" charset="-78"/>
              </a:rPr>
              <a:t>- نگرش احترام آمیز و صلح جويانه نسبت به زن باردار و زوجش داشته باشید. </a:t>
            </a:r>
          </a:p>
          <a:p>
            <a:pPr marL="0" indent="0" algn="r" rtl="1">
              <a:buNone/>
            </a:pPr>
            <a:r>
              <a:rPr lang="fa-IR" sz="2400" dirty="0">
                <a:cs typeface="B Nazanin" panose="00000400000000000000" pitchFamily="2" charset="-78"/>
              </a:rPr>
              <a:t>- از سرزنش کردن، ترحم و قضاوت نسبت به زن باردار يا زوجش خودداري کنید. (متهم نکنید، انگ نزنید، برخورد اهانت آمیز و يا جانب دارانه نداشته باشید) </a:t>
            </a:r>
          </a:p>
          <a:p>
            <a:pPr marL="0" indent="0" algn="r" rtl="1">
              <a:buNone/>
            </a:pPr>
            <a:r>
              <a:rPr lang="fa-IR" sz="2400" dirty="0">
                <a:cs typeface="B Nazanin" panose="00000400000000000000" pitchFamily="2" charset="-78"/>
              </a:rPr>
              <a:t>- به زن باردار و زوجش (در صورت مراجعه همسر) اطمینان دهید که اسرار آنها محرمانه مي ماند.</a:t>
            </a:r>
            <a:endParaRPr lang="en-US" sz="2400" dirty="0">
              <a:cs typeface="B Nazanin" panose="00000400000000000000" pitchFamily="2" charset="-78"/>
            </a:endParaRPr>
          </a:p>
        </p:txBody>
      </p:sp>
    </p:spTree>
    <p:extLst>
      <p:ext uri="{BB962C8B-B14F-4D97-AF65-F5344CB8AC3E}">
        <p14:creationId xmlns:p14="http://schemas.microsoft.com/office/powerpoint/2010/main" val="37457078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F98525-F1AC-4527-A3DB-689088903F42}"/>
              </a:ext>
            </a:extLst>
          </p:cNvPr>
          <p:cNvSpPr>
            <a:spLocks noGrp="1"/>
          </p:cNvSpPr>
          <p:nvPr>
            <p:ph type="title"/>
          </p:nvPr>
        </p:nvSpPr>
        <p:spPr>
          <a:xfrm>
            <a:off x="2592925" y="946778"/>
            <a:ext cx="8911687" cy="958222"/>
          </a:xfrm>
        </p:spPr>
        <p:txBody>
          <a:bodyPr>
            <a:normAutofit/>
          </a:bodyPr>
          <a:lstStyle/>
          <a:p>
            <a:pPr algn="r"/>
            <a:r>
              <a:rPr lang="fa-IR" sz="2800" dirty="0">
                <a:cs typeface="B Nazanin" panose="00000400000000000000" pitchFamily="2" charset="-78"/>
              </a:rPr>
              <a:t>فهرست مطالب</a:t>
            </a:r>
            <a:endParaRPr lang="en-US" sz="2800" dirty="0">
              <a:cs typeface="B Nazanin" panose="00000400000000000000" pitchFamily="2" charset="-78"/>
            </a:endParaRPr>
          </a:p>
        </p:txBody>
      </p:sp>
      <p:sp>
        <p:nvSpPr>
          <p:cNvPr id="3" name="Content Placeholder 2">
            <a:extLst>
              <a:ext uri="{FF2B5EF4-FFF2-40B4-BE49-F238E27FC236}">
                <a16:creationId xmlns:a16="http://schemas.microsoft.com/office/drawing/2014/main" id="{1DA86AAC-F3D8-4ABD-A8BE-2D6F8EC5BB62}"/>
              </a:ext>
            </a:extLst>
          </p:cNvPr>
          <p:cNvSpPr>
            <a:spLocks noGrp="1"/>
          </p:cNvSpPr>
          <p:nvPr>
            <p:ph idx="1"/>
          </p:nvPr>
        </p:nvSpPr>
        <p:spPr/>
        <p:txBody>
          <a:bodyPr>
            <a:normAutofit/>
          </a:bodyPr>
          <a:lstStyle/>
          <a:p>
            <a:pPr algn="r" rtl="1"/>
            <a:r>
              <a:rPr lang="fa-IR" sz="2400" dirty="0">
                <a:cs typeface="B Nazanin" panose="00000400000000000000" pitchFamily="2" charset="-78"/>
              </a:rPr>
              <a:t>مقدمه</a:t>
            </a:r>
          </a:p>
          <a:p>
            <a:pPr algn="r" rtl="1"/>
            <a:r>
              <a:rPr lang="fa-IR" sz="2400" dirty="0">
                <a:cs typeface="B Nazanin" panose="00000400000000000000" pitchFamily="2" charset="-78"/>
              </a:rPr>
              <a:t>آشنایی با مجموعه مراقبت های ادغام یافته سلامت مادران </a:t>
            </a:r>
          </a:p>
          <a:p>
            <a:pPr algn="r" rtl="1"/>
            <a:r>
              <a:rPr lang="fa-IR" sz="2400" dirty="0">
                <a:cs typeface="B Nazanin" panose="00000400000000000000" pitchFamily="2" charset="-78"/>
              </a:rPr>
              <a:t>مراقبت های دوران بارداری</a:t>
            </a:r>
          </a:p>
          <a:p>
            <a:pPr algn="r" rtl="1"/>
            <a:r>
              <a:rPr lang="fa-IR" sz="2400" dirty="0">
                <a:cs typeface="B Nazanin" panose="00000400000000000000" pitchFamily="2" charset="-78"/>
              </a:rPr>
              <a:t>مراقبت های ویژه بارداری</a:t>
            </a:r>
          </a:p>
          <a:p>
            <a:pPr algn="r" rtl="1"/>
            <a:r>
              <a:rPr lang="fa-IR" sz="2400" dirty="0">
                <a:cs typeface="B Nazanin" panose="00000400000000000000" pitchFamily="2" charset="-78"/>
              </a:rPr>
              <a:t>تعاریف مراقبت های بارداری</a:t>
            </a:r>
            <a:endParaRPr lang="en-US" sz="2400" dirty="0">
              <a:cs typeface="B Nazanin" panose="00000400000000000000" pitchFamily="2" charset="-78"/>
            </a:endParaRPr>
          </a:p>
        </p:txBody>
      </p:sp>
    </p:spTree>
    <p:extLst>
      <p:ext uri="{BB962C8B-B14F-4D97-AF65-F5344CB8AC3E}">
        <p14:creationId xmlns:p14="http://schemas.microsoft.com/office/powerpoint/2010/main" val="224835409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200" b="1" dirty="0">
                <a:solidFill>
                  <a:srgbClr val="00B0F0"/>
                </a:solidFill>
                <a:cs typeface="B Nazanin" panose="00000400000000000000" pitchFamily="2" charset="-78"/>
              </a:rPr>
              <a:t>بارداری</a:t>
            </a:r>
            <a:endParaRPr lang="en-US" sz="3200" b="1" dirty="0">
              <a:solidFill>
                <a:srgbClr val="00B0F0"/>
              </a:solidFill>
              <a:cs typeface="B Nazanin" panose="00000400000000000000" pitchFamily="2" charset="-78"/>
            </a:endParaRPr>
          </a:p>
        </p:txBody>
      </p:sp>
      <p:sp>
        <p:nvSpPr>
          <p:cNvPr id="3" name="Content Placeholder 2"/>
          <p:cNvSpPr>
            <a:spLocks noGrp="1"/>
          </p:cNvSpPr>
          <p:nvPr>
            <p:ph idx="1"/>
          </p:nvPr>
        </p:nvSpPr>
        <p:spPr>
          <a:xfrm>
            <a:off x="2589212" y="1572322"/>
            <a:ext cx="8915400" cy="4338900"/>
          </a:xfrm>
        </p:spPr>
        <p:txBody>
          <a:bodyPr>
            <a:normAutofit/>
          </a:bodyPr>
          <a:lstStyle/>
          <a:p>
            <a:pPr marL="0" indent="0" algn="r" rtl="1">
              <a:buNone/>
            </a:pPr>
            <a:r>
              <a:rPr lang="fa-IR" sz="2400" b="1" dirty="0">
                <a:cs typeface="B Nazanin" panose="00000400000000000000" pitchFamily="2" charset="-78"/>
              </a:rPr>
              <a:t>تعداد بارداري: </a:t>
            </a:r>
            <a:r>
              <a:rPr lang="fa-IR" sz="2400" dirty="0">
                <a:cs typeface="B Nazanin" panose="00000400000000000000" pitchFamily="2" charset="-78"/>
              </a:rPr>
              <a:t>تعداد بارداري ها بدون در نظر گرفتن نتايج آن (سقط، مول، حاملگي نابجا، زايمان زودرس، زايمان بموقع، زايمان ديررس چند قلويي). بارداري فعلي مادر نیز محاسبه مي شود. </a:t>
            </a:r>
          </a:p>
          <a:p>
            <a:pPr marL="0" indent="0" algn="r" rtl="1">
              <a:buNone/>
            </a:pPr>
            <a:r>
              <a:rPr lang="fa-IR" sz="2400" b="1" dirty="0">
                <a:cs typeface="B Nazanin" panose="00000400000000000000" pitchFamily="2" charset="-78"/>
              </a:rPr>
              <a:t>تعداد زايمان: </a:t>
            </a:r>
            <a:r>
              <a:rPr lang="fa-IR" sz="2400" dirty="0">
                <a:cs typeface="B Nazanin" panose="00000400000000000000" pitchFamily="2" charset="-78"/>
              </a:rPr>
              <a:t>بر اساس تعداد حاملگي ها از هفته 22 و بیشتر، بدون در نظر گرفتن تعداد جنین هاي متولد شده محاسبه مي شود. يعني يك زايمان تك قلو يا چند قلو ، زنده يا مرده در تعداد زايمان تغییري بوجود نمي آورد</a:t>
            </a:r>
            <a:endParaRPr lang="en-US" sz="2400" dirty="0">
              <a:cs typeface="B Nazanin" panose="00000400000000000000" pitchFamily="2" charset="-78"/>
            </a:endParaRPr>
          </a:p>
        </p:txBody>
      </p:sp>
    </p:spTree>
    <p:extLst>
      <p:ext uri="{BB962C8B-B14F-4D97-AF65-F5344CB8AC3E}">
        <p14:creationId xmlns:p14="http://schemas.microsoft.com/office/powerpoint/2010/main" val="367021220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791737"/>
            <a:ext cx="8915400" cy="5119485"/>
          </a:xfrm>
        </p:spPr>
        <p:txBody>
          <a:bodyPr>
            <a:noAutofit/>
          </a:bodyPr>
          <a:lstStyle/>
          <a:p>
            <a:pPr algn="r" rtl="1"/>
            <a:r>
              <a:rPr lang="fa-IR" sz="2400" b="1" dirty="0">
                <a:solidFill>
                  <a:schemeClr val="tx1"/>
                </a:solidFill>
                <a:cs typeface="B Nazanin" panose="00000400000000000000" pitchFamily="2" charset="-78"/>
              </a:rPr>
              <a:t>سقط: </a:t>
            </a:r>
            <a:r>
              <a:rPr lang="fa-IR" sz="2400" dirty="0">
                <a:cs typeface="B Nazanin" panose="00000400000000000000" pitchFamily="2" charset="-78"/>
              </a:rPr>
              <a:t>خروج محصول بارداري تا قبل از شروع هفته 22 بارداري، يعني تا 21 هفته و 6 روز</a:t>
            </a:r>
          </a:p>
          <a:p>
            <a:pPr algn="r" rtl="1"/>
            <a:r>
              <a:rPr lang="fa-IR" sz="2400" b="1" dirty="0">
                <a:solidFill>
                  <a:schemeClr val="tx1"/>
                </a:solidFill>
                <a:cs typeface="B Nazanin" panose="00000400000000000000" pitchFamily="2" charset="-78"/>
              </a:rPr>
              <a:t>سقط مکرر: </a:t>
            </a:r>
            <a:r>
              <a:rPr lang="fa-IR" sz="2400" dirty="0">
                <a:cs typeface="B Nazanin" panose="00000400000000000000" pitchFamily="2" charset="-78"/>
              </a:rPr>
              <a:t>سقط متوالي 2 بار يا بیشتر </a:t>
            </a:r>
          </a:p>
          <a:p>
            <a:pPr algn="r" rtl="1"/>
            <a:r>
              <a:rPr lang="fa-IR" sz="2400" b="1" dirty="0">
                <a:solidFill>
                  <a:schemeClr val="tx1"/>
                </a:solidFill>
                <a:cs typeface="B Nazanin" panose="00000400000000000000" pitchFamily="2" charset="-78"/>
              </a:rPr>
              <a:t>زايمان: </a:t>
            </a:r>
            <a:r>
              <a:rPr lang="fa-IR" sz="2400" dirty="0">
                <a:cs typeface="B Nazanin" panose="00000400000000000000" pitchFamily="2" charset="-78"/>
              </a:rPr>
              <a:t>تولد نوزاد پس از شروع هفته 22 بارداري به صورت مرده يا زنده يعني بعد از 21 هفته و 6 روز</a:t>
            </a:r>
          </a:p>
          <a:p>
            <a:pPr algn="r" rtl="1"/>
            <a:r>
              <a:rPr lang="fa-IR" sz="2400" b="1" dirty="0">
                <a:solidFill>
                  <a:schemeClr val="tx1"/>
                </a:solidFill>
                <a:cs typeface="B Nazanin" panose="00000400000000000000" pitchFamily="2" charset="-78"/>
              </a:rPr>
              <a:t>زايمان زودرس: </a:t>
            </a:r>
            <a:r>
              <a:rPr lang="fa-IR" sz="2400" dirty="0">
                <a:cs typeface="B Nazanin" panose="00000400000000000000" pitchFamily="2" charset="-78"/>
              </a:rPr>
              <a:t>تولد نوزاد قبل از 37 هفته کامل بارداري به صورت مرده يا زنده يعني تا 36 هفته و 6 روز</a:t>
            </a:r>
          </a:p>
          <a:p>
            <a:pPr algn="r" rtl="1"/>
            <a:r>
              <a:rPr lang="fa-IR" sz="2400" b="1" dirty="0">
                <a:solidFill>
                  <a:schemeClr val="tx1"/>
                </a:solidFill>
                <a:cs typeface="B Nazanin" panose="00000400000000000000" pitchFamily="2" charset="-78"/>
              </a:rPr>
              <a:t>زايمان ديررس: </a:t>
            </a:r>
            <a:r>
              <a:rPr lang="fa-IR" sz="2400" dirty="0">
                <a:cs typeface="B Nazanin" panose="00000400000000000000" pitchFamily="2" charset="-78"/>
              </a:rPr>
              <a:t>تولد نوزاد پس از 42 هفته کامل بارداري به صورت مرده يا زنده يعني پس از 41 هفته و 6 روز </a:t>
            </a:r>
          </a:p>
          <a:p>
            <a:pPr algn="r" rtl="1"/>
            <a:r>
              <a:rPr lang="fa-IR" sz="2400" b="1" dirty="0">
                <a:solidFill>
                  <a:schemeClr val="tx1"/>
                </a:solidFill>
                <a:cs typeface="B Nazanin" panose="00000400000000000000" pitchFamily="2" charset="-78"/>
              </a:rPr>
              <a:t>زايمان سخت: </a:t>
            </a:r>
            <a:r>
              <a:rPr lang="fa-IR" sz="2400" dirty="0">
                <a:cs typeface="B Nazanin" panose="00000400000000000000" pitchFamily="2" charset="-78"/>
              </a:rPr>
              <a:t>زايماني که طولاني بوده و يا به وسیله ابزار (فورسپس يا واکیوم) و يا با خروج سخت شانه ها انجام شده باشد.</a:t>
            </a:r>
          </a:p>
          <a:p>
            <a:pPr algn="r" rtl="1"/>
            <a:endParaRPr lang="fa-IR" sz="2400" dirty="0">
              <a:cs typeface="B Nazanin" panose="00000400000000000000" pitchFamily="2" charset="-78"/>
            </a:endParaRPr>
          </a:p>
        </p:txBody>
      </p:sp>
    </p:spTree>
    <p:extLst>
      <p:ext uri="{BB962C8B-B14F-4D97-AF65-F5344CB8AC3E}">
        <p14:creationId xmlns:p14="http://schemas.microsoft.com/office/powerpoint/2010/main" val="138191723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992459"/>
            <a:ext cx="8915400" cy="4918763"/>
          </a:xfrm>
        </p:spPr>
        <p:txBody>
          <a:bodyPr>
            <a:normAutofit/>
          </a:bodyPr>
          <a:lstStyle/>
          <a:p>
            <a:pPr marL="0" indent="0" algn="r" rtl="1">
              <a:buNone/>
            </a:pPr>
            <a:r>
              <a:rPr lang="fa-IR" sz="2400" b="1" dirty="0">
                <a:solidFill>
                  <a:schemeClr val="tx1"/>
                </a:solidFill>
                <a:cs typeface="B Nazanin" panose="00000400000000000000" pitchFamily="2" charset="-78"/>
              </a:rPr>
              <a:t>زايمان سريع: </a:t>
            </a:r>
            <a:r>
              <a:rPr lang="fa-IR" sz="2400" dirty="0">
                <a:cs typeface="B Nazanin" panose="00000400000000000000" pitchFamily="2" charset="-78"/>
              </a:rPr>
              <a:t>زايماني که با شروع دردهاي زايمان، در فاصله زماني 3 ساعت يا کمتر انجام شده باشد. </a:t>
            </a:r>
          </a:p>
          <a:p>
            <a:pPr marL="0" indent="0" algn="r" rtl="1">
              <a:buNone/>
            </a:pPr>
            <a:r>
              <a:rPr lang="fa-IR" sz="2400" b="1" dirty="0">
                <a:solidFill>
                  <a:schemeClr val="tx1"/>
                </a:solidFill>
                <a:cs typeface="B Nazanin" panose="00000400000000000000" pitchFamily="2" charset="-78"/>
              </a:rPr>
              <a:t>مرده زايی: </a:t>
            </a:r>
            <a:r>
              <a:rPr lang="fa-IR" sz="2400" dirty="0">
                <a:cs typeface="B Nazanin" panose="00000400000000000000" pitchFamily="2" charset="-78"/>
              </a:rPr>
              <a:t>مرگ جنین بعد از شروع هفته 22 بارداري تا زمان زايمان به گونه اي که بعد از جداشدن از مادر نفس نمي کشد و يا هیچ علامتي مبني بر وجود حیات مانند ضربان قلب و يا حرکات ارادي را نشان نمي دهد. </a:t>
            </a:r>
            <a:endParaRPr lang="en-US" sz="2400" dirty="0">
              <a:cs typeface="B Nazanin" panose="00000400000000000000" pitchFamily="2" charset="-78"/>
            </a:endParaRPr>
          </a:p>
          <a:p>
            <a:pPr marL="0" indent="0" algn="r" rtl="1">
              <a:buNone/>
            </a:pPr>
            <a:r>
              <a:rPr lang="fa-IR" sz="2400" b="1" dirty="0">
                <a:solidFill>
                  <a:schemeClr val="tx1"/>
                </a:solidFill>
                <a:cs typeface="B Nazanin" panose="00000400000000000000" pitchFamily="2" charset="-78"/>
              </a:rPr>
              <a:t>مرگ نوزاد: </a:t>
            </a:r>
            <a:r>
              <a:rPr lang="fa-IR" sz="2400" dirty="0">
                <a:cs typeface="B Nazanin" panose="00000400000000000000" pitchFamily="2" charset="-78"/>
              </a:rPr>
              <a:t>مرگ نوزاد زنده متولد شده (نوزادي که پس از خروج از رحم علامت حیات داشته است) از زمان تولد تا 28روز کامل پس از تولد. </a:t>
            </a:r>
          </a:p>
          <a:p>
            <a:pPr marL="0" indent="0" algn="r" rtl="1">
              <a:buNone/>
            </a:pPr>
            <a:r>
              <a:rPr lang="fa-IR" sz="2400" b="1" dirty="0">
                <a:solidFill>
                  <a:schemeClr val="tx1"/>
                </a:solidFill>
                <a:cs typeface="B Nazanin" panose="00000400000000000000" pitchFamily="2" charset="-78"/>
              </a:rPr>
              <a:t>دوره پري ناتال </a:t>
            </a:r>
            <a:r>
              <a:rPr lang="fa-IR" sz="2400" dirty="0">
                <a:cs typeface="B Nazanin" panose="00000400000000000000" pitchFamily="2" charset="-78"/>
              </a:rPr>
              <a:t>از شروع هفته 22 بارداري تا انتهاي روز 28 پس از تولد است</a:t>
            </a:r>
            <a:endParaRPr lang="en-US" sz="2400" dirty="0">
              <a:cs typeface="B Nazanin" panose="00000400000000000000" pitchFamily="2" charset="-78"/>
            </a:endParaRPr>
          </a:p>
          <a:p>
            <a:endParaRPr lang="en-US" sz="2400" dirty="0"/>
          </a:p>
        </p:txBody>
      </p:sp>
    </p:spTree>
    <p:extLst>
      <p:ext uri="{BB962C8B-B14F-4D97-AF65-F5344CB8AC3E}">
        <p14:creationId xmlns:p14="http://schemas.microsoft.com/office/powerpoint/2010/main" val="397784319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98451" y="1089498"/>
            <a:ext cx="9306161" cy="4821724"/>
          </a:xfrm>
        </p:spPr>
        <p:txBody>
          <a:bodyPr/>
          <a:lstStyle/>
          <a:p>
            <a:endParaRPr lang="fa-IR" dirty="0">
              <a:solidFill>
                <a:srgbClr val="00B0F0"/>
              </a:solidFill>
              <a:cs typeface="B Nazanin" panose="00000400000000000000" pitchFamily="2" charset="-78"/>
            </a:endParaRPr>
          </a:p>
          <a:p>
            <a:pPr marL="0" indent="0" algn="ctr" rtl="1">
              <a:buNone/>
            </a:pPr>
            <a:r>
              <a:rPr lang="fa-IR" sz="2400" b="1" dirty="0">
                <a:solidFill>
                  <a:srgbClr val="00B0F0"/>
                </a:solidFill>
                <a:cs typeface="B Nazanin" panose="00000400000000000000" pitchFamily="2" charset="-78"/>
              </a:rPr>
              <a:t>رفتارهاي پر خطر</a:t>
            </a:r>
          </a:p>
          <a:p>
            <a:pPr marL="0" indent="0" algn="r" rtl="1">
              <a:buNone/>
            </a:pPr>
            <a:r>
              <a:rPr lang="fa-IR" sz="2400" dirty="0">
                <a:cs typeface="B Nazanin" panose="00000400000000000000" pitchFamily="2" charset="-78"/>
              </a:rPr>
              <a:t>سابقه يا وجود رفتارهايي مانند سابقه زندان، اعتیاد تزريقي، رفتار جنسي پر خطر و محافظت نشده</a:t>
            </a:r>
          </a:p>
          <a:p>
            <a:pPr marL="0" indent="0" algn="r" rtl="1">
              <a:buNone/>
            </a:pPr>
            <a:endParaRPr lang="fa-IR" sz="2400" dirty="0">
              <a:cs typeface="B Nazanin" panose="00000400000000000000" pitchFamily="2" charset="-78"/>
            </a:endParaRPr>
          </a:p>
          <a:p>
            <a:pPr marL="0" indent="0" algn="ctr" rtl="1">
              <a:buNone/>
            </a:pPr>
            <a:r>
              <a:rPr lang="fa-IR" sz="2400" b="1" dirty="0">
                <a:solidFill>
                  <a:srgbClr val="00B0F0"/>
                </a:solidFill>
                <a:cs typeface="B Nazanin" panose="00000400000000000000" pitchFamily="2" charset="-78"/>
              </a:rPr>
              <a:t>نازايی</a:t>
            </a:r>
          </a:p>
          <a:p>
            <a:pPr marL="0" indent="0" algn="r" rtl="1">
              <a:buNone/>
            </a:pPr>
            <a:r>
              <a:rPr lang="fa-IR" sz="2400" dirty="0">
                <a:solidFill>
                  <a:srgbClr val="00B0F0"/>
                </a:solidFill>
                <a:cs typeface="B Nazanin" panose="00000400000000000000" pitchFamily="2" charset="-78"/>
              </a:rPr>
              <a:t> </a:t>
            </a:r>
            <a:r>
              <a:rPr lang="fa-IR" sz="2400" dirty="0">
                <a:cs typeface="B Nazanin" panose="00000400000000000000" pitchFamily="2" charset="-78"/>
              </a:rPr>
              <a:t>عدم وقوع بارداري پس از يك سال نزديکي بدون استفاده از روش هاي پیشگیري از بارداري</a:t>
            </a:r>
            <a:endParaRPr lang="en-US" sz="2400" dirty="0"/>
          </a:p>
        </p:txBody>
      </p:sp>
    </p:spTree>
    <p:extLst>
      <p:ext uri="{BB962C8B-B14F-4D97-AF65-F5344CB8AC3E}">
        <p14:creationId xmlns:p14="http://schemas.microsoft.com/office/powerpoint/2010/main" val="276345455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1097280"/>
            <a:ext cx="8915400" cy="5106571"/>
          </a:xfrm>
        </p:spPr>
        <p:txBody>
          <a:bodyPr>
            <a:normAutofit lnSpcReduction="10000"/>
          </a:bodyPr>
          <a:lstStyle/>
          <a:p>
            <a:pPr marL="0" indent="0" algn="ctr" rtl="1">
              <a:buNone/>
            </a:pPr>
            <a:r>
              <a:rPr lang="fa-IR" sz="2400" b="1" dirty="0">
                <a:solidFill>
                  <a:srgbClr val="00B0F0"/>
                </a:solidFill>
                <a:cs typeface="B Nazanin" panose="00000400000000000000" pitchFamily="2" charset="-78"/>
              </a:rPr>
              <a:t>ايمن سازي</a:t>
            </a:r>
          </a:p>
          <a:p>
            <a:pPr marL="0" indent="0" algn="r" rtl="1">
              <a:buNone/>
            </a:pPr>
            <a:r>
              <a:rPr lang="fa-IR" sz="2400" dirty="0">
                <a:solidFill>
                  <a:srgbClr val="FF0000"/>
                </a:solidFill>
                <a:cs typeface="B Nazanin" panose="00000400000000000000" pitchFamily="2" charset="-78"/>
              </a:rPr>
              <a:t> </a:t>
            </a:r>
            <a:r>
              <a:rPr lang="fa-IR" sz="2400" dirty="0">
                <a:cs typeface="B Nazanin" panose="00000400000000000000" pitchFamily="2" charset="-78"/>
              </a:rPr>
              <a:t>ايمن سازي را طبق دستورالعمل کشوري واکسیناسیون انجام دهید. </a:t>
            </a:r>
          </a:p>
          <a:p>
            <a:pPr marL="0" indent="0" algn="r" rtl="1">
              <a:buNone/>
            </a:pPr>
            <a:r>
              <a:rPr lang="fa-IR" sz="2400" dirty="0">
                <a:solidFill>
                  <a:srgbClr val="00B0F0"/>
                </a:solidFill>
                <a:cs typeface="B Nazanin" panose="00000400000000000000" pitchFamily="2" charset="-78"/>
              </a:rPr>
              <a:t>* </a:t>
            </a:r>
            <a:r>
              <a:rPr lang="fa-IR" sz="2400" b="1" dirty="0">
                <a:solidFill>
                  <a:schemeClr val="tx1"/>
                </a:solidFill>
                <a:cs typeface="B Nazanin" panose="00000400000000000000" pitchFamily="2" charset="-78"/>
              </a:rPr>
              <a:t>واكسن توام: </a:t>
            </a:r>
            <a:r>
              <a:rPr lang="fa-IR" sz="2400" dirty="0">
                <a:cs typeface="B Nazanin" panose="00000400000000000000" pitchFamily="2" charset="-78"/>
              </a:rPr>
              <a:t>بهترين زمان براي تزريق واکسن توام در مادر باردار که ايمن سازي کامل ندارد از هفته 27 تا 36 بارداري (4 هفته قبل از تاريخ احتمالي زايمان) است. اگر به هر دلیل مراجعه مادر براي دريافت مراقبت ها به تاخیر افتاد، بهتر است تزريق واکسن حداقل دو هفته قبل از تاريخ احتمالي زايمان باشد</a:t>
            </a:r>
            <a:endParaRPr lang="fa-IR" sz="2400" dirty="0">
              <a:solidFill>
                <a:srgbClr val="00B0F0"/>
              </a:solidFill>
              <a:cs typeface="B Nazanin" panose="00000400000000000000" pitchFamily="2" charset="-78"/>
            </a:endParaRPr>
          </a:p>
          <a:p>
            <a:pPr marL="0" indent="0" algn="r" rtl="1">
              <a:buNone/>
            </a:pPr>
            <a:r>
              <a:rPr lang="fa-IR" sz="2400" dirty="0">
                <a:solidFill>
                  <a:srgbClr val="00B0F0"/>
                </a:solidFill>
                <a:cs typeface="B Nazanin" panose="00000400000000000000" pitchFamily="2" charset="-78"/>
              </a:rPr>
              <a:t>* </a:t>
            </a:r>
            <a:r>
              <a:rPr lang="fa-IR" sz="2400" b="1" dirty="0">
                <a:solidFill>
                  <a:schemeClr val="tx1"/>
                </a:solidFill>
                <a:cs typeface="B Nazanin" panose="00000400000000000000" pitchFamily="2" charset="-78"/>
              </a:rPr>
              <a:t>واكسن آنفلوانزا: </a:t>
            </a:r>
          </a:p>
          <a:p>
            <a:pPr marL="0" indent="0" algn="r" rtl="1">
              <a:buNone/>
            </a:pPr>
            <a:r>
              <a:rPr lang="fa-IR" sz="2400" dirty="0">
                <a:cs typeface="B Nazanin" panose="00000400000000000000" pitchFamily="2" charset="-78"/>
              </a:rPr>
              <a:t>به خانم هايي که در فصل شیوع آنفلوانزا باردار هستند، توصیه مي شود واکسن غیر فعال آنفلوانزاي فصلي را دريافت نمايند. تزريق در طول بارداري منعي ندارد.</a:t>
            </a:r>
          </a:p>
          <a:p>
            <a:pPr marL="0" indent="0" algn="r" rtl="1">
              <a:buNone/>
            </a:pPr>
            <a:r>
              <a:rPr lang="fa-IR" sz="2400" dirty="0">
                <a:solidFill>
                  <a:srgbClr val="00B0F0"/>
                </a:solidFill>
                <a:cs typeface="B Nazanin" panose="00000400000000000000" pitchFamily="2" charset="-78"/>
              </a:rPr>
              <a:t>* </a:t>
            </a:r>
            <a:r>
              <a:rPr lang="fa-IR" sz="2400" b="1" dirty="0">
                <a:solidFill>
                  <a:schemeClr val="tx1"/>
                </a:solidFill>
                <a:cs typeface="B Nazanin" panose="00000400000000000000" pitchFamily="2" charset="-78"/>
              </a:rPr>
              <a:t>واكسن هپاتیت ب: </a:t>
            </a:r>
            <a:r>
              <a:rPr lang="fa-IR" sz="2400" dirty="0">
                <a:cs typeface="B Nazanin" panose="00000400000000000000" pitchFamily="2" charset="-78"/>
              </a:rPr>
              <a:t>در مادراني که نتیجه آزمايش </a:t>
            </a:r>
            <a:r>
              <a:rPr lang="en-US" sz="2400" dirty="0" err="1">
                <a:cs typeface="B Nazanin" panose="00000400000000000000" pitchFamily="2" charset="-78"/>
              </a:rPr>
              <a:t>HbsAg</a:t>
            </a:r>
            <a:r>
              <a:rPr lang="en-US" sz="2400" dirty="0">
                <a:cs typeface="B Nazanin" panose="00000400000000000000" pitchFamily="2" charset="-78"/>
              </a:rPr>
              <a:t> </a:t>
            </a:r>
            <a:r>
              <a:rPr lang="fa-IR" sz="2400" dirty="0">
                <a:cs typeface="B Nazanin" panose="00000400000000000000" pitchFamily="2" charset="-78"/>
              </a:rPr>
              <a:t>منفي دارند ولي رفتار پر خطر دارند و قبلا واکسن هپاتیت (مطابق جدول واکسیناسیون) دريافت نکرده اند، مي بايست واکسن هپاتیت تزريق شود.</a:t>
            </a:r>
            <a:endParaRPr lang="en-US" sz="2400" dirty="0">
              <a:cs typeface="B Nazanin" panose="00000400000000000000" pitchFamily="2" charset="-78"/>
            </a:endParaRPr>
          </a:p>
        </p:txBody>
      </p:sp>
    </p:spTree>
    <p:extLst>
      <p:ext uri="{BB962C8B-B14F-4D97-AF65-F5344CB8AC3E}">
        <p14:creationId xmlns:p14="http://schemas.microsoft.com/office/powerpoint/2010/main" val="16188188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64059" y="1070043"/>
            <a:ext cx="9140553" cy="4841179"/>
          </a:xfrm>
        </p:spPr>
        <p:txBody>
          <a:bodyPr>
            <a:normAutofit/>
          </a:bodyPr>
          <a:lstStyle/>
          <a:p>
            <a:pPr marL="0" indent="0" algn="ctr" rtl="1">
              <a:buNone/>
            </a:pPr>
            <a:r>
              <a:rPr lang="fa-IR" sz="2400" b="1" dirty="0">
                <a:solidFill>
                  <a:srgbClr val="00B0F0"/>
                </a:solidFill>
                <a:cs typeface="B Nazanin" panose="00000400000000000000" pitchFamily="2" charset="-78"/>
              </a:rPr>
              <a:t>نمايه توده بدنی</a:t>
            </a:r>
          </a:p>
          <a:p>
            <a:pPr marL="0" indent="0" algn="r" rtl="1">
              <a:buNone/>
            </a:pPr>
            <a:r>
              <a:rPr lang="fa-IR" sz="2400" dirty="0">
                <a:cs typeface="B Nazanin" panose="00000400000000000000" pitchFamily="2" charset="-78"/>
              </a:rPr>
              <a:t>با استفاده از میزان وزن و قد، نمايه توده بدني را از روي نمودار نوموگرام محاسبه کنید. روش محاسبه آن: وزن (کیلوگرم)تقسیم بر مجذور قد (سانتي متر)</a:t>
            </a:r>
          </a:p>
          <a:p>
            <a:pPr marL="0" indent="0" algn="r" rtl="1">
              <a:buNone/>
            </a:pPr>
            <a:r>
              <a:rPr lang="fa-IR" sz="2400" dirty="0">
                <a:solidFill>
                  <a:srgbClr val="00B0F0"/>
                </a:solidFill>
                <a:cs typeface="B Nazanin" panose="00000400000000000000" pitchFamily="2" charset="-78"/>
              </a:rPr>
              <a:t> </a:t>
            </a:r>
            <a:r>
              <a:rPr lang="fa-IR" sz="2400" dirty="0">
                <a:solidFill>
                  <a:srgbClr val="00B050"/>
                </a:solidFill>
                <a:cs typeface="B Nazanin" panose="00000400000000000000" pitchFamily="2" charset="-78"/>
              </a:rPr>
              <a:t>نکته1 :</a:t>
            </a:r>
            <a:r>
              <a:rPr lang="fa-IR" sz="2400" dirty="0">
                <a:cs typeface="B Nazanin" panose="00000400000000000000" pitchFamily="2" charset="-78"/>
              </a:rPr>
              <a:t>نمايه توده بدني پیش از بارداري اهمیت دارد ولي در صورتي که مادر مراقبت پیش از بارداري انجام نداده است، تعیین نمايه توده بدني در 12 هفته اول بارداري نیز اعتبار دارد.</a:t>
            </a:r>
          </a:p>
          <a:p>
            <a:pPr marL="0" indent="0" algn="r" rtl="1">
              <a:buNone/>
            </a:pPr>
            <a:r>
              <a:rPr lang="fa-IR" sz="2400" dirty="0">
                <a:solidFill>
                  <a:srgbClr val="00B050"/>
                </a:solidFill>
                <a:cs typeface="B Nazanin" panose="00000400000000000000" pitchFamily="2" charset="-78"/>
              </a:rPr>
              <a:t>نکته2 :</a:t>
            </a:r>
            <a:r>
              <a:rPr lang="fa-IR" sz="2400" dirty="0">
                <a:cs typeface="B Nazanin" panose="00000400000000000000" pitchFamily="2" charset="-78"/>
              </a:rPr>
              <a:t>در صورتي که به دلیل تهوع و استفراغ شديد بارداري، مادر به طور واضح کاهش وزن دارد و يا تفاوت وزن پیش از بارداري با وزن فعلي اختلاف فاحش دارد، مالک وزن براي محاسبه نمايه توده بدني، وزن مادر در 12 هفته اول بارداري است</a:t>
            </a:r>
            <a:r>
              <a:rPr lang="fa-IR" sz="2400" dirty="0"/>
              <a:t>.</a:t>
            </a:r>
            <a:endParaRPr lang="en-US" sz="2400" dirty="0"/>
          </a:p>
        </p:txBody>
      </p:sp>
    </p:spTree>
    <p:extLst>
      <p:ext uri="{BB962C8B-B14F-4D97-AF65-F5344CB8AC3E}">
        <p14:creationId xmlns:p14="http://schemas.microsoft.com/office/powerpoint/2010/main" val="67823559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5681" y="908720"/>
            <a:ext cx="6842720" cy="996280"/>
          </a:xfrm>
        </p:spPr>
        <p:txBody>
          <a:bodyPr>
            <a:normAutofit/>
          </a:bodyPr>
          <a:lstStyle/>
          <a:p>
            <a:pPr algn="ctr" rtl="0"/>
            <a:r>
              <a:rPr lang="fa-IR" sz="2400" dirty="0">
                <a:solidFill>
                  <a:srgbClr val="FF0000"/>
                </a:solidFill>
                <a:cs typeface="B Nazanin" panose="00000400000000000000" pitchFamily="2" charset="-78"/>
              </a:rPr>
              <a:t>محدوده مجاز افزایش وزن در بارداری تک قلو:</a:t>
            </a:r>
            <a:endParaRPr lang="en-US" sz="2400" dirty="0">
              <a:solidFill>
                <a:srgbClr val="FF0000"/>
              </a:solidFill>
              <a:cs typeface="B Nazanin" panose="00000400000000000000" pitchFamily="2" charset="-78"/>
            </a:endParaRPr>
          </a:p>
        </p:txBody>
      </p:sp>
      <p:graphicFrame>
        <p:nvGraphicFramePr>
          <p:cNvPr id="4" name="Content Placeholder 3"/>
          <p:cNvGraphicFramePr>
            <a:graphicFrameLocks noGrp="1"/>
          </p:cNvGraphicFramePr>
          <p:nvPr>
            <p:ph idx="1"/>
          </p:nvPr>
        </p:nvGraphicFramePr>
        <p:xfrm>
          <a:off x="3215680" y="2178994"/>
          <a:ext cx="6842720" cy="3186518"/>
        </p:xfrm>
        <a:graphic>
          <a:graphicData uri="http://schemas.openxmlformats.org/drawingml/2006/table">
            <a:tbl>
              <a:tblPr firstRow="1" bandRow="1">
                <a:tableStyleId>{5C22544A-7EE6-4342-B048-85BDC9FD1C3A}</a:tableStyleId>
              </a:tblPr>
              <a:tblGrid>
                <a:gridCol w="1656184">
                  <a:extLst>
                    <a:ext uri="{9D8B030D-6E8A-4147-A177-3AD203B41FA5}">
                      <a16:colId xmlns:a16="http://schemas.microsoft.com/office/drawing/2014/main" val="632599460"/>
                    </a:ext>
                  </a:extLst>
                </a:gridCol>
                <a:gridCol w="1656184">
                  <a:extLst>
                    <a:ext uri="{9D8B030D-6E8A-4147-A177-3AD203B41FA5}">
                      <a16:colId xmlns:a16="http://schemas.microsoft.com/office/drawing/2014/main" val="664715098"/>
                    </a:ext>
                  </a:extLst>
                </a:gridCol>
                <a:gridCol w="1008112">
                  <a:extLst>
                    <a:ext uri="{9D8B030D-6E8A-4147-A177-3AD203B41FA5}">
                      <a16:colId xmlns:a16="http://schemas.microsoft.com/office/drawing/2014/main" val="1876547922"/>
                    </a:ext>
                  </a:extLst>
                </a:gridCol>
                <a:gridCol w="1296144">
                  <a:extLst>
                    <a:ext uri="{9D8B030D-6E8A-4147-A177-3AD203B41FA5}">
                      <a16:colId xmlns:a16="http://schemas.microsoft.com/office/drawing/2014/main" val="1566438459"/>
                    </a:ext>
                  </a:extLst>
                </a:gridCol>
                <a:gridCol w="1226096">
                  <a:extLst>
                    <a:ext uri="{9D8B030D-6E8A-4147-A177-3AD203B41FA5}">
                      <a16:colId xmlns:a16="http://schemas.microsoft.com/office/drawing/2014/main" val="4025743975"/>
                    </a:ext>
                  </a:extLst>
                </a:gridCol>
              </a:tblGrid>
              <a:tr h="1100606">
                <a:tc>
                  <a:txBody>
                    <a:bodyPr/>
                    <a:lstStyle/>
                    <a:p>
                      <a:r>
                        <a:rPr lang="fa-IR" sz="1600" dirty="0">
                          <a:cs typeface="B Nazanin" panose="00000400000000000000" pitchFamily="2" charset="-78"/>
                        </a:rPr>
                        <a:t>افزایش وزن از ابتدای هفته 13 بارداری به بعد(کیلوگرم/ هفته)</a:t>
                      </a:r>
                      <a:endParaRPr lang="en-US" sz="1600" dirty="0">
                        <a:cs typeface="B Nazanin" panose="00000400000000000000" pitchFamily="2" charset="-78"/>
                      </a:endParaRPr>
                    </a:p>
                  </a:txBody>
                  <a:tcPr/>
                </a:tc>
                <a:tc>
                  <a:txBody>
                    <a:bodyPr/>
                    <a:lstStyle/>
                    <a:p>
                      <a:r>
                        <a:rPr lang="fa-IR" sz="1600" dirty="0">
                          <a:cs typeface="B Nazanin" panose="00000400000000000000" pitchFamily="2" charset="-78"/>
                        </a:rPr>
                        <a:t>محدوده مجاز افزایش وزن (کیلوگرم)</a:t>
                      </a:r>
                      <a:endParaRPr lang="en-US" sz="1600" dirty="0">
                        <a:cs typeface="B Nazanin" panose="00000400000000000000" pitchFamily="2" charset="-78"/>
                      </a:endParaRPr>
                    </a:p>
                  </a:txBody>
                  <a:tcPr/>
                </a:tc>
                <a:tc>
                  <a:txBody>
                    <a:bodyPr/>
                    <a:lstStyle/>
                    <a:p>
                      <a:r>
                        <a:rPr lang="en-US" sz="1600" dirty="0"/>
                        <a:t>BMI </a:t>
                      </a:r>
                      <a:r>
                        <a:rPr lang="fa-IR" sz="1600" dirty="0"/>
                        <a:t>قبل از بارداری</a:t>
                      </a:r>
                      <a:r>
                        <a:rPr lang="en-US" sz="1600" dirty="0"/>
                        <a:t>Kg/m</a:t>
                      </a:r>
                    </a:p>
                  </a:txBody>
                  <a:tcPr/>
                </a:tc>
                <a:tc>
                  <a:txBody>
                    <a:bodyPr/>
                    <a:lstStyle/>
                    <a:p>
                      <a:r>
                        <a:rPr lang="fa-IR" sz="1600" dirty="0">
                          <a:cs typeface="B Nazanin" panose="00000400000000000000" pitchFamily="2" charset="-78"/>
                        </a:rPr>
                        <a:t>وضعیت تغذیه</a:t>
                      </a:r>
                      <a:endParaRPr lang="en-US" sz="1600" dirty="0">
                        <a:cs typeface="B Nazanin" panose="00000400000000000000" pitchFamily="2" charset="-78"/>
                      </a:endParaRPr>
                    </a:p>
                  </a:txBody>
                  <a:tcPr/>
                </a:tc>
                <a:tc>
                  <a:txBody>
                    <a:bodyPr/>
                    <a:lstStyle/>
                    <a:p>
                      <a:r>
                        <a:rPr lang="fa-IR" sz="1600" dirty="0">
                          <a:cs typeface="B Nazanin" panose="00000400000000000000" pitchFamily="2" charset="-78"/>
                        </a:rPr>
                        <a:t>رنگ ناحیه </a:t>
                      </a:r>
                      <a:r>
                        <a:rPr lang="en-US" sz="1600" dirty="0">
                          <a:cs typeface="B Nazanin" panose="00000400000000000000" pitchFamily="2" charset="-78"/>
                        </a:rPr>
                        <a:t>BMI</a:t>
                      </a:r>
                    </a:p>
                  </a:txBody>
                  <a:tcPr/>
                </a:tc>
                <a:extLst>
                  <a:ext uri="{0D108BD9-81ED-4DB2-BD59-A6C34878D82A}">
                    <a16:rowId xmlns:a16="http://schemas.microsoft.com/office/drawing/2014/main" val="1808102318"/>
                  </a:ext>
                </a:extLst>
              </a:tr>
              <a:tr h="382592">
                <a:tc>
                  <a:txBody>
                    <a:bodyPr/>
                    <a:lstStyle/>
                    <a:p>
                      <a:pPr algn="ctr"/>
                      <a:r>
                        <a:rPr lang="fa-IR" dirty="0">
                          <a:cs typeface="B Nazanin" panose="00000400000000000000" pitchFamily="2" charset="-78"/>
                        </a:rPr>
                        <a:t>5/ . </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18</a:t>
                      </a:r>
                      <a:r>
                        <a:rPr lang="fa-IR" baseline="0" dirty="0">
                          <a:cs typeface="B Nazanin" panose="00000400000000000000" pitchFamily="2" charset="-78"/>
                        </a:rPr>
                        <a:t> – 12/5</a:t>
                      </a:r>
                      <a:endParaRPr lang="en-US" dirty="0">
                        <a:cs typeface="B Nazanin" panose="00000400000000000000" pitchFamily="2" charset="-78"/>
                      </a:endParaRPr>
                    </a:p>
                  </a:txBody>
                  <a:tcPr/>
                </a:tc>
                <a:tc>
                  <a:txBody>
                    <a:bodyPr/>
                    <a:lstStyle/>
                    <a:p>
                      <a:pPr algn="ctr"/>
                      <a:r>
                        <a:rPr lang="en-US" dirty="0"/>
                        <a:t>&gt;</a:t>
                      </a:r>
                      <a:r>
                        <a:rPr lang="fa-IR" dirty="0"/>
                        <a:t> </a:t>
                      </a:r>
                      <a:r>
                        <a:rPr lang="fa-IR" dirty="0">
                          <a:cs typeface="B Nazanin" panose="00000400000000000000" pitchFamily="2" charset="-78"/>
                        </a:rPr>
                        <a:t>18/5</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کم وزن</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زرد</a:t>
                      </a:r>
                      <a:endParaRPr lang="en-US" dirty="0">
                        <a:cs typeface="B Nazanin" panose="00000400000000000000" pitchFamily="2" charset="-78"/>
                      </a:endParaRPr>
                    </a:p>
                  </a:txBody>
                  <a:tcPr/>
                </a:tc>
                <a:extLst>
                  <a:ext uri="{0D108BD9-81ED-4DB2-BD59-A6C34878D82A}">
                    <a16:rowId xmlns:a16="http://schemas.microsoft.com/office/drawing/2014/main" val="1977531934"/>
                  </a:ext>
                </a:extLst>
              </a:tr>
              <a:tr h="660364">
                <a:tc>
                  <a:txBody>
                    <a:bodyPr/>
                    <a:lstStyle/>
                    <a:p>
                      <a:pPr algn="ctr"/>
                      <a:r>
                        <a:rPr lang="fa-IR" dirty="0">
                          <a:cs typeface="B Nazanin" panose="00000400000000000000" pitchFamily="2" charset="-78"/>
                        </a:rPr>
                        <a:t>4/ .</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16 – 11/5</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18/5 – 24/9</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طبیعی</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سبز</a:t>
                      </a:r>
                      <a:endParaRPr lang="en-US" dirty="0">
                        <a:cs typeface="B Nazanin" panose="00000400000000000000" pitchFamily="2" charset="-78"/>
                      </a:endParaRPr>
                    </a:p>
                  </a:txBody>
                  <a:tcPr/>
                </a:tc>
                <a:extLst>
                  <a:ext uri="{0D108BD9-81ED-4DB2-BD59-A6C34878D82A}">
                    <a16:rowId xmlns:a16="http://schemas.microsoft.com/office/drawing/2014/main" val="3670053463"/>
                  </a:ext>
                </a:extLst>
              </a:tr>
              <a:tr h="660364">
                <a:tc>
                  <a:txBody>
                    <a:bodyPr/>
                    <a:lstStyle/>
                    <a:p>
                      <a:pPr algn="ctr"/>
                      <a:r>
                        <a:rPr lang="fa-IR" dirty="0">
                          <a:cs typeface="B Nazanin" panose="00000400000000000000" pitchFamily="2" charset="-78"/>
                        </a:rPr>
                        <a:t>3/ .</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11/5 – 7 </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25</a:t>
                      </a:r>
                      <a:r>
                        <a:rPr lang="fa-IR" baseline="0" dirty="0">
                          <a:cs typeface="B Nazanin" panose="00000400000000000000" pitchFamily="2" charset="-78"/>
                        </a:rPr>
                        <a:t> – 29/9</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اضافه وزن</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نارنجی</a:t>
                      </a:r>
                      <a:endParaRPr lang="en-US" dirty="0">
                        <a:cs typeface="B Nazanin" panose="00000400000000000000" pitchFamily="2" charset="-78"/>
                      </a:endParaRPr>
                    </a:p>
                  </a:txBody>
                  <a:tcPr/>
                </a:tc>
                <a:extLst>
                  <a:ext uri="{0D108BD9-81ED-4DB2-BD59-A6C34878D82A}">
                    <a16:rowId xmlns:a16="http://schemas.microsoft.com/office/drawing/2014/main" val="2542539851"/>
                  </a:ext>
                </a:extLst>
              </a:tr>
              <a:tr h="382592">
                <a:tc>
                  <a:txBody>
                    <a:bodyPr/>
                    <a:lstStyle/>
                    <a:p>
                      <a:pPr algn="ctr"/>
                      <a:r>
                        <a:rPr lang="fa-IR" dirty="0">
                          <a:cs typeface="B Nazanin" panose="00000400000000000000" pitchFamily="2" charset="-78"/>
                        </a:rPr>
                        <a:t>2/ .</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9 - 5</a:t>
                      </a:r>
                      <a:endParaRPr lang="en-US" dirty="0">
                        <a:cs typeface="B Nazanin" panose="00000400000000000000" pitchFamily="2" charset="-78"/>
                      </a:endParaRPr>
                    </a:p>
                  </a:txBody>
                  <a:tcPr/>
                </a:tc>
                <a:tc>
                  <a:txBody>
                    <a:bodyPr/>
                    <a:lstStyle/>
                    <a:p>
                      <a:pPr algn="ctr"/>
                      <a:r>
                        <a:rPr lang="en-US" dirty="0"/>
                        <a:t>≤</a:t>
                      </a:r>
                      <a:r>
                        <a:rPr lang="fa-IR" dirty="0">
                          <a:cs typeface="B Nazanin" panose="00000400000000000000" pitchFamily="2" charset="-78"/>
                        </a:rPr>
                        <a:t>30</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چاق</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قرمز</a:t>
                      </a:r>
                      <a:endParaRPr lang="en-US" dirty="0">
                        <a:cs typeface="B Nazanin" panose="00000400000000000000" pitchFamily="2" charset="-78"/>
                      </a:endParaRPr>
                    </a:p>
                  </a:txBody>
                  <a:tcPr/>
                </a:tc>
                <a:extLst>
                  <a:ext uri="{0D108BD9-81ED-4DB2-BD59-A6C34878D82A}">
                    <a16:rowId xmlns:a16="http://schemas.microsoft.com/office/drawing/2014/main" val="2287818974"/>
                  </a:ext>
                </a:extLst>
              </a:tr>
            </a:tbl>
          </a:graphicData>
        </a:graphic>
      </p:graphicFrame>
    </p:spTree>
    <p:extLst>
      <p:ext uri="{BB962C8B-B14F-4D97-AF65-F5344CB8AC3E}">
        <p14:creationId xmlns:p14="http://schemas.microsoft.com/office/powerpoint/2010/main" val="4280684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95601" y="1773044"/>
            <a:ext cx="7562800" cy="4138178"/>
          </a:xfrm>
        </p:spPr>
        <p:txBody>
          <a:bodyPr/>
          <a:lstStyle/>
          <a:p>
            <a:pPr marL="0" indent="0">
              <a:buNone/>
            </a:pPr>
            <a:r>
              <a:rPr lang="fa-IR" sz="2400" dirty="0">
                <a:solidFill>
                  <a:srgbClr val="FF0000"/>
                </a:solidFill>
                <a:cs typeface="B Nazanin" panose="00000400000000000000" pitchFamily="2" charset="-78"/>
              </a:rPr>
              <a:t>میزان افزایش وزن در بارداری دوقلویی بر اساس نمایه توده بدنی قبل از بارداری</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3632" y="2708920"/>
            <a:ext cx="7274768" cy="2448272"/>
          </a:xfrm>
          <a:prstGeom prst="rect">
            <a:avLst/>
          </a:prstGeom>
        </p:spPr>
      </p:pic>
    </p:spTree>
    <p:extLst>
      <p:ext uri="{BB962C8B-B14F-4D97-AF65-F5344CB8AC3E}">
        <p14:creationId xmlns:p14="http://schemas.microsoft.com/office/powerpoint/2010/main" val="133145991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1420238"/>
            <a:ext cx="8915400" cy="4490984"/>
          </a:xfrm>
        </p:spPr>
        <p:txBody>
          <a:bodyPr>
            <a:normAutofit/>
          </a:bodyPr>
          <a:lstStyle/>
          <a:p>
            <a:pPr marL="0" indent="0" algn="r" rtl="1">
              <a:buNone/>
            </a:pPr>
            <a:r>
              <a:rPr lang="fa-IR" sz="2400" b="1" dirty="0">
                <a:cs typeface="B Nazanin" panose="00000400000000000000" pitchFamily="2" charset="-78"/>
              </a:rPr>
              <a:t>وزن: </a:t>
            </a:r>
            <a:r>
              <a:rPr lang="fa-IR" sz="2400" dirty="0">
                <a:cs typeface="B Nazanin" panose="00000400000000000000" pitchFamily="2" charset="-78"/>
              </a:rPr>
              <a:t>در هر ملاقات، وزن مادر را اندازه گیري و با وزن قبلي مقايسه کنید. سپس وزن گیري مادر را با توجه به سن بارداري بر اساس "جدول وزن گیري" تعیین کنید. بطور طبیعي میزان افزايش وزن مادر در طول بارداري با توجه به نمايه توده بدني طبیعي، 11/5 تا 16 کیلوگرم است.</a:t>
            </a:r>
          </a:p>
          <a:p>
            <a:pPr marL="0" indent="0" algn="r" rtl="1">
              <a:buNone/>
            </a:pPr>
            <a:r>
              <a:rPr lang="fa-IR" sz="2400" dirty="0">
                <a:cs typeface="B Nazanin" panose="00000400000000000000" pitchFamily="2" charset="-78"/>
              </a:rPr>
              <a:t> نکته: افزايش وزن مادر به میزان يك کیلوگرم يا بیشتر در مدت يك هفته، افزايش وزن ناگهاني است</a:t>
            </a:r>
            <a:endParaRPr lang="en-US" sz="2400" dirty="0">
              <a:cs typeface="B Nazanin" panose="00000400000000000000" pitchFamily="2" charset="-78"/>
            </a:endParaRPr>
          </a:p>
        </p:txBody>
      </p:sp>
    </p:spTree>
    <p:extLst>
      <p:ext uri="{BB962C8B-B14F-4D97-AF65-F5344CB8AC3E}">
        <p14:creationId xmlns:p14="http://schemas.microsoft.com/office/powerpoint/2010/main" val="75179664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95706" y="1128409"/>
            <a:ext cx="9608905" cy="4782813"/>
          </a:xfrm>
        </p:spPr>
        <p:txBody>
          <a:bodyPr>
            <a:normAutofit/>
          </a:bodyPr>
          <a:lstStyle/>
          <a:p>
            <a:pPr marL="0" indent="0" algn="ctr" rtl="1">
              <a:buNone/>
            </a:pPr>
            <a:r>
              <a:rPr lang="fa-IR" sz="2400" b="1" dirty="0">
                <a:solidFill>
                  <a:srgbClr val="FF0000"/>
                </a:solidFill>
                <a:cs typeface="B Nazanin" panose="00000400000000000000" pitchFamily="2" charset="-78"/>
              </a:rPr>
              <a:t>علائم حیاتی:</a:t>
            </a:r>
          </a:p>
          <a:p>
            <a:pPr marL="0" indent="0" algn="r" rtl="1">
              <a:buNone/>
            </a:pPr>
            <a:r>
              <a:rPr lang="fa-IR" sz="2400" dirty="0">
                <a:solidFill>
                  <a:srgbClr val="00B0F0"/>
                </a:solidFill>
                <a:cs typeface="B Nazanin" panose="00000400000000000000" pitchFamily="2" charset="-78"/>
              </a:rPr>
              <a:t> </a:t>
            </a:r>
            <a:r>
              <a:rPr lang="fa-IR" sz="2400" dirty="0">
                <a:cs typeface="B Nazanin" panose="00000400000000000000" pitchFamily="2" charset="-78"/>
              </a:rPr>
              <a:t>در هر ملاقات، علائم حیاتي مادر را اندازه گیري کنید: </a:t>
            </a:r>
          </a:p>
          <a:p>
            <a:pPr marL="0" indent="0" algn="r" rtl="1">
              <a:buNone/>
            </a:pPr>
            <a:r>
              <a:rPr lang="fa-IR" sz="2400" dirty="0">
                <a:solidFill>
                  <a:srgbClr val="00B0F0"/>
                </a:solidFill>
                <a:cs typeface="B Nazanin" panose="00000400000000000000" pitchFamily="2" charset="-78"/>
              </a:rPr>
              <a:t>فشارخون:</a:t>
            </a:r>
            <a:r>
              <a:rPr lang="fa-IR" sz="2400" dirty="0">
                <a:cs typeface="B Nazanin" panose="00000400000000000000" pitchFamily="2" charset="-78"/>
              </a:rPr>
              <a:t> در طول بارداري فشارخون را در يك وضعیت ثابت (نشسته يا خوابیده) و از يك دست ثابت (راست يا چپ) اندازه گیري کنید. ترجیحا فشارخون در وضعیت نشسته و از دست راست اندازه گیري شود. فشارخون بالا زماني است که میانگین دو بار اندازه گیري فشارخون به فاصله 5 دقیقه، 90/140میلیمتر جیوه و بالاتر باشد. افزايش فشارخون تدريجي، زماني است که فشارخون ماکزيمم (سیستول)به میزان 30 میلیمتر جیوه و يا فشارخون مینیمم (دياستول) به میزان 15 میلیمتر جیوه در مقايسه با فشارخون اولیه افزايش يابد.</a:t>
            </a:r>
            <a:endParaRPr lang="en-US" sz="2400" dirty="0">
              <a:cs typeface="B Nazanin" panose="00000400000000000000" pitchFamily="2" charset="-78"/>
            </a:endParaRPr>
          </a:p>
        </p:txBody>
      </p:sp>
    </p:spTree>
    <p:extLst>
      <p:ext uri="{BB962C8B-B14F-4D97-AF65-F5344CB8AC3E}">
        <p14:creationId xmlns:p14="http://schemas.microsoft.com/office/powerpoint/2010/main" val="40446550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81719" y="330740"/>
            <a:ext cx="8307421" cy="5258501"/>
          </a:xfrm>
        </p:spPr>
        <p:txBody>
          <a:bodyPr>
            <a:noAutofit/>
          </a:bodyPr>
          <a:lstStyle/>
          <a:p>
            <a:pPr marL="0" indent="0" algn="r" rtl="1">
              <a:lnSpc>
                <a:spcPct val="150000"/>
              </a:lnSpc>
              <a:buNone/>
            </a:pPr>
            <a:r>
              <a:rPr lang="fa-IR" sz="2400" b="1" dirty="0">
                <a:cs typeface="B Nazanin" panose="00000400000000000000" pitchFamily="2" charset="-78"/>
              </a:rPr>
              <a:t>مقدمه </a:t>
            </a:r>
          </a:p>
          <a:p>
            <a:pPr algn="r" rtl="1">
              <a:lnSpc>
                <a:spcPct val="150000"/>
              </a:lnSpc>
            </a:pPr>
            <a:r>
              <a:rPr lang="ar-SA" sz="2400" dirty="0">
                <a:cs typeface="B Nazanin" panose="00000400000000000000" pitchFamily="2" charset="-78"/>
              </a:rPr>
              <a:t>مجموعه مراقبت های ادغام یافته سلامت مادران دربردارنده </a:t>
            </a:r>
            <a:r>
              <a:rPr lang="ar-SA" sz="2400" dirty="0">
                <a:solidFill>
                  <a:srgbClr val="0070C0"/>
                </a:solidFill>
                <a:cs typeface="B Nazanin" panose="00000400000000000000" pitchFamily="2" charset="-78"/>
              </a:rPr>
              <a:t>اصول</a:t>
            </a:r>
            <a:r>
              <a:rPr lang="ar-SA" sz="2400" dirty="0">
                <a:cs typeface="B Nazanin" panose="00000400000000000000" pitchFamily="2" charset="-78"/>
              </a:rPr>
              <a:t> </a:t>
            </a:r>
            <a:r>
              <a:rPr lang="ar-SA" sz="2400" dirty="0">
                <a:solidFill>
                  <a:srgbClr val="0070C0"/>
                </a:solidFill>
                <a:cs typeface="B Nazanin" panose="00000400000000000000" pitchFamily="2" charset="-78"/>
              </a:rPr>
              <a:t>مراقبت ها </a:t>
            </a:r>
            <a:r>
              <a:rPr lang="ar-SA" sz="2400" dirty="0">
                <a:cs typeface="B Nazanin" panose="00000400000000000000" pitchFamily="2" charset="-78"/>
              </a:rPr>
              <a:t>و </a:t>
            </a:r>
            <a:r>
              <a:rPr lang="ar-SA" sz="2400" dirty="0">
                <a:solidFill>
                  <a:srgbClr val="0070C0"/>
                </a:solidFill>
                <a:cs typeface="B Nazanin" panose="00000400000000000000" pitchFamily="2" charset="-78"/>
              </a:rPr>
              <a:t>استانداردهای خدمت </a:t>
            </a:r>
            <a:r>
              <a:rPr lang="ar-SA" sz="2400" dirty="0">
                <a:cs typeface="B Nazanin" panose="00000400000000000000" pitchFamily="2" charset="-78"/>
              </a:rPr>
              <a:t>در مراقبت های پیش از بارداری، بارداری، زایمان و پس از زایمان (خارج از بيمارستان) است و با توجه به ضرورت روزآمد شدن مطالب آن، پیوسته با استفاده از منابع علمی معتبر دنیا و هم چنین آخرین دستورعمل های اداره سلامت مادران، بازنگری </a:t>
            </a:r>
            <a:r>
              <a:rPr lang="fa-IR" sz="2400" dirty="0">
                <a:cs typeface="B Nazanin" panose="00000400000000000000" pitchFamily="2" charset="-78"/>
              </a:rPr>
              <a:t>می شود.</a:t>
            </a:r>
          </a:p>
          <a:p>
            <a:pPr algn="r" rtl="1">
              <a:lnSpc>
                <a:spcPct val="150000"/>
              </a:lnSpc>
            </a:pPr>
            <a:r>
              <a:rPr lang="fa-IR" sz="2400" dirty="0">
                <a:cs typeface="B Nazanin" panose="00000400000000000000" pitchFamily="2" charset="-78"/>
              </a:rPr>
              <a:t>اسلایدهای حاضر ازنسخه جدید(ويرايش هشتم كتاب) تهیه شده است كه امید است بهره گیری از آن </a:t>
            </a:r>
            <a:r>
              <a:rPr lang="ar-SA" sz="2400" dirty="0">
                <a:cs typeface="B Nazanin" panose="00000400000000000000" pitchFamily="2" charset="-78"/>
              </a:rPr>
              <a:t>مفيد </a:t>
            </a:r>
            <a:r>
              <a:rPr lang="fa-IR" sz="2400" dirty="0">
                <a:cs typeface="B Nazanin" panose="00000400000000000000" pitchFamily="2" charset="-78"/>
              </a:rPr>
              <a:t>و در ارتقاء سلامت مادران و نوزادان و بهبود شاخص های سلامت کشور موثر باشد.</a:t>
            </a:r>
            <a:endParaRPr lang="fa-IR" sz="2400" dirty="0"/>
          </a:p>
        </p:txBody>
      </p:sp>
    </p:spTree>
    <p:extLst>
      <p:ext uri="{BB962C8B-B14F-4D97-AF65-F5344CB8AC3E}">
        <p14:creationId xmlns:p14="http://schemas.microsoft.com/office/powerpoint/2010/main" val="341994777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992221"/>
            <a:ext cx="8915400" cy="4919001"/>
          </a:xfrm>
        </p:spPr>
        <p:txBody>
          <a:bodyPr>
            <a:noAutofit/>
          </a:bodyPr>
          <a:lstStyle/>
          <a:p>
            <a:pPr marL="0" indent="0" algn="r" rtl="1">
              <a:buNone/>
            </a:pPr>
            <a:r>
              <a:rPr lang="fa-IR" sz="2400" dirty="0">
                <a:cs typeface="B Nazanin" panose="00000400000000000000" pitchFamily="2" charset="-78"/>
              </a:rPr>
              <a:t>-درجه حرارت بدن را از راه دهان به مدت 3-1 دقیقه اندازه گیري کنید. دماي بدن به میزان 38 درجه سانتیگراد يا بالاتر «تب» است.</a:t>
            </a:r>
          </a:p>
          <a:p>
            <a:pPr marL="0" indent="0" algn="r" rtl="1">
              <a:buNone/>
            </a:pPr>
            <a:r>
              <a:rPr lang="fa-IR" sz="2400" b="1" dirty="0">
                <a:solidFill>
                  <a:srgbClr val="00B050"/>
                </a:solidFill>
                <a:cs typeface="B Nazanin" panose="00000400000000000000" pitchFamily="2" charset="-78"/>
              </a:rPr>
              <a:t>نکته:</a:t>
            </a:r>
            <a:r>
              <a:rPr lang="fa-IR" sz="2400" dirty="0">
                <a:cs typeface="B Nazanin" panose="00000400000000000000" pitchFamily="2" charset="-78"/>
              </a:rPr>
              <a:t> قبل از اندازه گیري درجه حرارت مطمئن شود که مادر تا 15 دقیقه قبل نوشیدني گرم يا سرد میل نکرده باشد. زبان روي حرارت سنج قرار گرفته باشد. </a:t>
            </a:r>
          </a:p>
          <a:p>
            <a:pPr marL="0" indent="0" algn="r" rtl="1">
              <a:buNone/>
            </a:pPr>
            <a:r>
              <a:rPr lang="fa-IR" sz="2400" dirty="0">
                <a:cs typeface="B Nazanin" panose="00000400000000000000" pitchFamily="2" charset="-78"/>
              </a:rPr>
              <a:t>-تعداد نبض را به مدت يك دقیقه کامل اندازه گیري کنید. تعداد طبیعي نبض،60 تا 100 بار در دقیقه است.</a:t>
            </a:r>
          </a:p>
          <a:p>
            <a:pPr marL="0" indent="0" algn="r" rtl="1">
              <a:buNone/>
            </a:pPr>
            <a:r>
              <a:rPr lang="fa-IR" sz="2400" dirty="0">
                <a:cs typeface="B Nazanin" panose="00000400000000000000" pitchFamily="2" charset="-78"/>
              </a:rPr>
              <a:t>-تعداد تنفس را به مدت يك دقیقه کامل اندازه گیري کنید. تعداد طبیعي تنفس، 16 تا 20 بار در دقیقه است</a:t>
            </a:r>
            <a:endParaRPr lang="en-US" sz="2400" dirty="0">
              <a:cs typeface="B Nazanin" panose="00000400000000000000" pitchFamily="2" charset="-78"/>
            </a:endParaRPr>
          </a:p>
          <a:p>
            <a:pPr algn="r" rtl="1"/>
            <a:endParaRPr lang="en-US" sz="2400" dirty="0">
              <a:cs typeface="B Nazanin" panose="00000400000000000000" pitchFamily="2" charset="-78"/>
            </a:endParaRPr>
          </a:p>
        </p:txBody>
      </p:sp>
    </p:spTree>
    <p:extLst>
      <p:ext uri="{BB962C8B-B14F-4D97-AF65-F5344CB8AC3E}">
        <p14:creationId xmlns:p14="http://schemas.microsoft.com/office/powerpoint/2010/main" val="100883483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1011677"/>
            <a:ext cx="8915400" cy="4899545"/>
          </a:xfrm>
        </p:spPr>
        <p:txBody>
          <a:bodyPr>
            <a:normAutofit/>
          </a:bodyPr>
          <a:lstStyle/>
          <a:p>
            <a:pPr marL="0" indent="0" algn="r" rtl="1">
              <a:buNone/>
            </a:pPr>
            <a:r>
              <a:rPr lang="fa-IR" sz="2400" dirty="0">
                <a:solidFill>
                  <a:srgbClr val="00B050"/>
                </a:solidFill>
                <a:cs typeface="B Nazanin" panose="00000400000000000000" pitchFamily="2" charset="-78"/>
              </a:rPr>
              <a:t>نکاتی كه بايد معاينه شونده رعايت كند: </a:t>
            </a:r>
          </a:p>
          <a:p>
            <a:pPr algn="r" rtl="1">
              <a:buFontTx/>
              <a:buChar char="-"/>
            </a:pPr>
            <a:r>
              <a:rPr lang="fa-IR" sz="2400" dirty="0">
                <a:cs typeface="B Nazanin" panose="00000400000000000000" pitchFamily="2" charset="-78"/>
              </a:rPr>
              <a:t>قبل از اندازه گیري فشارخون فرد 10 –5 دقیقه استراحت کند. </a:t>
            </a:r>
          </a:p>
          <a:p>
            <a:pPr algn="r" rtl="1">
              <a:buFontTx/>
              <a:buChar char="-"/>
            </a:pPr>
            <a:r>
              <a:rPr lang="fa-IR" sz="2400" dirty="0">
                <a:cs typeface="B Nazanin" panose="00000400000000000000" pitchFamily="2" charset="-78"/>
              </a:rPr>
              <a:t>پا ها را بر روي زمین يا يك سطح محکم بگذارد. در يك وضعیت آرام بنشیند. دست ها و پاها را روي هم قرار ندهد.</a:t>
            </a:r>
          </a:p>
          <a:p>
            <a:pPr marL="0" indent="0" algn="r" rtl="1">
              <a:buNone/>
            </a:pPr>
            <a:r>
              <a:rPr lang="fa-IR" sz="2400" dirty="0">
                <a:cs typeface="B Nazanin" panose="00000400000000000000" pitchFamily="2" charset="-78"/>
              </a:rPr>
              <a:t> - بازوي دست فرد بايد طوري قرار گیرد که تکیه گاه داشته باشد و به طور افقي و هم سطح قلب باشد. </a:t>
            </a:r>
          </a:p>
          <a:p>
            <a:pPr marL="0" indent="0" algn="r" rtl="1">
              <a:buNone/>
            </a:pPr>
            <a:r>
              <a:rPr lang="fa-IR" sz="2400" dirty="0">
                <a:cs typeface="B Nazanin" panose="00000400000000000000" pitchFamily="2" charset="-78"/>
              </a:rPr>
              <a:t>- 30 دقیقه قبل از گرفتن فشارخون کافئین، الکل و مواد دخاني مصرف نکرده باشد</a:t>
            </a:r>
            <a:endParaRPr lang="en-US" sz="2400" dirty="0">
              <a:cs typeface="B Nazanin" panose="00000400000000000000" pitchFamily="2" charset="-78"/>
            </a:endParaRPr>
          </a:p>
        </p:txBody>
      </p:sp>
    </p:spTree>
    <p:extLst>
      <p:ext uri="{BB962C8B-B14F-4D97-AF65-F5344CB8AC3E}">
        <p14:creationId xmlns:p14="http://schemas.microsoft.com/office/powerpoint/2010/main" val="86880158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94985" y="1237785"/>
            <a:ext cx="9809627" cy="4673437"/>
          </a:xfrm>
        </p:spPr>
        <p:txBody>
          <a:bodyPr>
            <a:normAutofit/>
          </a:bodyPr>
          <a:lstStyle/>
          <a:p>
            <a:pPr marL="0" indent="0" algn="ctr" rtl="1">
              <a:buNone/>
            </a:pPr>
            <a:r>
              <a:rPr lang="fa-IR" sz="2400" b="1" dirty="0">
                <a:solidFill>
                  <a:srgbClr val="00B050"/>
                </a:solidFill>
                <a:cs typeface="B Nazanin" panose="00000400000000000000" pitchFamily="2" charset="-78"/>
              </a:rPr>
              <a:t>غربالگري تغذيه و ارزيابی الگوي تغذيه:</a:t>
            </a:r>
          </a:p>
          <a:p>
            <a:pPr marL="0" indent="0" algn="r" rtl="1">
              <a:buNone/>
            </a:pPr>
            <a:r>
              <a:rPr lang="fa-IR" sz="2400" dirty="0">
                <a:solidFill>
                  <a:srgbClr val="00B050"/>
                </a:solidFill>
                <a:cs typeface="B Nazanin" panose="00000400000000000000" pitchFamily="2" charset="-78"/>
              </a:rPr>
              <a:t> </a:t>
            </a:r>
            <a:r>
              <a:rPr lang="fa-IR" sz="2400" dirty="0">
                <a:cs typeface="B Nazanin" panose="00000400000000000000" pitchFamily="2" charset="-78"/>
              </a:rPr>
              <a:t>اين ارزيابي يك بار و در اولین مراقبت مادر باردار بر اساس نمايه توده بدني و الگوي تغذيه وي انجام مي شود. در صورت امتیاز نامطلوب، مادر نیاز به ارجاع و پیگیري دارد. </a:t>
            </a:r>
          </a:p>
          <a:p>
            <a:pPr marL="0" indent="0" algn="r" rtl="1">
              <a:buNone/>
            </a:pPr>
            <a:endParaRPr lang="fa-IR" sz="2400" dirty="0">
              <a:solidFill>
                <a:srgbClr val="00B0F0"/>
              </a:solidFill>
              <a:cs typeface="B Nazanin" panose="00000400000000000000" pitchFamily="2" charset="-78"/>
            </a:endParaRPr>
          </a:p>
          <a:p>
            <a:pPr marL="0" indent="0" algn="r" rtl="1">
              <a:buNone/>
            </a:pPr>
            <a:r>
              <a:rPr lang="fa-IR" sz="2400" dirty="0">
                <a:solidFill>
                  <a:srgbClr val="00B0F0"/>
                </a:solidFill>
                <a:cs typeface="B Nazanin" panose="00000400000000000000" pitchFamily="2" charset="-78"/>
              </a:rPr>
              <a:t>تغذيه مناسب: </a:t>
            </a:r>
            <a:r>
              <a:rPr lang="fa-IR" sz="2400" dirty="0">
                <a:cs typeface="B Nazanin" panose="00000400000000000000" pitchFamily="2" charset="-78"/>
              </a:rPr>
              <a:t>آنچه در تغذيه مادر باردار اهمیت دارد، تنوع و تعادل در مصرف مواد غذايي است. بهترين راه، استفاده از همه گروه هاي اصلي غذايي يعني گروه نان و غلات، گروه میوه ها، گروه سبزي ها، گروه شیر و لبنیات، گروه گوشت و تخم مرغ و گروه حبوبات و مغزدانه هاست. جدول زير سهم هاي لازم در گروه هاي غذايي و براي هر روز را نشان مي دهد. با توجه به نمايه توده بدني مادر واحد مورد نیاز (سهم)گروه غلات و نان تغییر مي کند</a:t>
            </a:r>
            <a:endParaRPr lang="en-US" sz="2400" dirty="0">
              <a:cs typeface="B Nazanin" panose="00000400000000000000" pitchFamily="2" charset="-78"/>
            </a:endParaRPr>
          </a:p>
        </p:txBody>
      </p:sp>
    </p:spTree>
    <p:extLst>
      <p:ext uri="{BB962C8B-B14F-4D97-AF65-F5344CB8AC3E}">
        <p14:creationId xmlns:p14="http://schemas.microsoft.com/office/powerpoint/2010/main" val="199755459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9EF5F-E900-D4B5-FED6-35A4A09C6FFF}"/>
              </a:ext>
            </a:extLst>
          </p:cNvPr>
          <p:cNvSpPr>
            <a:spLocks noGrp="1"/>
          </p:cNvSpPr>
          <p:nvPr>
            <p:ph type="title"/>
          </p:nvPr>
        </p:nvSpPr>
        <p:spPr>
          <a:xfrm>
            <a:off x="2118733" y="546410"/>
            <a:ext cx="9385880" cy="880946"/>
          </a:xfrm>
        </p:spPr>
        <p:txBody>
          <a:bodyPr>
            <a:normAutofit/>
          </a:bodyPr>
          <a:lstStyle/>
          <a:p>
            <a:pPr algn="ctr"/>
            <a:r>
              <a:rPr lang="fa-IR" sz="3200" dirty="0">
                <a:cs typeface="B Nazanin" panose="00000400000000000000" pitchFamily="2" charset="-78"/>
              </a:rPr>
              <a:t>گروه نان و غلات</a:t>
            </a:r>
            <a:endParaRPr lang="en-US" sz="3200" dirty="0">
              <a:cs typeface="B Nazanin" panose="00000400000000000000" pitchFamily="2" charset="-78"/>
            </a:endParaRPr>
          </a:p>
        </p:txBody>
      </p:sp>
      <p:sp>
        <p:nvSpPr>
          <p:cNvPr id="3" name="Content Placeholder 2">
            <a:extLst>
              <a:ext uri="{FF2B5EF4-FFF2-40B4-BE49-F238E27FC236}">
                <a16:creationId xmlns:a16="http://schemas.microsoft.com/office/drawing/2014/main" id="{37FBFB03-01D5-5FA6-F9EE-8E455707200C}"/>
              </a:ext>
            </a:extLst>
          </p:cNvPr>
          <p:cNvSpPr>
            <a:spLocks noGrp="1"/>
          </p:cNvSpPr>
          <p:nvPr>
            <p:ph idx="1"/>
          </p:nvPr>
        </p:nvSpPr>
        <p:spPr>
          <a:xfrm>
            <a:off x="1650381" y="1594624"/>
            <a:ext cx="9854232" cy="4316598"/>
          </a:xfrm>
        </p:spPr>
        <p:txBody>
          <a:bodyPr>
            <a:noAutofit/>
          </a:bodyPr>
          <a:lstStyle/>
          <a:p>
            <a:pPr marL="0" indent="0" algn="r" rtl="1">
              <a:buNone/>
            </a:pPr>
            <a:r>
              <a:rPr lang="fa-IR" sz="2400" dirty="0">
                <a:solidFill>
                  <a:srgbClr val="00B0F0"/>
                </a:solidFill>
                <a:cs typeface="B Nazanin" panose="00000400000000000000" pitchFamily="2" charset="-78"/>
              </a:rPr>
              <a:t>واحد مورد نیاز :</a:t>
            </a:r>
            <a:r>
              <a:rPr lang="fa-IR" sz="2400" dirty="0">
                <a:solidFill>
                  <a:schemeClr val="tx1"/>
                </a:solidFill>
                <a:cs typeface="B Nazanin" panose="00000400000000000000" pitchFamily="2" charset="-78"/>
              </a:rPr>
              <a:t>غیر باردار ( 6 تا 11 سهم )  باردار و شیرده (7 تا 11 سهم )</a:t>
            </a:r>
          </a:p>
          <a:p>
            <a:pPr marL="0" indent="0" algn="r" rtl="1">
              <a:buNone/>
            </a:pPr>
            <a:r>
              <a:rPr lang="fa-IR" sz="2400" dirty="0">
                <a:solidFill>
                  <a:srgbClr val="00B0F0"/>
                </a:solidFill>
                <a:cs typeface="B Nazanin" panose="00000400000000000000" pitchFamily="2" charset="-78"/>
              </a:rPr>
              <a:t>معادل هر واحد: </a:t>
            </a:r>
          </a:p>
          <a:p>
            <a:pPr marL="0" indent="0" algn="r" rtl="1">
              <a:buNone/>
            </a:pPr>
            <a:r>
              <a:rPr lang="fa-IR" sz="2400" dirty="0">
                <a:cs typeface="B Nazanin" panose="00000400000000000000" pitchFamily="2" charset="-78"/>
              </a:rPr>
              <a:t>یك کف دست بدون انگشت (معادل 30 گرم) انواع نانها مثل نان بربري، سنگگ و 2 تا تافتون يا 4 کف دست نان لواش (معادل 30 گرم) </a:t>
            </a:r>
          </a:p>
          <a:p>
            <a:pPr marL="0" indent="0" algn="r" rtl="1">
              <a:buNone/>
            </a:pPr>
            <a:r>
              <a:rPr lang="fa-IR" sz="2400" dirty="0">
                <a:cs typeface="B Nazanin" panose="00000400000000000000" pitchFamily="2" charset="-78"/>
              </a:rPr>
              <a:t>يا نصف لیوان برنج يا سه چهارم لیوان ماکاروني پخته </a:t>
            </a:r>
          </a:p>
          <a:p>
            <a:pPr marL="0" indent="0" algn="r" rtl="1">
              <a:buNone/>
            </a:pPr>
            <a:r>
              <a:rPr lang="fa-IR" sz="2400" dirty="0">
                <a:cs typeface="B Nazanin" panose="00000400000000000000" pitchFamily="2" charset="-78"/>
              </a:rPr>
              <a:t>يا3 عدد بیسکويت ساده بخصوص سبوس دار</a:t>
            </a:r>
          </a:p>
          <a:p>
            <a:pPr marL="0" indent="0" algn="r" rtl="1">
              <a:buNone/>
            </a:pPr>
            <a:r>
              <a:rPr lang="fa-IR" sz="2400" dirty="0">
                <a:solidFill>
                  <a:srgbClr val="00B0F0"/>
                </a:solidFill>
                <a:cs typeface="B Nazanin" panose="00000400000000000000" pitchFamily="2" charset="-78"/>
              </a:rPr>
              <a:t>منابع غذایی :</a:t>
            </a:r>
            <a:r>
              <a:rPr lang="fa-IR" sz="2400" dirty="0">
                <a:solidFill>
                  <a:schemeClr val="tx1"/>
                </a:solidFill>
                <a:cs typeface="B Nazanin" panose="00000400000000000000" pitchFamily="2" charset="-78"/>
              </a:rPr>
              <a:t>ا</a:t>
            </a:r>
            <a:r>
              <a:rPr lang="fa-IR" sz="2400" dirty="0">
                <a:cs typeface="B Nazanin" panose="00000400000000000000" pitchFamily="2" charset="-78"/>
              </a:rPr>
              <a:t>نواع نان بخصوص نوع سبوس دار (سنگگ، نان جو...) نانهاي سنتي سفید (لواش و تافتون)، برنج، انواع ماکاروني و رشته ها، غلات صبحانه و فرآورده هاي آنها به ويژه محصولات تهیه شده از دانه کامل غلات است. نان و غلات سبوس دار به دلیل تامین فیبر مورد نیاز در الويت است</a:t>
            </a:r>
            <a:endParaRPr lang="en-US" sz="2400" dirty="0">
              <a:cs typeface="B Nazanin" panose="00000400000000000000" pitchFamily="2" charset="-78"/>
            </a:endParaRPr>
          </a:p>
        </p:txBody>
      </p:sp>
    </p:spTree>
    <p:extLst>
      <p:ext uri="{BB962C8B-B14F-4D97-AF65-F5344CB8AC3E}">
        <p14:creationId xmlns:p14="http://schemas.microsoft.com/office/powerpoint/2010/main" val="7389343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8F8EA1-1C5E-A22C-0898-25A6EC71A1AB}"/>
              </a:ext>
            </a:extLst>
          </p:cNvPr>
          <p:cNvSpPr>
            <a:spLocks noGrp="1"/>
          </p:cNvSpPr>
          <p:nvPr>
            <p:ph type="title"/>
          </p:nvPr>
        </p:nvSpPr>
        <p:spPr/>
        <p:txBody>
          <a:bodyPr>
            <a:normAutofit/>
          </a:bodyPr>
          <a:lstStyle/>
          <a:p>
            <a:pPr algn="ctr"/>
            <a:r>
              <a:rPr lang="fa-IR" sz="3200" dirty="0">
                <a:cs typeface="B Nazanin" panose="00000400000000000000" pitchFamily="2" charset="-78"/>
              </a:rPr>
              <a:t>گروه سبزی ها</a:t>
            </a:r>
            <a:endParaRPr lang="en-US" sz="3200" dirty="0">
              <a:cs typeface="B Nazanin" panose="00000400000000000000" pitchFamily="2" charset="-78"/>
            </a:endParaRPr>
          </a:p>
        </p:txBody>
      </p:sp>
      <p:sp>
        <p:nvSpPr>
          <p:cNvPr id="3" name="Content Placeholder 2">
            <a:extLst>
              <a:ext uri="{FF2B5EF4-FFF2-40B4-BE49-F238E27FC236}">
                <a16:creationId xmlns:a16="http://schemas.microsoft.com/office/drawing/2014/main" id="{ED688469-358D-A756-B86C-B49B38C9E884}"/>
              </a:ext>
            </a:extLst>
          </p:cNvPr>
          <p:cNvSpPr>
            <a:spLocks noGrp="1"/>
          </p:cNvSpPr>
          <p:nvPr>
            <p:ph idx="1"/>
          </p:nvPr>
        </p:nvSpPr>
        <p:spPr>
          <a:xfrm>
            <a:off x="1393902" y="1717288"/>
            <a:ext cx="10110710" cy="4193934"/>
          </a:xfrm>
        </p:spPr>
        <p:txBody>
          <a:bodyPr>
            <a:normAutofit lnSpcReduction="10000"/>
          </a:bodyPr>
          <a:lstStyle/>
          <a:p>
            <a:pPr marL="0" indent="0" algn="r" rtl="1">
              <a:buNone/>
            </a:pPr>
            <a:r>
              <a:rPr lang="fa-IR" sz="2400" dirty="0">
                <a:solidFill>
                  <a:srgbClr val="00B0F0"/>
                </a:solidFill>
                <a:cs typeface="B Nazanin" panose="00000400000000000000" pitchFamily="2" charset="-78"/>
              </a:rPr>
              <a:t>واحدهای مورد نیاز : </a:t>
            </a:r>
            <a:r>
              <a:rPr lang="fa-IR" sz="2400" dirty="0">
                <a:cs typeface="B Nazanin" panose="00000400000000000000" pitchFamily="2" charset="-78"/>
              </a:rPr>
              <a:t>غیر باردار( 3 تا 5 سهم ) باردار و شیرده (4 تا 5 سهم )</a:t>
            </a:r>
          </a:p>
          <a:p>
            <a:pPr marL="0" indent="0" algn="r" rtl="1">
              <a:buNone/>
            </a:pPr>
            <a:r>
              <a:rPr lang="fa-IR" sz="2400" dirty="0">
                <a:solidFill>
                  <a:srgbClr val="00B0F0"/>
                </a:solidFill>
                <a:cs typeface="B Nazanin" panose="00000400000000000000" pitchFamily="2" charset="-78"/>
              </a:rPr>
              <a:t>معادل هر واحد :</a:t>
            </a:r>
          </a:p>
          <a:p>
            <a:pPr marL="0" indent="0" algn="r" rtl="1">
              <a:buNone/>
            </a:pPr>
            <a:r>
              <a:rPr lang="fa-IR" sz="2400" dirty="0">
                <a:cs typeface="B Nazanin" panose="00000400000000000000" pitchFamily="2" charset="-78"/>
              </a:rPr>
              <a:t>يك لیوان سبزيهاي خام برگي </a:t>
            </a:r>
          </a:p>
          <a:p>
            <a:pPr marL="0" indent="0" algn="r" rtl="1">
              <a:buNone/>
            </a:pPr>
            <a:r>
              <a:rPr lang="fa-IR" sz="2400" dirty="0">
                <a:cs typeface="B Nazanin" panose="00000400000000000000" pitchFamily="2" charset="-78"/>
              </a:rPr>
              <a:t>يا نصف لیوان سبزي پخته يا خام خرد شده</a:t>
            </a:r>
          </a:p>
          <a:p>
            <a:pPr marL="0" indent="0" algn="r" rtl="1">
              <a:buNone/>
            </a:pPr>
            <a:r>
              <a:rPr lang="fa-IR" sz="2400" dirty="0">
                <a:cs typeface="B Nazanin" panose="00000400000000000000" pitchFamily="2" charset="-78"/>
              </a:rPr>
              <a:t> يا يك عدد گوجه فرنگي، پیاز، هويج </a:t>
            </a:r>
          </a:p>
          <a:p>
            <a:pPr marL="0" indent="0" algn="r" rtl="1">
              <a:buNone/>
            </a:pPr>
            <a:r>
              <a:rPr lang="fa-IR" sz="2400" dirty="0">
                <a:cs typeface="B Nazanin" panose="00000400000000000000" pitchFamily="2" charset="-78"/>
              </a:rPr>
              <a:t>يا خیار متوسط يا نصف لیوان آب هويج </a:t>
            </a:r>
          </a:p>
          <a:p>
            <a:pPr marL="0" indent="0" algn="r" rtl="1">
              <a:buNone/>
            </a:pPr>
            <a:r>
              <a:rPr lang="fa-IR" sz="2400" dirty="0">
                <a:cs typeface="B Nazanin" panose="00000400000000000000" pitchFamily="2" charset="-78"/>
              </a:rPr>
              <a:t>يا نصف لیوان نخود سبز، لوبیا سبز و يا هويج خرد شده معادل هر واحد</a:t>
            </a:r>
          </a:p>
          <a:p>
            <a:pPr marL="0" indent="0" algn="r" rtl="1">
              <a:buNone/>
            </a:pPr>
            <a:r>
              <a:rPr lang="fa-IR" sz="2400" dirty="0">
                <a:solidFill>
                  <a:srgbClr val="00B0F0"/>
                </a:solidFill>
                <a:cs typeface="B Nazanin" panose="00000400000000000000" pitchFamily="2" charset="-78"/>
              </a:rPr>
              <a:t>منابع غذایی :</a:t>
            </a:r>
            <a:r>
              <a:rPr lang="fa-IR" sz="2400" dirty="0">
                <a:cs typeface="B Nazanin" panose="00000400000000000000" pitchFamily="2" charset="-78"/>
              </a:rPr>
              <a:t>اين گروه شامل انواع سبزيهاي برگ دار، هويج، بادمجان، نخود سبز، انواع کدو، قارچ، خیار، گوجه فرنگي، پیاز، کرفس، ريواس و سبزيجات مشابه ديگر است</a:t>
            </a:r>
            <a:endParaRPr lang="en-US" sz="2400" dirty="0">
              <a:cs typeface="B Nazanin" panose="00000400000000000000" pitchFamily="2" charset="-78"/>
            </a:endParaRPr>
          </a:p>
        </p:txBody>
      </p:sp>
    </p:spTree>
    <p:extLst>
      <p:ext uri="{BB962C8B-B14F-4D97-AF65-F5344CB8AC3E}">
        <p14:creationId xmlns:p14="http://schemas.microsoft.com/office/powerpoint/2010/main" val="10529281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3B8954-0851-90F4-6669-F8EAEAD79173}"/>
              </a:ext>
            </a:extLst>
          </p:cNvPr>
          <p:cNvSpPr>
            <a:spLocks noGrp="1"/>
          </p:cNvSpPr>
          <p:nvPr>
            <p:ph type="title"/>
          </p:nvPr>
        </p:nvSpPr>
        <p:spPr/>
        <p:txBody>
          <a:bodyPr>
            <a:normAutofit/>
          </a:bodyPr>
          <a:lstStyle/>
          <a:p>
            <a:pPr algn="ctr"/>
            <a:r>
              <a:rPr lang="fa-IR" sz="3200" dirty="0">
                <a:cs typeface="B Nazanin" panose="00000400000000000000" pitchFamily="2" charset="-78"/>
              </a:rPr>
              <a:t>گروه میوه ها</a:t>
            </a:r>
            <a:endParaRPr lang="en-US" sz="3200" dirty="0">
              <a:cs typeface="B Nazanin" panose="00000400000000000000" pitchFamily="2" charset="-78"/>
            </a:endParaRPr>
          </a:p>
        </p:txBody>
      </p:sp>
      <p:sp>
        <p:nvSpPr>
          <p:cNvPr id="3" name="Content Placeholder 2">
            <a:extLst>
              <a:ext uri="{FF2B5EF4-FFF2-40B4-BE49-F238E27FC236}">
                <a16:creationId xmlns:a16="http://schemas.microsoft.com/office/drawing/2014/main" id="{1FD4E9FD-DE29-3AEC-EF85-58828087147F}"/>
              </a:ext>
            </a:extLst>
          </p:cNvPr>
          <p:cNvSpPr>
            <a:spLocks noGrp="1"/>
          </p:cNvSpPr>
          <p:nvPr>
            <p:ph idx="1"/>
          </p:nvPr>
        </p:nvSpPr>
        <p:spPr>
          <a:xfrm>
            <a:off x="1672683" y="1360450"/>
            <a:ext cx="9831929" cy="4550772"/>
          </a:xfrm>
        </p:spPr>
        <p:txBody>
          <a:bodyPr>
            <a:normAutofit/>
          </a:bodyPr>
          <a:lstStyle/>
          <a:p>
            <a:pPr marL="0" indent="0" algn="r" rtl="1">
              <a:buNone/>
            </a:pPr>
            <a:r>
              <a:rPr lang="fa-IR" sz="2400" dirty="0">
                <a:solidFill>
                  <a:srgbClr val="00B0F0"/>
                </a:solidFill>
                <a:cs typeface="B Nazanin" panose="00000400000000000000" pitchFamily="2" charset="-78"/>
              </a:rPr>
              <a:t>واحدهای مورد نیاز : </a:t>
            </a:r>
            <a:r>
              <a:rPr lang="fa-IR" sz="2400" dirty="0">
                <a:solidFill>
                  <a:schemeClr val="tx1"/>
                </a:solidFill>
                <a:cs typeface="B Nazanin" panose="00000400000000000000" pitchFamily="2" charset="-78"/>
              </a:rPr>
              <a:t>غیرباردار (2 تا 4 سهم ) باردارو شیرده (3 تا 4 سهم )</a:t>
            </a:r>
          </a:p>
          <a:p>
            <a:pPr marL="0" indent="0" algn="r" rtl="1">
              <a:buNone/>
            </a:pPr>
            <a:r>
              <a:rPr lang="fa-IR" sz="2400" dirty="0">
                <a:solidFill>
                  <a:srgbClr val="00B0F0"/>
                </a:solidFill>
                <a:cs typeface="B Nazanin" panose="00000400000000000000" pitchFamily="2" charset="-78"/>
              </a:rPr>
              <a:t>معادل هر واحد :</a:t>
            </a:r>
          </a:p>
          <a:p>
            <a:pPr marL="0" indent="0" algn="r" rtl="1">
              <a:buNone/>
            </a:pPr>
            <a:r>
              <a:rPr lang="fa-IR" sz="2400" dirty="0">
                <a:cs typeface="B Nazanin" panose="00000400000000000000" pitchFamily="2" charset="-78"/>
              </a:rPr>
              <a:t>يك عدد میوه متوسط (سیب، موز، پرتقال يا گلابي و...) </a:t>
            </a:r>
          </a:p>
          <a:p>
            <a:pPr marL="0" indent="0" algn="r" rtl="1">
              <a:buNone/>
            </a:pPr>
            <a:r>
              <a:rPr lang="fa-IR" sz="2400" dirty="0">
                <a:cs typeface="B Nazanin" panose="00000400000000000000" pitchFamily="2" charset="-78"/>
              </a:rPr>
              <a:t>يا نصف لیوان میوه هاي ريز مثل توت، انگور، دانه هاي انار </a:t>
            </a:r>
          </a:p>
          <a:p>
            <a:pPr marL="0" indent="0" algn="r" rtl="1">
              <a:buNone/>
            </a:pPr>
            <a:r>
              <a:rPr lang="fa-IR" sz="2400" dirty="0">
                <a:cs typeface="B Nazanin" panose="00000400000000000000" pitchFamily="2" charset="-78"/>
              </a:rPr>
              <a:t>يا نصف لیوان میوه پخته يا کمپوت میوه </a:t>
            </a:r>
          </a:p>
          <a:p>
            <a:pPr marL="0" indent="0" algn="r" rtl="1">
              <a:buNone/>
            </a:pPr>
            <a:r>
              <a:rPr lang="fa-IR" sz="2400" dirty="0">
                <a:cs typeface="B Nazanin" panose="00000400000000000000" pitchFamily="2" charset="-78"/>
              </a:rPr>
              <a:t>يا يك چهارم لیوان میوه خشك يا خشکبار </a:t>
            </a:r>
          </a:p>
          <a:p>
            <a:pPr marL="0" indent="0" algn="r" rtl="1">
              <a:buNone/>
            </a:pPr>
            <a:r>
              <a:rPr lang="fa-IR" sz="2400" dirty="0">
                <a:cs typeface="B Nazanin" panose="00000400000000000000" pitchFamily="2" charset="-78"/>
              </a:rPr>
              <a:t>يا نصف لیوان آب میوه تازه و طبیعي و در مورد میوه هاي شیرين مانند آب انگور يك سوم لیوان</a:t>
            </a:r>
          </a:p>
          <a:p>
            <a:pPr marL="0" indent="0" algn="r" rtl="1">
              <a:buNone/>
            </a:pPr>
            <a:r>
              <a:rPr lang="fa-IR" sz="2400" dirty="0">
                <a:solidFill>
                  <a:srgbClr val="00B0F0"/>
                </a:solidFill>
                <a:cs typeface="B Nazanin" panose="00000400000000000000" pitchFamily="2" charset="-78"/>
              </a:rPr>
              <a:t>منابع غذایی:</a:t>
            </a:r>
            <a:r>
              <a:rPr lang="fa-IR" sz="2400" dirty="0">
                <a:cs typeface="B Nazanin" panose="00000400000000000000" pitchFamily="2" charset="-78"/>
              </a:rPr>
              <a:t>اين گروه شامل انواع میوه مثل سیب، موز، پرتقال، خرما، انجیر تازه، انگور، برگه آلو، آب میوه طبیعي، کمپوت میوه ها و میوه هاي خشك مثل انجیر خشك، کشمش، برگه آلو است</a:t>
            </a:r>
            <a:endParaRPr lang="en-US" sz="2400" dirty="0">
              <a:cs typeface="B Nazanin" panose="00000400000000000000" pitchFamily="2" charset="-78"/>
            </a:endParaRPr>
          </a:p>
        </p:txBody>
      </p:sp>
    </p:spTree>
    <p:extLst>
      <p:ext uri="{BB962C8B-B14F-4D97-AF65-F5344CB8AC3E}">
        <p14:creationId xmlns:p14="http://schemas.microsoft.com/office/powerpoint/2010/main" val="391855565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3A793A-8239-7E33-57C6-E9673868CED4}"/>
              </a:ext>
            </a:extLst>
          </p:cNvPr>
          <p:cNvSpPr>
            <a:spLocks noGrp="1"/>
          </p:cNvSpPr>
          <p:nvPr>
            <p:ph type="title"/>
          </p:nvPr>
        </p:nvSpPr>
        <p:spPr/>
        <p:txBody>
          <a:bodyPr>
            <a:normAutofit/>
          </a:bodyPr>
          <a:lstStyle/>
          <a:p>
            <a:pPr algn="ctr"/>
            <a:r>
              <a:rPr lang="fa-IR" sz="2400" b="1" dirty="0">
                <a:cs typeface="B Nazanin" panose="00000400000000000000" pitchFamily="2" charset="-78"/>
              </a:rPr>
              <a:t>گروه شیر و لبنیات</a:t>
            </a:r>
            <a:endParaRPr lang="en-US" sz="2400" b="1" dirty="0">
              <a:cs typeface="B Nazanin" panose="00000400000000000000" pitchFamily="2" charset="-78"/>
            </a:endParaRPr>
          </a:p>
        </p:txBody>
      </p:sp>
      <p:sp>
        <p:nvSpPr>
          <p:cNvPr id="3" name="Content Placeholder 2">
            <a:extLst>
              <a:ext uri="{FF2B5EF4-FFF2-40B4-BE49-F238E27FC236}">
                <a16:creationId xmlns:a16="http://schemas.microsoft.com/office/drawing/2014/main" id="{84497B64-80AC-4D03-B014-4508CEA4140F}"/>
              </a:ext>
            </a:extLst>
          </p:cNvPr>
          <p:cNvSpPr>
            <a:spLocks noGrp="1"/>
          </p:cNvSpPr>
          <p:nvPr>
            <p:ph idx="1"/>
          </p:nvPr>
        </p:nvSpPr>
        <p:spPr>
          <a:xfrm>
            <a:off x="2589212" y="1605776"/>
            <a:ext cx="8915400" cy="4305446"/>
          </a:xfrm>
        </p:spPr>
        <p:txBody>
          <a:bodyPr>
            <a:normAutofit/>
          </a:bodyPr>
          <a:lstStyle/>
          <a:p>
            <a:pPr marL="0" indent="0" algn="r" rtl="1">
              <a:buNone/>
            </a:pPr>
            <a:r>
              <a:rPr lang="fa-IR" sz="2400" dirty="0">
                <a:solidFill>
                  <a:srgbClr val="00B0F0"/>
                </a:solidFill>
                <a:cs typeface="B Nazanin" panose="00000400000000000000" pitchFamily="2" charset="-78"/>
              </a:rPr>
              <a:t>واحدهای مورد نیاز :</a:t>
            </a:r>
            <a:r>
              <a:rPr lang="fa-IR" sz="2400" dirty="0">
                <a:solidFill>
                  <a:schemeClr val="tx1"/>
                </a:solidFill>
                <a:cs typeface="B Nazanin" panose="00000400000000000000" pitchFamily="2" charset="-78"/>
              </a:rPr>
              <a:t>غیر باردار ( 2تا 3 سهم )  باردار و شیرده ( 3 تا 4 سهم )</a:t>
            </a:r>
          </a:p>
          <a:p>
            <a:pPr marL="0" indent="0" algn="r" rtl="1">
              <a:buNone/>
            </a:pPr>
            <a:r>
              <a:rPr lang="fa-IR" sz="2400" dirty="0">
                <a:solidFill>
                  <a:srgbClr val="00B0F0"/>
                </a:solidFill>
                <a:cs typeface="B Nazanin" panose="00000400000000000000" pitchFamily="2" charset="-78"/>
              </a:rPr>
              <a:t>معادل هر واحد :</a:t>
            </a:r>
          </a:p>
          <a:p>
            <a:pPr marL="0" indent="0" algn="r" rtl="1">
              <a:buNone/>
            </a:pPr>
            <a:r>
              <a:rPr lang="fa-IR" sz="2400" dirty="0">
                <a:cs typeface="B Nazanin" panose="00000400000000000000" pitchFamily="2" charset="-78"/>
              </a:rPr>
              <a:t> یك لیوان شیر يا ماست کم چرب (کمتر از 2/5 درصد)</a:t>
            </a:r>
          </a:p>
          <a:p>
            <a:pPr marL="0" indent="0" algn="r" rtl="1">
              <a:buNone/>
            </a:pPr>
            <a:r>
              <a:rPr lang="fa-IR" sz="2400" dirty="0">
                <a:cs typeface="B Nazanin" panose="00000400000000000000" pitchFamily="2" charset="-78"/>
              </a:rPr>
              <a:t> يا 45 تا 60 گرم پنیر (دو قوطي کبريت پنیر) </a:t>
            </a:r>
          </a:p>
          <a:p>
            <a:pPr marL="0" indent="0" algn="r" rtl="1">
              <a:buNone/>
            </a:pPr>
            <a:r>
              <a:rPr lang="fa-IR" sz="2400" dirty="0">
                <a:cs typeface="B Nazanin" panose="00000400000000000000" pitchFamily="2" charset="-78"/>
              </a:rPr>
              <a:t> يا يك چهارم لیوان کشك مايع</a:t>
            </a:r>
          </a:p>
          <a:p>
            <a:pPr marL="0" indent="0" algn="r" rtl="1">
              <a:buNone/>
            </a:pPr>
            <a:r>
              <a:rPr lang="fa-IR" sz="2400" dirty="0">
                <a:cs typeface="B Nazanin" panose="00000400000000000000" pitchFamily="2" charset="-78"/>
              </a:rPr>
              <a:t> يا 2 لیوان دوغ يا يك و نیم لیوان بستني پاستوريزه</a:t>
            </a:r>
          </a:p>
          <a:p>
            <a:pPr marL="0" indent="0" algn="r" rtl="1">
              <a:buNone/>
            </a:pPr>
            <a:r>
              <a:rPr lang="fa-IR" sz="2400" dirty="0">
                <a:solidFill>
                  <a:srgbClr val="00B0F0"/>
                </a:solidFill>
                <a:cs typeface="B Nazanin" panose="00000400000000000000" pitchFamily="2" charset="-78"/>
              </a:rPr>
              <a:t>منابع غذایی : </a:t>
            </a:r>
            <a:r>
              <a:rPr lang="fa-IR" sz="2400" dirty="0">
                <a:cs typeface="B Nazanin" panose="00000400000000000000" pitchFamily="2" charset="-78"/>
              </a:rPr>
              <a:t>اين گروه شامل شیر، ماست، پنیر، بستني، دوغ و کشك است</a:t>
            </a:r>
            <a:endParaRPr lang="en-US" sz="2400" dirty="0">
              <a:cs typeface="B Nazanin" panose="00000400000000000000" pitchFamily="2" charset="-78"/>
            </a:endParaRPr>
          </a:p>
        </p:txBody>
      </p:sp>
    </p:spTree>
    <p:extLst>
      <p:ext uri="{BB962C8B-B14F-4D97-AF65-F5344CB8AC3E}">
        <p14:creationId xmlns:p14="http://schemas.microsoft.com/office/powerpoint/2010/main" val="2740127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EF458A-C08D-8B0A-0837-4AD9444E75C4}"/>
              </a:ext>
            </a:extLst>
          </p:cNvPr>
          <p:cNvSpPr>
            <a:spLocks noGrp="1"/>
          </p:cNvSpPr>
          <p:nvPr>
            <p:ph type="title"/>
          </p:nvPr>
        </p:nvSpPr>
        <p:spPr/>
        <p:txBody>
          <a:bodyPr>
            <a:normAutofit/>
          </a:bodyPr>
          <a:lstStyle/>
          <a:p>
            <a:pPr algn="ctr"/>
            <a:r>
              <a:rPr lang="fa-IR" sz="3200" dirty="0">
                <a:cs typeface="B Nazanin" panose="00000400000000000000" pitchFamily="2" charset="-78"/>
              </a:rPr>
              <a:t>گروه گوشت ، تخم مرغ </a:t>
            </a:r>
            <a:endParaRPr lang="en-US" sz="3200" dirty="0">
              <a:cs typeface="B Nazanin" panose="00000400000000000000" pitchFamily="2" charset="-78"/>
            </a:endParaRPr>
          </a:p>
        </p:txBody>
      </p:sp>
      <p:sp>
        <p:nvSpPr>
          <p:cNvPr id="3" name="Content Placeholder 2">
            <a:extLst>
              <a:ext uri="{FF2B5EF4-FFF2-40B4-BE49-F238E27FC236}">
                <a16:creationId xmlns:a16="http://schemas.microsoft.com/office/drawing/2014/main" id="{21A35934-40F0-4EF1-40B9-8F0E1EECAB39}"/>
              </a:ext>
            </a:extLst>
          </p:cNvPr>
          <p:cNvSpPr>
            <a:spLocks noGrp="1"/>
          </p:cNvSpPr>
          <p:nvPr>
            <p:ph idx="1"/>
          </p:nvPr>
        </p:nvSpPr>
        <p:spPr>
          <a:xfrm>
            <a:off x="1527717" y="1739590"/>
            <a:ext cx="9976895" cy="4171632"/>
          </a:xfrm>
        </p:spPr>
        <p:txBody>
          <a:bodyPr>
            <a:normAutofit lnSpcReduction="10000"/>
          </a:bodyPr>
          <a:lstStyle/>
          <a:p>
            <a:pPr marL="0" indent="0" algn="r" rtl="1">
              <a:buNone/>
            </a:pPr>
            <a:r>
              <a:rPr lang="fa-IR" sz="2400" dirty="0">
                <a:solidFill>
                  <a:srgbClr val="00B0F0"/>
                </a:solidFill>
                <a:cs typeface="B Nazanin" panose="00000400000000000000" pitchFamily="2" charset="-78"/>
              </a:rPr>
              <a:t>واحدهای مورد نیاز : </a:t>
            </a:r>
            <a:r>
              <a:rPr lang="fa-IR" sz="2400" dirty="0">
                <a:solidFill>
                  <a:schemeClr val="tx1"/>
                </a:solidFill>
                <a:cs typeface="B Nazanin" panose="00000400000000000000" pitchFamily="2" charset="-78"/>
              </a:rPr>
              <a:t>غیر باردار( 1 تا 2 سهم ) باردار و شیرده ( 2 سهم )</a:t>
            </a:r>
          </a:p>
          <a:p>
            <a:pPr marL="0" indent="0" algn="r" rtl="1">
              <a:buNone/>
            </a:pPr>
            <a:r>
              <a:rPr lang="fa-IR" sz="2400" dirty="0">
                <a:solidFill>
                  <a:srgbClr val="00B0F0"/>
                </a:solidFill>
                <a:cs typeface="B Nazanin" panose="00000400000000000000" pitchFamily="2" charset="-78"/>
              </a:rPr>
              <a:t>معادل هر واحد </a:t>
            </a:r>
            <a:r>
              <a:rPr lang="fa-IR" dirty="0">
                <a:solidFill>
                  <a:srgbClr val="00B0F0"/>
                </a:solidFill>
              </a:rPr>
              <a:t>:</a:t>
            </a:r>
            <a:r>
              <a:rPr lang="fa-IR" dirty="0"/>
              <a:t> </a:t>
            </a:r>
          </a:p>
          <a:p>
            <a:pPr marL="0" indent="0" algn="r" rtl="1">
              <a:buNone/>
            </a:pPr>
            <a:r>
              <a:rPr lang="fa-IR" sz="2400" dirty="0">
                <a:cs typeface="B Nazanin" panose="00000400000000000000" pitchFamily="2" charset="-78"/>
              </a:rPr>
              <a:t>گرم گوشت (يا دو تکه خورشتي) لخم و بي چربي پخته اعم از گوشت قرمز </a:t>
            </a:r>
          </a:p>
          <a:p>
            <a:pPr marL="0" indent="0" algn="r" rtl="1">
              <a:buNone/>
            </a:pPr>
            <a:r>
              <a:rPr lang="fa-IR" sz="2400" dirty="0">
                <a:cs typeface="B Nazanin" panose="00000400000000000000" pitchFamily="2" charset="-78"/>
              </a:rPr>
              <a:t>يا سفید (به اندازه سايز دو تکه جوجه کبابي يا دو قوطي کبريت کوچك) </a:t>
            </a:r>
          </a:p>
          <a:p>
            <a:pPr marL="0" indent="0" algn="r" rtl="1">
              <a:buNone/>
            </a:pPr>
            <a:r>
              <a:rPr lang="fa-IR" sz="2400" dirty="0">
                <a:cs typeface="B Nazanin" panose="00000400000000000000" pitchFamily="2" charset="-78"/>
              </a:rPr>
              <a:t>يا نصف ران متوسط يا يك سوم سینه متوسط مرغ (بدون پوست) </a:t>
            </a:r>
          </a:p>
          <a:p>
            <a:pPr marL="0" indent="0" algn="r" rtl="1">
              <a:buNone/>
            </a:pPr>
            <a:r>
              <a:rPr lang="fa-IR" sz="2400" dirty="0">
                <a:cs typeface="B Nazanin" panose="00000400000000000000" pitchFamily="2" charset="-78"/>
              </a:rPr>
              <a:t>يا 60 گرم گوشت ماهي پخته شده (کف دست بدون انگشت ) </a:t>
            </a:r>
          </a:p>
          <a:p>
            <a:pPr marL="0" indent="0" algn="r" rtl="1">
              <a:buNone/>
            </a:pPr>
            <a:r>
              <a:rPr lang="fa-IR" sz="2400" dirty="0">
                <a:cs typeface="B Nazanin" panose="00000400000000000000" pitchFamily="2" charset="-78"/>
              </a:rPr>
              <a:t>يا دو عدد تخم مرغ </a:t>
            </a:r>
          </a:p>
          <a:p>
            <a:pPr marL="0" indent="0" algn="r" rtl="1">
              <a:buNone/>
            </a:pPr>
            <a:r>
              <a:rPr lang="fa-IR" sz="2400" dirty="0">
                <a:solidFill>
                  <a:srgbClr val="00B0F0"/>
                </a:solidFill>
                <a:cs typeface="B Nazanin" panose="00000400000000000000" pitchFamily="2" charset="-78"/>
              </a:rPr>
              <a:t>منابع غذایی :</a:t>
            </a:r>
            <a:r>
              <a:rPr lang="fa-IR" sz="2400" dirty="0">
                <a:cs typeface="B Nazanin" panose="00000400000000000000" pitchFamily="2" charset="-78"/>
              </a:rPr>
              <a:t>اين گروه شامل انواع گوشتهاي قرمز (گوسفند و گوساله)، گوشتهاي سفید (مرغ، ماهي و پرندگان) و تخم مرغ است</a:t>
            </a:r>
            <a:endParaRPr lang="en-US" sz="2400" dirty="0">
              <a:cs typeface="B Nazanin" panose="00000400000000000000" pitchFamily="2" charset="-78"/>
            </a:endParaRPr>
          </a:p>
        </p:txBody>
      </p:sp>
    </p:spTree>
    <p:extLst>
      <p:ext uri="{BB962C8B-B14F-4D97-AF65-F5344CB8AC3E}">
        <p14:creationId xmlns:p14="http://schemas.microsoft.com/office/powerpoint/2010/main" val="8272543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C76477-F0E6-29BF-8AD0-46ED36495098}"/>
              </a:ext>
            </a:extLst>
          </p:cNvPr>
          <p:cNvSpPr>
            <a:spLocks noGrp="1"/>
          </p:cNvSpPr>
          <p:nvPr>
            <p:ph type="title"/>
          </p:nvPr>
        </p:nvSpPr>
        <p:spPr/>
        <p:txBody>
          <a:bodyPr>
            <a:normAutofit/>
          </a:bodyPr>
          <a:lstStyle/>
          <a:p>
            <a:pPr algn="ctr"/>
            <a:r>
              <a:rPr lang="fa-IR" sz="2800" dirty="0">
                <a:cs typeface="B Nazanin" panose="00000400000000000000" pitchFamily="2" charset="-78"/>
              </a:rPr>
              <a:t>گروه حبوبات و مغز دانه ها </a:t>
            </a:r>
            <a:endParaRPr lang="en-US" sz="2800" dirty="0">
              <a:cs typeface="B Nazanin" panose="00000400000000000000" pitchFamily="2" charset="-78"/>
            </a:endParaRPr>
          </a:p>
        </p:txBody>
      </p:sp>
      <p:sp>
        <p:nvSpPr>
          <p:cNvPr id="3" name="Content Placeholder 2">
            <a:extLst>
              <a:ext uri="{FF2B5EF4-FFF2-40B4-BE49-F238E27FC236}">
                <a16:creationId xmlns:a16="http://schemas.microsoft.com/office/drawing/2014/main" id="{6BE0D4F5-D275-9D53-66B3-345337B2342A}"/>
              </a:ext>
            </a:extLst>
          </p:cNvPr>
          <p:cNvSpPr>
            <a:spLocks noGrp="1"/>
          </p:cNvSpPr>
          <p:nvPr>
            <p:ph idx="1"/>
          </p:nvPr>
        </p:nvSpPr>
        <p:spPr>
          <a:xfrm>
            <a:off x="2592925" y="1905000"/>
            <a:ext cx="8915400" cy="4017374"/>
          </a:xfrm>
        </p:spPr>
        <p:txBody>
          <a:bodyPr>
            <a:normAutofit/>
          </a:bodyPr>
          <a:lstStyle/>
          <a:p>
            <a:pPr marL="0" indent="0" algn="r" rtl="1">
              <a:buNone/>
            </a:pPr>
            <a:r>
              <a:rPr lang="fa-IR" sz="2400" dirty="0">
                <a:solidFill>
                  <a:srgbClr val="00B0F0"/>
                </a:solidFill>
                <a:cs typeface="B Nazanin" panose="00000400000000000000" pitchFamily="2" charset="-78"/>
              </a:rPr>
              <a:t>واحد های مورد نیاز : </a:t>
            </a:r>
            <a:r>
              <a:rPr lang="fa-IR" sz="2400" dirty="0">
                <a:solidFill>
                  <a:schemeClr val="tx1"/>
                </a:solidFill>
                <a:cs typeface="B Nazanin" panose="00000400000000000000" pitchFamily="2" charset="-78"/>
              </a:rPr>
              <a:t>غیرباردار (1 سهم )  باردار و شیرده ( 1سهم )</a:t>
            </a:r>
          </a:p>
          <a:p>
            <a:pPr marL="0" indent="0" algn="r" rtl="1">
              <a:buNone/>
            </a:pPr>
            <a:r>
              <a:rPr lang="fa-IR" sz="2400" dirty="0">
                <a:solidFill>
                  <a:srgbClr val="00B0F0"/>
                </a:solidFill>
                <a:cs typeface="B Nazanin" panose="00000400000000000000" pitchFamily="2" charset="-78"/>
              </a:rPr>
              <a:t>معادل هر واحد :</a:t>
            </a:r>
            <a:r>
              <a:rPr lang="fa-IR" sz="2400" dirty="0">
                <a:cs typeface="B Nazanin" panose="00000400000000000000" pitchFamily="2" charset="-78"/>
              </a:rPr>
              <a:t>نصف لیوان حبوبات پخته يا يك سوم لیوان انواع مغزها(گردو، بادام، فندق، پسته و تخمه)</a:t>
            </a:r>
          </a:p>
          <a:p>
            <a:pPr marL="0" indent="0" algn="r" rtl="1">
              <a:buNone/>
            </a:pPr>
            <a:r>
              <a:rPr lang="fa-IR" sz="2400" dirty="0">
                <a:solidFill>
                  <a:srgbClr val="00B0F0"/>
                </a:solidFill>
                <a:cs typeface="B Nazanin" panose="00000400000000000000" pitchFamily="2" charset="-78"/>
              </a:rPr>
              <a:t>منابع غذایی: </a:t>
            </a:r>
            <a:r>
              <a:rPr lang="fa-IR" sz="2400" dirty="0">
                <a:cs typeface="B Nazanin" panose="00000400000000000000" pitchFamily="2" charset="-78"/>
              </a:rPr>
              <a:t>حبوبات (نخود، انواع لوبیا، عدس و لپه و...) و مغز دانه ها (گردو، بادام، فندق، بادام زمیني و...) است</a:t>
            </a:r>
            <a:endParaRPr lang="en-US" sz="2400" dirty="0">
              <a:cs typeface="B Nazanin" panose="00000400000000000000" pitchFamily="2" charset="-78"/>
            </a:endParaRPr>
          </a:p>
        </p:txBody>
      </p:sp>
    </p:spTree>
    <p:extLst>
      <p:ext uri="{BB962C8B-B14F-4D97-AF65-F5344CB8AC3E}">
        <p14:creationId xmlns:p14="http://schemas.microsoft.com/office/powerpoint/2010/main" val="381684261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4D4E65-A6D2-8435-BB79-5BFE4FC8D1CB}"/>
              </a:ext>
            </a:extLst>
          </p:cNvPr>
          <p:cNvSpPr>
            <a:spLocks noGrp="1"/>
          </p:cNvSpPr>
          <p:nvPr>
            <p:ph idx="1"/>
          </p:nvPr>
        </p:nvSpPr>
        <p:spPr>
          <a:xfrm>
            <a:off x="2589212" y="1108953"/>
            <a:ext cx="8915400" cy="4802269"/>
          </a:xfrm>
        </p:spPr>
        <p:txBody>
          <a:bodyPr/>
          <a:lstStyle/>
          <a:p>
            <a:pPr marL="0" indent="0" algn="ctr" rtl="1">
              <a:buNone/>
            </a:pPr>
            <a:r>
              <a:rPr lang="fa-IR" sz="2400" b="1" dirty="0">
                <a:solidFill>
                  <a:srgbClr val="00B050"/>
                </a:solidFill>
                <a:cs typeface="B Nazanin" panose="00000400000000000000" pitchFamily="2" charset="-78"/>
              </a:rPr>
              <a:t>آزمايشهاي معمول بارداري:</a:t>
            </a:r>
          </a:p>
          <a:p>
            <a:pPr algn="r" rtl="1"/>
            <a:r>
              <a:rPr lang="fa-IR" sz="2400" b="1" dirty="0">
                <a:solidFill>
                  <a:srgbClr val="00B050"/>
                </a:solidFill>
                <a:cs typeface="B Nazanin" panose="00000400000000000000" pitchFamily="2" charset="-78"/>
              </a:rPr>
              <a:t> </a:t>
            </a:r>
            <a:r>
              <a:rPr lang="fa-IR" sz="2400" dirty="0">
                <a:cs typeface="B Nazanin" panose="00000400000000000000" pitchFamily="2" charset="-78"/>
              </a:rPr>
              <a:t>آزمايش هاي معمول در اولین ملاقات بارداري، گروه خوني و ارهاش، شمارش کامل سلول هاي خون، قند خون ناشتا، کشت و کامل ادرار، </a:t>
            </a:r>
            <a:r>
              <a:rPr lang="en-US" sz="2400" dirty="0" err="1">
                <a:cs typeface="B Nazanin" panose="00000400000000000000" pitchFamily="2" charset="-78"/>
              </a:rPr>
              <a:t>Creatinin</a:t>
            </a:r>
            <a:r>
              <a:rPr lang="en-US" sz="2400" dirty="0">
                <a:cs typeface="B Nazanin" panose="00000400000000000000" pitchFamily="2" charset="-78"/>
              </a:rPr>
              <a:t>، BUN ،</a:t>
            </a:r>
            <a:r>
              <a:rPr lang="en-US" sz="2400" dirty="0" err="1">
                <a:cs typeface="B Nazanin" panose="00000400000000000000" pitchFamily="2" charset="-78"/>
              </a:rPr>
              <a:t>HBsAg،HIV</a:t>
            </a:r>
            <a:r>
              <a:rPr lang="en-US" sz="2400" dirty="0">
                <a:cs typeface="B Nazanin" panose="00000400000000000000" pitchFamily="2" charset="-78"/>
              </a:rPr>
              <a:t> </a:t>
            </a:r>
            <a:r>
              <a:rPr lang="fa-IR" sz="2400" dirty="0">
                <a:cs typeface="B Nazanin" panose="00000400000000000000" pitchFamily="2" charset="-78"/>
              </a:rPr>
              <a:t>و </a:t>
            </a:r>
            <a:r>
              <a:rPr lang="en-US" sz="2400" dirty="0">
                <a:cs typeface="B Nazanin" panose="00000400000000000000" pitchFamily="2" charset="-78"/>
              </a:rPr>
              <a:t>VDRL</a:t>
            </a:r>
            <a:r>
              <a:rPr lang="fa-IR" sz="2400" dirty="0">
                <a:cs typeface="B Nazanin" panose="00000400000000000000" pitchFamily="2" charset="-78"/>
              </a:rPr>
              <a:t>و در ملاقات سوم بارداري (بهتر است در هفته 28-24 انجام شود) شمارش کامل سلول هاي خون، قند خون ناشتا و </a:t>
            </a:r>
            <a:r>
              <a:rPr lang="en-US" sz="2400" dirty="0">
                <a:cs typeface="B Nazanin" panose="00000400000000000000" pitchFamily="2" charset="-78"/>
              </a:rPr>
              <a:t>OGTT </a:t>
            </a:r>
            <a:r>
              <a:rPr lang="fa-IR" sz="2400" dirty="0">
                <a:cs typeface="B Nazanin" panose="00000400000000000000" pitchFamily="2" charset="-78"/>
              </a:rPr>
              <a:t>و کامل ادرار است</a:t>
            </a:r>
            <a:endParaRPr lang="en-US" sz="2400" dirty="0">
              <a:cs typeface="B Nazanin" panose="00000400000000000000" pitchFamily="2" charset="-78"/>
            </a:endParaRPr>
          </a:p>
          <a:p>
            <a:pPr algn="r" rtl="1"/>
            <a:endParaRPr lang="en-US" dirty="0"/>
          </a:p>
        </p:txBody>
      </p:sp>
    </p:spTree>
    <p:extLst>
      <p:ext uri="{BB962C8B-B14F-4D97-AF65-F5344CB8AC3E}">
        <p14:creationId xmlns:p14="http://schemas.microsoft.com/office/powerpoint/2010/main" val="24500459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69202" y="332656"/>
            <a:ext cx="6589199" cy="504056"/>
          </a:xfrm>
        </p:spPr>
        <p:txBody>
          <a:bodyPr>
            <a:noAutofit/>
          </a:bodyPr>
          <a:lstStyle/>
          <a:p>
            <a:pPr algn="ctr"/>
            <a:r>
              <a:rPr lang="fa-IR" sz="2800" dirty="0">
                <a:solidFill>
                  <a:srgbClr val="0070C0"/>
                </a:solidFill>
                <a:cs typeface="B Titr" panose="00000700000000000000" pitchFamily="2" charset="-78"/>
              </a:rPr>
              <a:t>اصول کلی</a:t>
            </a:r>
          </a:p>
        </p:txBody>
      </p:sp>
      <p:sp>
        <p:nvSpPr>
          <p:cNvPr id="3" name="Content Placeholder 2"/>
          <p:cNvSpPr>
            <a:spLocks noGrp="1"/>
          </p:cNvSpPr>
          <p:nvPr>
            <p:ph idx="1"/>
          </p:nvPr>
        </p:nvSpPr>
        <p:spPr>
          <a:xfrm>
            <a:off x="1919536" y="1124744"/>
            <a:ext cx="8640960" cy="5544616"/>
          </a:xfrm>
        </p:spPr>
        <p:txBody>
          <a:bodyPr>
            <a:normAutofit lnSpcReduction="10000"/>
          </a:bodyPr>
          <a:lstStyle/>
          <a:p>
            <a:pPr lvl="0" algn="r" rtl="1"/>
            <a:r>
              <a:rPr lang="ar-SA" sz="2400" dirty="0">
                <a:cs typeface="B Nazanin" panose="00000400000000000000" pitchFamily="2" charset="-78"/>
              </a:rPr>
              <a:t>علائم خطر در هر مقطعي از بارداري، زايمان و پس از زايمان به مادر، همسر و يا خانواده مادر آموزش داده شود.</a:t>
            </a:r>
            <a:endParaRPr lang="fa-IR" sz="2400" dirty="0">
              <a:cs typeface="B Nazanin" panose="00000400000000000000" pitchFamily="2" charset="-78"/>
            </a:endParaRPr>
          </a:p>
          <a:p>
            <a:pPr lvl="0" algn="r" rtl="1"/>
            <a:r>
              <a:rPr lang="fa-IR" sz="2400" dirty="0">
                <a:cs typeface="B Nazanin" panose="00000400000000000000" pitchFamily="2" charset="-78"/>
              </a:rPr>
              <a:t>پزشك عمومي و ماما به عنوان سطح دوم ارايه دهنده خدمت موظف هستند علاوه بر پذيرش موارد ارجاعي سطوح پايین تر، بر نحوه ارايه خدمت به مادر توسط اين سطوح نیز نظارت کنند. .</a:t>
            </a:r>
          </a:p>
          <a:p>
            <a:pPr lvl="0" algn="r" rtl="1"/>
            <a:r>
              <a:rPr lang="fa-IR" sz="2400" dirty="0">
                <a:cs typeface="B Nazanin" panose="00000400000000000000" pitchFamily="2" charset="-78"/>
              </a:rPr>
              <a:t>پسخوراند هاي پزشك/ ماما در موارد ارجاع و يا مراقبت هاي ويژه، بايد در فرم مراقبت يا پرونده الکترونیك ثبت گردد. .</a:t>
            </a:r>
          </a:p>
          <a:p>
            <a:pPr lvl="0" algn="r" rtl="1"/>
            <a:r>
              <a:rPr lang="fa-IR" sz="2400" dirty="0">
                <a:cs typeface="B Nazanin" panose="00000400000000000000" pitchFamily="2" charset="-78"/>
              </a:rPr>
              <a:t> دفعات مراقبت ويژه مادر بر حسب نوع و شدت عارضه و نظر پزشك عمومي، ماما و پزشك متخصص با توجه به پسخوراند متفاوت خواهد بود. .</a:t>
            </a:r>
          </a:p>
          <a:p>
            <a:pPr lvl="0" algn="r" rtl="1"/>
            <a:r>
              <a:rPr lang="fa-IR" sz="2400" dirty="0">
                <a:cs typeface="B Nazanin" panose="00000400000000000000" pitchFamily="2" charset="-78"/>
              </a:rPr>
              <a:t> لازم است تمام خدمات ارايه شده به مادر در مقطع بارداري و پس از زايمان در فرم هاي مربوط يا پرونده الکترونیك ثبت شود. .</a:t>
            </a:r>
          </a:p>
          <a:p>
            <a:pPr lvl="0" algn="r" rtl="1"/>
            <a:r>
              <a:rPr lang="fa-IR" sz="2400" dirty="0">
                <a:cs typeface="B Nazanin" panose="00000400000000000000" pitchFamily="2" charset="-78"/>
              </a:rPr>
              <a:t> مراجعه جهت دريافت مراقبت هاي بارداري و پس زايمان در تاريخ هاي تعیین شده بايد به مادر و همراهان وي تأکید شود. در صورت عدم مراجعه در تاريخ مقرر، طي يک هفته پیگیري شود</a:t>
            </a:r>
            <a:endParaRPr lang="en-US" sz="2400" dirty="0">
              <a:cs typeface="B Nazanin" panose="00000400000000000000" pitchFamily="2" charset="-78"/>
            </a:endParaRPr>
          </a:p>
          <a:p>
            <a:pPr algn="r" rtl="1"/>
            <a:endParaRPr lang="fa-IR" sz="2400" dirty="0">
              <a:cs typeface="B Nazanin" panose="00000400000000000000" pitchFamily="2" charset="-78"/>
            </a:endParaRPr>
          </a:p>
        </p:txBody>
      </p:sp>
    </p:spTree>
    <p:extLst>
      <p:ext uri="{BB962C8B-B14F-4D97-AF65-F5344CB8AC3E}">
        <p14:creationId xmlns:p14="http://schemas.microsoft.com/office/powerpoint/2010/main" val="59217590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48575" y="856034"/>
            <a:ext cx="10719169" cy="5055188"/>
          </a:xfrm>
        </p:spPr>
        <p:txBody>
          <a:bodyPr>
            <a:noAutofit/>
          </a:bodyPr>
          <a:lstStyle/>
          <a:p>
            <a:pPr marL="0" indent="0" algn="r" rtl="1">
              <a:buNone/>
            </a:pPr>
            <a:r>
              <a:rPr lang="fa-IR" sz="2400" dirty="0">
                <a:solidFill>
                  <a:srgbClr val="00B050"/>
                </a:solidFill>
                <a:cs typeface="B Nazanin" panose="00000400000000000000" pitchFamily="2" charset="-78"/>
              </a:rPr>
              <a:t>نکته 1 :</a:t>
            </a:r>
            <a:r>
              <a:rPr lang="fa-IR" sz="2400" dirty="0">
                <a:cs typeface="B Nazanin" panose="00000400000000000000" pitchFamily="2" charset="-78"/>
              </a:rPr>
              <a:t>نتايج آزمايش ها توسط پزشك يا ماما بررسي مي شود</a:t>
            </a:r>
            <a:endParaRPr lang="en-US" sz="2400" dirty="0">
              <a:cs typeface="B Nazanin" panose="00000400000000000000" pitchFamily="2" charset="-78"/>
            </a:endParaRPr>
          </a:p>
          <a:p>
            <a:pPr marL="0" indent="0" algn="r" rtl="1">
              <a:buNone/>
            </a:pPr>
            <a:r>
              <a:rPr lang="fa-IR" sz="2400" dirty="0">
                <a:solidFill>
                  <a:srgbClr val="00B050"/>
                </a:solidFill>
                <a:cs typeface="B Nazanin" panose="00000400000000000000" pitchFamily="2" charset="-78"/>
              </a:rPr>
              <a:t>نکته 2 :</a:t>
            </a:r>
            <a:r>
              <a:rPr lang="fa-IR" sz="2400" dirty="0">
                <a:cs typeface="B Nazanin" panose="00000400000000000000" pitchFamily="2" charset="-78"/>
              </a:rPr>
              <a:t>در صورتي که قند خون ناشتا در اولین آزمايش مساوي يا يشتر از 126 بوده است، نیاز به انجام </a:t>
            </a:r>
            <a:r>
              <a:rPr lang="en-US" sz="2400" dirty="0">
                <a:cs typeface="B Nazanin" panose="00000400000000000000" pitchFamily="2" charset="-78"/>
              </a:rPr>
              <a:t>OGTT </a:t>
            </a:r>
            <a:r>
              <a:rPr lang="fa-IR" sz="2400" dirty="0">
                <a:cs typeface="B Nazanin" panose="00000400000000000000" pitchFamily="2" charset="-78"/>
              </a:rPr>
              <a:t>نیست.</a:t>
            </a:r>
          </a:p>
          <a:p>
            <a:pPr marL="0" indent="0" algn="r" rtl="1">
              <a:buNone/>
            </a:pPr>
            <a:r>
              <a:rPr lang="fa-IR" sz="2400" dirty="0">
                <a:solidFill>
                  <a:srgbClr val="00B050"/>
                </a:solidFill>
                <a:cs typeface="B Nazanin" panose="00000400000000000000" pitchFamily="2" charset="-78"/>
              </a:rPr>
              <a:t>نکته 3 :</a:t>
            </a:r>
            <a:r>
              <a:rPr lang="fa-IR" sz="2400" dirty="0">
                <a:cs typeface="B Nazanin" panose="00000400000000000000" pitchFamily="2" charset="-78"/>
              </a:rPr>
              <a:t>در صورت وجود يا سابقه رفتارهاي پر خطر در زن باردار و يا همسرش، علاوه بر نوبت اول آزمايش </a:t>
            </a:r>
            <a:r>
              <a:rPr lang="en-US" sz="2400" dirty="0">
                <a:cs typeface="B Nazanin" panose="00000400000000000000" pitchFamily="2" charset="-78"/>
              </a:rPr>
              <a:t>HIV ،</a:t>
            </a:r>
            <a:r>
              <a:rPr lang="fa-IR" sz="2400" dirty="0">
                <a:cs typeface="B Nazanin" panose="00000400000000000000" pitchFamily="2" charset="-78"/>
              </a:rPr>
              <a:t>نوبت دوم در ملاقات هفته 34-31 بارداري انجام مي شود.</a:t>
            </a:r>
          </a:p>
          <a:p>
            <a:pPr marL="0" indent="0" algn="r" rtl="1">
              <a:buNone/>
            </a:pPr>
            <a:r>
              <a:rPr lang="fa-IR" sz="2400" dirty="0">
                <a:solidFill>
                  <a:srgbClr val="00B050"/>
                </a:solidFill>
                <a:cs typeface="B Nazanin" panose="00000400000000000000" pitchFamily="2" charset="-78"/>
              </a:rPr>
              <a:t>نکته 4 : </a:t>
            </a:r>
            <a:r>
              <a:rPr lang="fa-IR" sz="2400" dirty="0">
                <a:cs typeface="B Nazanin" panose="00000400000000000000" pitchFamily="2" charset="-78"/>
              </a:rPr>
              <a:t>نوبت اول کومبس غیر مستقیم را در مادر ارهاش منفي در هر زماني پس از اطلاع از مثبت بودن ارهاش همسر درخواست کنید. نوبت دوم اين آزمايش در هفته هاي 24 تا 30 بارداري است</a:t>
            </a:r>
          </a:p>
          <a:p>
            <a:pPr marL="0" indent="0" algn="r" rtl="1">
              <a:buNone/>
            </a:pPr>
            <a:r>
              <a:rPr lang="fa-IR" sz="2400" dirty="0">
                <a:solidFill>
                  <a:srgbClr val="00B050"/>
                </a:solidFill>
                <a:cs typeface="B Nazanin" panose="00000400000000000000" pitchFamily="2" charset="-78"/>
              </a:rPr>
              <a:t>نکته 5 :</a:t>
            </a:r>
            <a:r>
              <a:rPr lang="fa-IR" sz="2400" dirty="0">
                <a:cs typeface="B Nazanin" panose="00000400000000000000" pitchFamily="2" charset="-78"/>
              </a:rPr>
              <a:t>در صورتي که خانم در مراقبت پیش از بارداري آزمايش </a:t>
            </a:r>
            <a:r>
              <a:rPr lang="en-US" sz="2400" dirty="0">
                <a:cs typeface="B Nazanin" panose="00000400000000000000" pitchFamily="2" charset="-78"/>
              </a:rPr>
              <a:t>TSH</a:t>
            </a:r>
            <a:r>
              <a:rPr lang="fa-IR" sz="2400" dirty="0">
                <a:cs typeface="B Nazanin" panose="00000400000000000000" pitchFamily="2" charset="-78"/>
              </a:rPr>
              <a:t>را انجام نداده است در اولین ملاقات جهت درخواست آزمايش </a:t>
            </a:r>
            <a:r>
              <a:rPr lang="en-US" sz="2400" dirty="0">
                <a:cs typeface="B Nazanin" panose="00000400000000000000" pitchFamily="2" charset="-78"/>
              </a:rPr>
              <a:t>TSH </a:t>
            </a:r>
            <a:r>
              <a:rPr lang="fa-IR" sz="2400" dirty="0">
                <a:cs typeface="B Nazanin" panose="00000400000000000000" pitchFamily="2" charset="-78"/>
              </a:rPr>
              <a:t>به ماما يا پزشك ارجاع شود. اعتبار آزمايش هاي پیش از بارداي در صورت طبیعی بودن يك سال است.</a:t>
            </a:r>
          </a:p>
          <a:p>
            <a:pPr marL="0" indent="0" algn="r" rtl="1">
              <a:buNone/>
            </a:pPr>
            <a:r>
              <a:rPr lang="fa-IR" sz="2400" dirty="0">
                <a:solidFill>
                  <a:srgbClr val="00B050"/>
                </a:solidFill>
                <a:cs typeface="B Nazanin" panose="00000400000000000000" pitchFamily="2" charset="-78"/>
              </a:rPr>
              <a:t>نکته 6: </a:t>
            </a:r>
            <a:r>
              <a:rPr lang="fa-IR" sz="2400" dirty="0">
                <a:cs typeface="B Nazanin" panose="00000400000000000000" pitchFamily="2" charset="-78"/>
              </a:rPr>
              <a:t>در صورت انجام آزمايش </a:t>
            </a:r>
            <a:r>
              <a:rPr lang="en-US" sz="2400" dirty="0" err="1">
                <a:cs typeface="B Nazanin" panose="00000400000000000000" pitchFamily="2" charset="-78"/>
              </a:rPr>
              <a:t>HbsAg</a:t>
            </a:r>
            <a:r>
              <a:rPr lang="en-US" sz="2400" dirty="0">
                <a:cs typeface="B Nazanin" panose="00000400000000000000" pitchFamily="2" charset="-78"/>
              </a:rPr>
              <a:t> </a:t>
            </a:r>
            <a:r>
              <a:rPr lang="fa-IR" sz="2400" dirty="0">
                <a:cs typeface="B Nazanin" panose="00000400000000000000" pitchFamily="2" charset="-78"/>
              </a:rPr>
              <a:t>پیش از بارداري، نیاز به تکرار آن در بارداري نیست. </a:t>
            </a:r>
            <a:endParaRPr lang="en-US" sz="2400" dirty="0">
              <a:cs typeface="B Nazanin" panose="00000400000000000000" pitchFamily="2" charset="-78"/>
            </a:endParaRPr>
          </a:p>
        </p:txBody>
      </p:sp>
    </p:spTree>
    <p:extLst>
      <p:ext uri="{BB962C8B-B14F-4D97-AF65-F5344CB8AC3E}">
        <p14:creationId xmlns:p14="http://schemas.microsoft.com/office/powerpoint/2010/main" val="236661744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0F04FBA-43A2-E196-F9B4-F272F4CC00AC}"/>
              </a:ext>
            </a:extLst>
          </p:cNvPr>
          <p:cNvSpPr>
            <a:spLocks noGrp="1"/>
          </p:cNvSpPr>
          <p:nvPr>
            <p:ph idx="1"/>
          </p:nvPr>
        </p:nvSpPr>
        <p:spPr>
          <a:xfrm>
            <a:off x="2589212" y="992221"/>
            <a:ext cx="8915400" cy="4919001"/>
          </a:xfrm>
        </p:spPr>
        <p:txBody>
          <a:bodyPr/>
          <a:lstStyle/>
          <a:p>
            <a:pPr algn="r" rtl="1"/>
            <a:endParaRPr lang="en-US" sz="2400" b="1" dirty="0">
              <a:solidFill>
                <a:srgbClr val="00B0F0"/>
              </a:solidFill>
              <a:cs typeface="B Nazanin" panose="00000400000000000000" pitchFamily="2" charset="-78"/>
            </a:endParaRPr>
          </a:p>
          <a:p>
            <a:pPr marL="0" indent="0" algn="ctr" rtl="1">
              <a:buNone/>
            </a:pPr>
            <a:r>
              <a:rPr lang="fa-IR" sz="2400" b="1" dirty="0">
                <a:solidFill>
                  <a:srgbClr val="00B0F0"/>
                </a:solidFill>
                <a:cs typeface="B Nazanin" panose="00000400000000000000" pitchFamily="2" charset="-78"/>
              </a:rPr>
              <a:t>ديابت بارداري</a:t>
            </a:r>
          </a:p>
          <a:p>
            <a:pPr marL="0" indent="0" algn="r" rtl="1">
              <a:buNone/>
            </a:pPr>
            <a:r>
              <a:rPr lang="fa-IR" sz="2400" dirty="0">
                <a:solidFill>
                  <a:srgbClr val="00B0F0"/>
                </a:solidFill>
                <a:cs typeface="B Nazanin" panose="00000400000000000000" pitchFamily="2" charset="-78"/>
              </a:rPr>
              <a:t> </a:t>
            </a:r>
            <a:r>
              <a:rPr lang="fa-IR" sz="2400" dirty="0">
                <a:cs typeface="B Nazanin" panose="00000400000000000000" pitchFamily="2" charset="-78"/>
              </a:rPr>
              <a:t>شروع و يا تشخیص اولیه هر درجه اي از اختلال تحمل گلوکز در بارداري </a:t>
            </a:r>
          </a:p>
          <a:p>
            <a:pPr algn="r" rtl="1"/>
            <a:endParaRPr lang="en-US" sz="2400" b="1" dirty="0">
              <a:solidFill>
                <a:srgbClr val="00B0F0"/>
              </a:solidFill>
              <a:cs typeface="B Nazanin" panose="00000400000000000000" pitchFamily="2" charset="-78"/>
            </a:endParaRPr>
          </a:p>
          <a:p>
            <a:pPr marL="0" indent="0" algn="ctr" rtl="1">
              <a:buNone/>
            </a:pPr>
            <a:r>
              <a:rPr lang="fa-IR" sz="2400" b="1" dirty="0">
                <a:solidFill>
                  <a:srgbClr val="00B0F0"/>
                </a:solidFill>
                <a:cs typeface="B Nazanin" panose="00000400000000000000" pitchFamily="2" charset="-78"/>
              </a:rPr>
              <a:t>سونوگرافی</a:t>
            </a:r>
          </a:p>
          <a:p>
            <a:pPr marL="0" indent="0" algn="r" rtl="1">
              <a:buNone/>
            </a:pPr>
            <a:r>
              <a:rPr lang="fa-IR" sz="2400" b="1" dirty="0">
                <a:solidFill>
                  <a:srgbClr val="00B0F0"/>
                </a:solidFill>
                <a:cs typeface="B Nazanin" panose="00000400000000000000" pitchFamily="2" charset="-78"/>
              </a:rPr>
              <a:t> </a:t>
            </a:r>
            <a:r>
              <a:rPr lang="fa-IR" sz="2400" dirty="0">
                <a:cs typeface="B Nazanin" panose="00000400000000000000" pitchFamily="2" charset="-78"/>
              </a:rPr>
              <a:t>در هفته هاي 16 تا 18 بارداري(از شروع هفته 16 بارداري تا قبل از پايان هفته 18 بارداري) و هفته هاي 31 تا 34 بارداري ، مادر را براي انجام سونوگرافي معمول به پزشك يا ماما ارجاع دهید</a:t>
            </a:r>
            <a:endParaRPr lang="en-US" sz="2400" dirty="0">
              <a:cs typeface="B Nazanin" panose="00000400000000000000" pitchFamily="2" charset="-78"/>
            </a:endParaRPr>
          </a:p>
          <a:p>
            <a:pPr marL="0" indent="0" algn="r" rtl="1">
              <a:buNone/>
            </a:pPr>
            <a:endParaRPr lang="en-US" dirty="0"/>
          </a:p>
        </p:txBody>
      </p:sp>
    </p:spTree>
    <p:extLst>
      <p:ext uri="{BB962C8B-B14F-4D97-AF65-F5344CB8AC3E}">
        <p14:creationId xmlns:p14="http://schemas.microsoft.com/office/powerpoint/2010/main" val="187435734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680224"/>
            <a:ext cx="8915400" cy="5230998"/>
          </a:xfrm>
        </p:spPr>
        <p:txBody>
          <a:bodyPr>
            <a:noAutofit/>
          </a:bodyPr>
          <a:lstStyle/>
          <a:p>
            <a:pPr marL="0" indent="0" algn="ctr" rtl="1">
              <a:buNone/>
            </a:pPr>
            <a:r>
              <a:rPr lang="fa-IR" sz="2400" b="1" dirty="0">
                <a:solidFill>
                  <a:srgbClr val="FF0000"/>
                </a:solidFill>
                <a:cs typeface="B Nazanin" panose="00000400000000000000" pitchFamily="2" charset="-78"/>
              </a:rPr>
              <a:t>ارزيابی علائم خطر فوري:</a:t>
            </a:r>
          </a:p>
          <a:p>
            <a:pPr marL="0" indent="0" algn="r" rtl="1">
              <a:buNone/>
            </a:pPr>
            <a:r>
              <a:rPr lang="fa-IR" sz="2400" dirty="0">
                <a:solidFill>
                  <a:srgbClr val="FF0000"/>
                </a:solidFill>
                <a:cs typeface="B Nazanin" panose="00000400000000000000" pitchFamily="2" charset="-78"/>
              </a:rPr>
              <a:t> </a:t>
            </a:r>
            <a:r>
              <a:rPr lang="fa-IR" sz="2400" dirty="0">
                <a:cs typeface="B Nazanin" panose="00000400000000000000" pitchFamily="2" charset="-78"/>
              </a:rPr>
              <a:t>در هر ملاقات، ابتدا مادر را از نظر وجود علائم خطر فوري (اختلال هوشیاري، تشنج، شوک، خونريزي شديد، پارگي کیسه آب، درد شديد يا حاد شکم) بررسي کنید. </a:t>
            </a:r>
          </a:p>
          <a:p>
            <a:pPr marL="0" indent="0" algn="r" rtl="1">
              <a:buNone/>
            </a:pPr>
            <a:r>
              <a:rPr lang="fa-IR" sz="2400" dirty="0">
                <a:solidFill>
                  <a:srgbClr val="00B0F0"/>
                </a:solidFill>
                <a:cs typeface="B Nazanin" panose="00000400000000000000" pitchFamily="2" charset="-78"/>
              </a:rPr>
              <a:t>اختلال هوشیاری : </a:t>
            </a:r>
            <a:r>
              <a:rPr lang="fa-IR" sz="2400" dirty="0">
                <a:cs typeface="B Nazanin" panose="00000400000000000000" pitchFamily="2" charset="-78"/>
              </a:rPr>
              <a:t>عدم پاسخگویی مادر به تحریکات وارده (نیشگون ، ضربه ، نور ....) و یا عدم درک زمان و مکان </a:t>
            </a:r>
          </a:p>
          <a:p>
            <a:pPr marL="0" indent="0" algn="r" rtl="1">
              <a:buNone/>
            </a:pPr>
            <a:r>
              <a:rPr lang="fa-IR" sz="2400" dirty="0">
                <a:solidFill>
                  <a:srgbClr val="00B0F0"/>
                </a:solidFill>
                <a:cs typeface="B Nazanin" panose="00000400000000000000" pitchFamily="2" charset="-78"/>
              </a:rPr>
              <a:t>تشنج: </a:t>
            </a:r>
            <a:r>
              <a:rPr lang="fa-IR" sz="2400" dirty="0">
                <a:cs typeface="B Nazanin" panose="00000400000000000000" pitchFamily="2" charset="-78"/>
              </a:rPr>
              <a:t>حرکات غیر ارادي سراسر يا قسمتي از بدن که اغلب با خشکي و سفتي عضلات همراه است. </a:t>
            </a:r>
          </a:p>
          <a:p>
            <a:pPr marL="0" indent="0" algn="r" rtl="1">
              <a:buNone/>
            </a:pPr>
            <a:r>
              <a:rPr lang="fa-IR" sz="2400" dirty="0">
                <a:solidFill>
                  <a:srgbClr val="00B0F0"/>
                </a:solidFill>
                <a:cs typeface="B Nazanin" panose="00000400000000000000" pitchFamily="2" charset="-78"/>
              </a:rPr>
              <a:t>شوك: </a:t>
            </a:r>
            <a:r>
              <a:rPr lang="fa-IR" sz="2400" dirty="0">
                <a:cs typeface="B Nazanin" panose="00000400000000000000" pitchFamily="2" charset="-78"/>
              </a:rPr>
              <a:t>اختلالي در گردش خون بدن که با علائم حیاتي غیر طبیعي مشخص مي شود. (علائم اصلي شامل نبض تند و ضعیف 110 بار در دقیقه يا بیشتر و فشارخون سیستول کمتر از90 میلي متر جیوه مي باشد که ممکن است با رنگ پريدگي، عرق سرد و سردي پوست، تنفس تند 30 بار در دقیقه يا بیشتر و بي قراري و گیجي همراه باشد.)</a:t>
            </a:r>
          </a:p>
          <a:p>
            <a:pPr marL="0" indent="0" algn="r" rtl="1">
              <a:buNone/>
            </a:pPr>
            <a:r>
              <a:rPr lang="fa-IR" sz="2400" dirty="0">
                <a:cs typeface="B Nazanin" panose="00000400000000000000" pitchFamily="2" charset="-78"/>
              </a:rPr>
              <a:t>.</a:t>
            </a:r>
          </a:p>
        </p:txBody>
      </p:sp>
    </p:spTree>
    <p:extLst>
      <p:ext uri="{BB962C8B-B14F-4D97-AF65-F5344CB8AC3E}">
        <p14:creationId xmlns:p14="http://schemas.microsoft.com/office/powerpoint/2010/main" val="577441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01174" y="408563"/>
            <a:ext cx="9403438" cy="5502660"/>
          </a:xfrm>
        </p:spPr>
        <p:txBody>
          <a:bodyPr>
            <a:normAutofit lnSpcReduction="10000"/>
          </a:bodyPr>
          <a:lstStyle/>
          <a:p>
            <a:pPr marL="0" indent="0" algn="ctr" rtl="1">
              <a:buNone/>
            </a:pPr>
            <a:r>
              <a:rPr lang="fa-IR" sz="2400" b="1" dirty="0">
                <a:solidFill>
                  <a:srgbClr val="00B0F0"/>
                </a:solidFill>
                <a:cs typeface="B Nazanin" panose="00000400000000000000" pitchFamily="2" charset="-78"/>
              </a:rPr>
              <a:t>خونريزي</a:t>
            </a:r>
          </a:p>
          <a:p>
            <a:pPr marL="0" indent="0" algn="r" rtl="1">
              <a:buNone/>
            </a:pPr>
            <a:r>
              <a:rPr lang="fa-IR" sz="2400" dirty="0">
                <a:cs typeface="B Nazanin" panose="00000400000000000000" pitchFamily="2" charset="-78"/>
              </a:rPr>
              <a:t>خروج هر مقدار خون روشن يا تیره از مهبل (بیشتر از لکه بیني)</a:t>
            </a:r>
            <a:r>
              <a:rPr lang="fa-IR" sz="2400" dirty="0">
                <a:solidFill>
                  <a:srgbClr val="0070C0"/>
                </a:solidFill>
                <a:cs typeface="B Nazanin" panose="00000400000000000000" pitchFamily="2" charset="-78"/>
              </a:rPr>
              <a:t> </a:t>
            </a:r>
          </a:p>
          <a:p>
            <a:pPr marL="0" indent="0" algn="ctr" rtl="1">
              <a:buNone/>
            </a:pPr>
            <a:r>
              <a:rPr lang="fa-IR" sz="2400" b="1" dirty="0">
                <a:solidFill>
                  <a:srgbClr val="00B0F0"/>
                </a:solidFill>
                <a:cs typeface="B Nazanin" panose="00000400000000000000" pitchFamily="2" charset="-78"/>
              </a:rPr>
              <a:t>اختلال انعقادی</a:t>
            </a:r>
          </a:p>
          <a:p>
            <a:pPr marL="0" indent="0" algn="r" rtl="1">
              <a:buNone/>
            </a:pPr>
            <a:r>
              <a:rPr lang="fa-IR" sz="2400" dirty="0">
                <a:solidFill>
                  <a:srgbClr val="00B0F0"/>
                </a:solidFill>
                <a:cs typeface="B Nazanin" panose="00000400000000000000" pitchFamily="2" charset="-78"/>
              </a:rPr>
              <a:t> </a:t>
            </a:r>
            <a:r>
              <a:rPr lang="fa-IR" sz="2400" dirty="0">
                <a:cs typeface="B Nazanin" panose="00000400000000000000" pitchFamily="2" charset="-78"/>
              </a:rPr>
              <a:t>تاخیر در لخته شدن خون یا توقف خونریزی </a:t>
            </a:r>
          </a:p>
          <a:p>
            <a:pPr marL="0" indent="0" algn="ctr" rtl="1">
              <a:buNone/>
            </a:pPr>
            <a:r>
              <a:rPr lang="fa-IR" sz="2400" b="1" dirty="0">
                <a:solidFill>
                  <a:srgbClr val="00B0F0"/>
                </a:solidFill>
                <a:cs typeface="B Nazanin" panose="00000400000000000000" pitchFamily="2" charset="-78"/>
              </a:rPr>
              <a:t>درد شکم و يا پهلوها</a:t>
            </a:r>
          </a:p>
          <a:p>
            <a:pPr marL="0" indent="0" algn="r" rtl="1">
              <a:buNone/>
            </a:pPr>
            <a:r>
              <a:rPr lang="fa-IR" sz="2400" dirty="0">
                <a:cs typeface="B Nazanin" panose="00000400000000000000" pitchFamily="2" charset="-78"/>
              </a:rPr>
              <a:t>هر نوع درد خفیف يا شديد، متناوب يا متوالي در هر ناحیه از شکم و پهلوها </a:t>
            </a:r>
          </a:p>
          <a:p>
            <a:pPr marL="0" indent="0" algn="r" rtl="1">
              <a:buNone/>
            </a:pPr>
            <a:r>
              <a:rPr lang="fa-IR" sz="2400" dirty="0">
                <a:solidFill>
                  <a:srgbClr val="FF0000"/>
                </a:solidFill>
                <a:cs typeface="B Nazanin" panose="00000400000000000000" pitchFamily="2" charset="-78"/>
              </a:rPr>
              <a:t>نکته: </a:t>
            </a:r>
            <a:r>
              <a:rPr lang="fa-IR" sz="2400" dirty="0">
                <a:cs typeface="B Nazanin" panose="00000400000000000000" pitchFamily="2" charset="-78"/>
              </a:rPr>
              <a:t>در مواردي که سن بارداري بالاي 37 هفته است، درد متناوب پايین شکم مي تواند نشانه زايمان باشد. </a:t>
            </a:r>
          </a:p>
          <a:p>
            <a:pPr marL="0" indent="0" algn="ctr" rtl="1">
              <a:buNone/>
            </a:pPr>
            <a:r>
              <a:rPr lang="fa-IR" sz="2400" b="1" dirty="0">
                <a:solidFill>
                  <a:srgbClr val="00B0F0"/>
                </a:solidFill>
                <a:cs typeface="B Nazanin" panose="00000400000000000000" pitchFamily="2" charset="-78"/>
              </a:rPr>
              <a:t>آبريزش</a:t>
            </a:r>
          </a:p>
          <a:p>
            <a:pPr marL="0" indent="0" algn="r" rtl="1">
              <a:buNone/>
            </a:pPr>
            <a:r>
              <a:rPr lang="fa-IR" sz="2400" dirty="0">
                <a:cs typeface="B Nazanin" panose="00000400000000000000" pitchFamily="2" charset="-78"/>
              </a:rPr>
              <a:t>خروج تدريجي مايع آمنیوتیك از مهبل </a:t>
            </a:r>
          </a:p>
          <a:p>
            <a:pPr marL="0" indent="0" algn="ctr" rtl="1">
              <a:buNone/>
            </a:pPr>
            <a:r>
              <a:rPr lang="fa-IR" sz="2400" b="1" dirty="0">
                <a:solidFill>
                  <a:srgbClr val="00B0F0"/>
                </a:solidFill>
                <a:cs typeface="B Nazanin" panose="00000400000000000000" pitchFamily="2" charset="-78"/>
              </a:rPr>
              <a:t>پاره شدن كیسه آب</a:t>
            </a:r>
          </a:p>
          <a:p>
            <a:pPr marL="0" indent="0" algn="r" rtl="1">
              <a:buNone/>
            </a:pPr>
            <a:r>
              <a:rPr lang="fa-IR" sz="2400" dirty="0">
                <a:cs typeface="B Nazanin" panose="00000400000000000000" pitchFamily="2" charset="-78"/>
              </a:rPr>
              <a:t>خروج ناگهاني مايع آمنیوتیك از مهبل</a:t>
            </a:r>
          </a:p>
          <a:p>
            <a:pPr algn="r" rtl="1"/>
            <a:endParaRPr lang="fa-IR" sz="2400" dirty="0">
              <a:cs typeface="B Nazanin" panose="00000400000000000000" pitchFamily="2" charset="-78"/>
            </a:endParaRPr>
          </a:p>
          <a:p>
            <a:endParaRPr lang="fa-IR" dirty="0">
              <a:cs typeface="B Nazanin" panose="00000400000000000000" pitchFamily="2" charset="-78"/>
            </a:endParaRPr>
          </a:p>
          <a:p>
            <a:endParaRPr lang="en-US" dirty="0"/>
          </a:p>
        </p:txBody>
      </p:sp>
    </p:spTree>
    <p:extLst>
      <p:ext uri="{BB962C8B-B14F-4D97-AF65-F5344CB8AC3E}">
        <p14:creationId xmlns:p14="http://schemas.microsoft.com/office/powerpoint/2010/main" val="276588408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1070043"/>
            <a:ext cx="8915400" cy="4841179"/>
          </a:xfrm>
        </p:spPr>
        <p:txBody>
          <a:bodyPr/>
          <a:lstStyle/>
          <a:p>
            <a:pPr marL="0" indent="0" algn="ctr" rtl="1">
              <a:buNone/>
            </a:pPr>
            <a:r>
              <a:rPr lang="fa-IR" sz="2400" b="1" dirty="0">
                <a:solidFill>
                  <a:srgbClr val="00B0F0"/>
                </a:solidFill>
                <a:cs typeface="B Nazanin" panose="00000400000000000000" pitchFamily="2" charset="-78"/>
              </a:rPr>
              <a:t>سوزش ادرار</a:t>
            </a:r>
          </a:p>
          <a:p>
            <a:pPr marL="0" indent="0" algn="r" rtl="1">
              <a:buNone/>
            </a:pPr>
            <a:r>
              <a:rPr lang="fa-IR" sz="2400" dirty="0">
                <a:solidFill>
                  <a:srgbClr val="00B0F0"/>
                </a:solidFill>
                <a:cs typeface="B Nazanin" panose="00000400000000000000" pitchFamily="2" charset="-78"/>
              </a:rPr>
              <a:t> </a:t>
            </a:r>
            <a:r>
              <a:rPr lang="fa-IR" sz="2400" dirty="0">
                <a:cs typeface="B Nazanin" panose="00000400000000000000" pitchFamily="2" charset="-78"/>
              </a:rPr>
              <a:t>احساس سوزش به هنگام ادرار کردن</a:t>
            </a:r>
          </a:p>
          <a:p>
            <a:pPr marL="0" indent="0" algn="ctr" rtl="1">
              <a:buNone/>
            </a:pPr>
            <a:r>
              <a:rPr lang="fa-IR" sz="2400" b="1" dirty="0">
                <a:solidFill>
                  <a:srgbClr val="00B0F0"/>
                </a:solidFill>
                <a:cs typeface="B Nazanin" panose="00000400000000000000" pitchFamily="2" charset="-78"/>
              </a:rPr>
              <a:t>مشکلات ادراري- تناسلی</a:t>
            </a:r>
          </a:p>
          <a:p>
            <a:pPr marL="0" indent="0" algn="r" rtl="1">
              <a:buNone/>
            </a:pPr>
            <a:r>
              <a:rPr lang="fa-IR" sz="2400" dirty="0">
                <a:cs typeface="B Nazanin" panose="00000400000000000000" pitchFamily="2" charset="-78"/>
              </a:rPr>
              <a:t>اين مشکلات شامل سوزش ادرار، درد هنگام ادرار کردن، درد زير دل، ترشحات غیر طبیعي و بدبوي واژينال، خارش و سوزش واژن و ناحیه تناسلي خارجي است</a:t>
            </a:r>
            <a:r>
              <a:rPr lang="fa-IR" sz="2400" dirty="0">
                <a:solidFill>
                  <a:srgbClr val="FF0000"/>
                </a:solidFill>
                <a:cs typeface="B Nazanin" panose="00000400000000000000" pitchFamily="2" charset="-78"/>
              </a:rPr>
              <a:t> </a:t>
            </a:r>
          </a:p>
          <a:p>
            <a:pPr marL="0" indent="0" algn="ctr" rtl="1">
              <a:buNone/>
            </a:pPr>
            <a:r>
              <a:rPr lang="fa-IR" sz="2400" b="1" dirty="0">
                <a:solidFill>
                  <a:srgbClr val="00B0F0"/>
                </a:solidFill>
                <a:cs typeface="B Nazanin" panose="00000400000000000000" pitchFamily="2" charset="-78"/>
              </a:rPr>
              <a:t>استفراغ شديد</a:t>
            </a:r>
          </a:p>
          <a:p>
            <a:pPr marL="0" indent="0" algn="r" rtl="1">
              <a:buNone/>
            </a:pPr>
            <a:r>
              <a:rPr lang="fa-IR" sz="2400" dirty="0">
                <a:solidFill>
                  <a:srgbClr val="00B0F0"/>
                </a:solidFill>
                <a:cs typeface="B Nazanin" panose="00000400000000000000" pitchFamily="2" charset="-78"/>
              </a:rPr>
              <a:t> </a:t>
            </a:r>
            <a:r>
              <a:rPr lang="fa-IR" sz="2400" dirty="0">
                <a:cs typeface="B Nazanin" panose="00000400000000000000" pitchFamily="2" charset="-78"/>
              </a:rPr>
              <a:t>استفراغ هاي متعدد و با شدت زياد که باعث کم آبي بدن مادر گردد</a:t>
            </a:r>
          </a:p>
          <a:p>
            <a:pPr algn="r" rtl="1"/>
            <a:endParaRPr lang="fa-IR" sz="2400" dirty="0">
              <a:cs typeface="B Nazanin" panose="00000400000000000000" pitchFamily="2" charset="-78"/>
            </a:endParaRPr>
          </a:p>
          <a:p>
            <a:endParaRPr lang="en-US" dirty="0"/>
          </a:p>
        </p:txBody>
      </p:sp>
    </p:spTree>
    <p:extLst>
      <p:ext uri="{BB962C8B-B14F-4D97-AF65-F5344CB8AC3E}">
        <p14:creationId xmlns:p14="http://schemas.microsoft.com/office/powerpoint/2010/main" val="1210765170"/>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1167319"/>
            <a:ext cx="8915400" cy="4743903"/>
          </a:xfrm>
        </p:spPr>
        <p:txBody>
          <a:bodyPr>
            <a:normAutofit/>
          </a:bodyPr>
          <a:lstStyle/>
          <a:p>
            <a:pPr marL="0" indent="0" algn="ctr" rtl="1">
              <a:buNone/>
            </a:pPr>
            <a:r>
              <a:rPr lang="fa-IR" sz="2400" b="1" dirty="0">
                <a:solidFill>
                  <a:srgbClr val="00B0F0"/>
                </a:solidFill>
                <a:cs typeface="B Nazanin" panose="00000400000000000000" pitchFamily="2" charset="-78"/>
              </a:rPr>
              <a:t>حركت جنین</a:t>
            </a:r>
          </a:p>
          <a:p>
            <a:pPr marL="0" indent="0" algn="r" rtl="1">
              <a:buNone/>
            </a:pPr>
            <a:r>
              <a:rPr lang="fa-IR" sz="2400" dirty="0">
                <a:solidFill>
                  <a:srgbClr val="00B0F0"/>
                </a:solidFill>
                <a:cs typeface="B Nazanin" panose="00000400000000000000" pitchFamily="2" charset="-78"/>
              </a:rPr>
              <a:t>: </a:t>
            </a:r>
            <a:r>
              <a:rPr lang="fa-IR" sz="2400" dirty="0">
                <a:cs typeface="B Nazanin" panose="00000400000000000000" pitchFamily="2" charset="-78"/>
              </a:rPr>
              <a:t>معمولا اولین حرکت جنین توسط مادر در هفته هاي 16 تا 20 بارداري احساس مي شود و اين زمان مي تواند براي تعیین سن بارداري کمك کننده باشد. سوال در مورد حرکت جنین از هفته 24 بارداري است. تکامل حرکات عمومي بدن جنین در هفته هاي 20 تا 30 بارداري است و بلوغ حرکات تا هفته 36 بارداري ادامه مي يابد. پس از آن حرکات جنین کمتر مي شود. بهتر است از مادر بخواهید در اين هفته ها تعداد حرکات جنین خود را در يك ساعت شمارش کند تا الگويي از حرکات وي بدست آورد. </a:t>
            </a:r>
          </a:p>
          <a:p>
            <a:pPr algn="r" rtl="1"/>
            <a:endParaRPr lang="fa-IR" sz="2400" dirty="0">
              <a:cs typeface="B Nazanin" panose="00000400000000000000" pitchFamily="2" charset="-78"/>
            </a:endParaRPr>
          </a:p>
        </p:txBody>
      </p:sp>
    </p:spTree>
    <p:extLst>
      <p:ext uri="{BB962C8B-B14F-4D97-AF65-F5344CB8AC3E}">
        <p14:creationId xmlns:p14="http://schemas.microsoft.com/office/powerpoint/2010/main" val="3096192678"/>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1517515"/>
            <a:ext cx="8915400" cy="4393707"/>
          </a:xfrm>
        </p:spPr>
        <p:txBody>
          <a:bodyPr>
            <a:normAutofit/>
          </a:bodyPr>
          <a:lstStyle/>
          <a:p>
            <a:pPr marL="0" indent="0" algn="r" rtl="1">
              <a:buNone/>
            </a:pPr>
            <a:r>
              <a:rPr lang="fa-IR" sz="2400" b="1" dirty="0">
                <a:cs typeface="B Nazanin" panose="00000400000000000000" pitchFamily="2" charset="-78"/>
              </a:rPr>
              <a:t>نکته:</a:t>
            </a:r>
            <a:r>
              <a:rPr lang="fa-IR" sz="2400" dirty="0">
                <a:cs typeface="B Nazanin" panose="00000400000000000000" pitchFamily="2" charset="-78"/>
              </a:rPr>
              <a:t> تعداد مطلوب حرکات جنین و زمان بهینه براي شمارش آن مشخص نشده است. در يك روش احساس 10 حرکت جنین در 2 ساعت طبیعي است و در صورتي که تعداد حرکات جنین به10 بار نرسد، مادر را ارجاع دهید. در يك روش الگوي حرکت جنین که توسط مادر بدست آمده است ملاک است. اگر اين تعداد معادل يا بیشتر از شمارش پايه قبلي است، اطمینان بخش است. کاهش حرکت جنین بنا به اظهار مادر از هفته 28 بارداري اهمیت دارد.</a:t>
            </a:r>
            <a:endParaRPr lang="en-US" sz="2400" dirty="0">
              <a:cs typeface="B Nazanin" panose="00000400000000000000" pitchFamily="2" charset="-78"/>
            </a:endParaRPr>
          </a:p>
          <a:p>
            <a:pPr algn="r" rtl="1"/>
            <a:endParaRPr lang="en-US" sz="2400" dirty="0">
              <a:cs typeface="B Nazanin" panose="00000400000000000000" pitchFamily="2" charset="-78"/>
            </a:endParaRPr>
          </a:p>
        </p:txBody>
      </p:sp>
    </p:spTree>
    <p:extLst>
      <p:ext uri="{BB962C8B-B14F-4D97-AF65-F5344CB8AC3E}">
        <p14:creationId xmlns:p14="http://schemas.microsoft.com/office/powerpoint/2010/main" val="49421380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914400"/>
            <a:ext cx="8915400" cy="4996822"/>
          </a:xfrm>
        </p:spPr>
        <p:txBody>
          <a:bodyPr>
            <a:normAutofit/>
          </a:bodyPr>
          <a:lstStyle/>
          <a:p>
            <a:pPr marL="0" indent="0" algn="ctr" rtl="1">
              <a:buNone/>
            </a:pPr>
            <a:r>
              <a:rPr lang="fa-IR" sz="2400" b="1" dirty="0">
                <a:solidFill>
                  <a:srgbClr val="00B0F0"/>
                </a:solidFill>
                <a:cs typeface="B Nazanin" panose="00000400000000000000" pitchFamily="2" charset="-78"/>
              </a:rPr>
              <a:t>معاينه در ارزيابی معمول: </a:t>
            </a:r>
          </a:p>
          <a:p>
            <a:pPr marL="0" indent="0" algn="r" rtl="1">
              <a:buNone/>
            </a:pPr>
            <a:r>
              <a:rPr lang="fa-IR" sz="2400" dirty="0">
                <a:cs typeface="B Nazanin" panose="00000400000000000000" pitchFamily="2" charset="-78"/>
              </a:rPr>
              <a:t>در هر ملاقات موارد زير را بررسي و در فرم مراقبت ثبت کنید: </a:t>
            </a:r>
          </a:p>
          <a:p>
            <a:pPr marL="0" indent="0" algn="r" rtl="1">
              <a:buNone/>
            </a:pPr>
            <a:r>
              <a:rPr lang="fa-IR" sz="2400" dirty="0">
                <a:cs typeface="B Nazanin" panose="00000400000000000000" pitchFamily="2" charset="-78"/>
              </a:rPr>
              <a:t> </a:t>
            </a:r>
            <a:r>
              <a:rPr lang="fa-IR" sz="2400" b="1" dirty="0">
                <a:solidFill>
                  <a:schemeClr val="tx2"/>
                </a:solidFill>
                <a:cs typeface="B Nazanin" panose="00000400000000000000" pitchFamily="2" charset="-78"/>
              </a:rPr>
              <a:t>چشم: </a:t>
            </a:r>
            <a:r>
              <a:rPr lang="fa-IR" sz="2400" dirty="0">
                <a:cs typeface="B Nazanin" panose="00000400000000000000" pitchFamily="2" charset="-78"/>
              </a:rPr>
              <a:t>در هر ملاقات، ملتحمه چشم را از نظر کم رنگ بودن و سفیدي چشم را از نظر زردي بررسي کنید. کم رنگ بودن مخاط ملتحمه چشم به همراه کم رنگ بودن زبان، بستر ناخن ها و يا کف دست، «رنگ پريدگي شديد» است. </a:t>
            </a:r>
          </a:p>
          <a:p>
            <a:pPr marL="0" indent="0" algn="r" rtl="1">
              <a:buNone/>
            </a:pPr>
            <a:r>
              <a:rPr lang="fa-IR" sz="2400" dirty="0">
                <a:solidFill>
                  <a:srgbClr val="00B0F0"/>
                </a:solidFill>
                <a:cs typeface="B Nazanin" panose="00000400000000000000" pitchFamily="2" charset="-78"/>
              </a:rPr>
              <a:t> </a:t>
            </a:r>
            <a:r>
              <a:rPr lang="fa-IR" sz="2400" b="1" dirty="0">
                <a:solidFill>
                  <a:schemeClr val="tx2"/>
                </a:solidFill>
                <a:cs typeface="B Nazanin" panose="00000400000000000000" pitchFamily="2" charset="-78"/>
              </a:rPr>
              <a:t>پوست: </a:t>
            </a:r>
            <a:r>
              <a:rPr lang="fa-IR" sz="2400" dirty="0">
                <a:cs typeface="B Nazanin" panose="00000400000000000000" pitchFamily="2" charset="-78"/>
              </a:rPr>
              <a:t>در هر ملاقات، پوست بدن مادر را مشاهده و بررسي کنید. ظهور بثورات پوستي ممکن است با تب، خارش، خستگي و آبريزش از بیني همراه باشد. بثورات پوست عبارت است از دانه هاي قرمز رنگ صاف يا برجسته و يا ضايعات تاولي داراي مايع شفاف يا چرکي</a:t>
            </a:r>
          </a:p>
          <a:p>
            <a:pPr marL="0" indent="0" algn="r" rtl="1">
              <a:buNone/>
            </a:pPr>
            <a:r>
              <a:rPr lang="fa-IR" sz="2400" b="1" dirty="0">
                <a:solidFill>
                  <a:schemeClr val="tx2"/>
                </a:solidFill>
                <a:cs typeface="B Nazanin" panose="00000400000000000000" pitchFamily="2" charset="-78"/>
              </a:rPr>
              <a:t>اندام ها: </a:t>
            </a:r>
            <a:r>
              <a:rPr lang="fa-IR" sz="2400" dirty="0">
                <a:cs typeface="B Nazanin" panose="00000400000000000000" pitchFamily="2" charset="-78"/>
              </a:rPr>
              <a:t>ساق پا و ران ها را از نظر وجود ادم، سردي يا کبودي اندام بررسي کنید.</a:t>
            </a:r>
            <a:endParaRPr lang="en-US" sz="2400" dirty="0">
              <a:cs typeface="B Nazanin" panose="00000400000000000000" pitchFamily="2" charset="-78"/>
            </a:endParaRPr>
          </a:p>
        </p:txBody>
      </p:sp>
    </p:spTree>
    <p:extLst>
      <p:ext uri="{BB962C8B-B14F-4D97-AF65-F5344CB8AC3E}">
        <p14:creationId xmlns:p14="http://schemas.microsoft.com/office/powerpoint/2010/main" val="239162750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959005"/>
            <a:ext cx="8915400" cy="4952217"/>
          </a:xfrm>
        </p:spPr>
        <p:txBody>
          <a:bodyPr>
            <a:noAutofit/>
          </a:bodyPr>
          <a:lstStyle/>
          <a:p>
            <a:pPr marL="0" indent="0" algn="r" rtl="1">
              <a:buNone/>
            </a:pPr>
            <a:r>
              <a:rPr lang="fa-IR" sz="2400" b="1" dirty="0">
                <a:solidFill>
                  <a:schemeClr val="tx2"/>
                </a:solidFill>
                <a:cs typeface="B Nazanin" panose="00000400000000000000" pitchFamily="2" charset="-78"/>
              </a:rPr>
              <a:t>دهان و دندان: </a:t>
            </a:r>
            <a:r>
              <a:rPr lang="fa-IR" sz="2400" dirty="0">
                <a:cs typeface="B Nazanin" panose="00000400000000000000" pitchFamily="2" charset="-78"/>
              </a:rPr>
              <a:t>در ملاقات اول، دوم و سوم، دهان و دندان مادر را از نظر وجود جرم، پوسیدگي، التهاب لثه، عفونت دنداني و آبسه معاينه کنید. درمان بیماري هاي دهان و دندان منعي در بارداري ندارد.</a:t>
            </a:r>
          </a:p>
          <a:p>
            <a:pPr marL="0" indent="0" algn="r" rtl="1">
              <a:buNone/>
            </a:pPr>
            <a:r>
              <a:rPr lang="fa-IR" sz="2400" dirty="0">
                <a:solidFill>
                  <a:srgbClr val="00B0F0"/>
                </a:solidFill>
                <a:cs typeface="B Nazanin" panose="00000400000000000000" pitchFamily="2" charset="-78"/>
              </a:rPr>
              <a:t>  </a:t>
            </a:r>
            <a:r>
              <a:rPr lang="fa-IR" sz="2400" dirty="0">
                <a:solidFill>
                  <a:schemeClr val="tx2"/>
                </a:solidFill>
                <a:cs typeface="B Nazanin" panose="00000400000000000000" pitchFamily="2" charset="-78"/>
              </a:rPr>
              <a:t>-</a:t>
            </a:r>
            <a:r>
              <a:rPr lang="fa-IR" sz="2400" dirty="0">
                <a:solidFill>
                  <a:srgbClr val="00B0F0"/>
                </a:solidFill>
                <a:cs typeface="B Nazanin" panose="00000400000000000000" pitchFamily="2" charset="-78"/>
              </a:rPr>
              <a:t> </a:t>
            </a:r>
            <a:r>
              <a:rPr lang="fa-IR" sz="2400" b="1" dirty="0">
                <a:solidFill>
                  <a:schemeClr val="tx2"/>
                </a:solidFill>
                <a:cs typeface="B Nazanin" panose="00000400000000000000" pitchFamily="2" charset="-78"/>
              </a:rPr>
              <a:t>التهاب لثه</a:t>
            </a:r>
            <a:r>
              <a:rPr lang="fa-IR" sz="2400" dirty="0">
                <a:solidFill>
                  <a:schemeClr val="tx2"/>
                </a:solidFill>
                <a:cs typeface="B Nazanin" panose="00000400000000000000" pitchFamily="2" charset="-78"/>
              </a:rPr>
              <a:t>: </a:t>
            </a:r>
            <a:r>
              <a:rPr lang="fa-IR" sz="2400" dirty="0">
                <a:cs typeface="B Nazanin" panose="00000400000000000000" pitchFamily="2" charset="-78"/>
              </a:rPr>
              <a:t>متورم، پرخون و قرمز شدن لثه</a:t>
            </a:r>
          </a:p>
          <a:p>
            <a:pPr marL="0" indent="0" algn="r" rtl="1">
              <a:buNone/>
            </a:pPr>
            <a:r>
              <a:rPr lang="fa-IR" sz="2400" dirty="0">
                <a:solidFill>
                  <a:schemeClr val="tx2"/>
                </a:solidFill>
                <a:cs typeface="B Nazanin" panose="00000400000000000000" pitchFamily="2" charset="-78"/>
              </a:rPr>
              <a:t>  - </a:t>
            </a:r>
            <a:r>
              <a:rPr lang="fa-IR" sz="2400" b="1" dirty="0">
                <a:solidFill>
                  <a:schemeClr val="tx2"/>
                </a:solidFill>
                <a:cs typeface="B Nazanin" panose="00000400000000000000" pitchFamily="2" charset="-78"/>
              </a:rPr>
              <a:t>جرم دنداني</a:t>
            </a:r>
            <a:r>
              <a:rPr lang="fa-IR" sz="2400" dirty="0">
                <a:solidFill>
                  <a:schemeClr val="tx2"/>
                </a:solidFill>
                <a:cs typeface="B Nazanin" panose="00000400000000000000" pitchFamily="2" charset="-78"/>
              </a:rPr>
              <a:t>: </a:t>
            </a:r>
            <a:r>
              <a:rPr lang="fa-IR" sz="2400" dirty="0">
                <a:cs typeface="B Nazanin" panose="00000400000000000000" pitchFamily="2" charset="-78"/>
              </a:rPr>
              <a:t>چنانچه پلاک میکروبي به وسیله مسواک زدن و يا نخ کشیدن از سطح دندانها پاک نگردد و مدت طولاني روي دندان باقي بماند، به لايه اي سفت به رنگ زرد يا قهوه اي تبديل مي گردد. </a:t>
            </a:r>
          </a:p>
        </p:txBody>
      </p:sp>
    </p:spTree>
    <p:extLst>
      <p:ext uri="{BB962C8B-B14F-4D97-AF65-F5344CB8AC3E}">
        <p14:creationId xmlns:p14="http://schemas.microsoft.com/office/powerpoint/2010/main" val="334030291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1108953"/>
            <a:ext cx="8915400" cy="4802269"/>
          </a:xfrm>
        </p:spPr>
        <p:txBody>
          <a:bodyPr>
            <a:noAutofit/>
          </a:bodyPr>
          <a:lstStyle/>
          <a:p>
            <a:pPr marL="0" indent="0" algn="r" rtl="1">
              <a:buNone/>
            </a:pPr>
            <a:r>
              <a:rPr lang="fa-IR" sz="2400" b="1" dirty="0">
                <a:cs typeface="B Nazanin" panose="00000400000000000000" pitchFamily="2" charset="-78"/>
              </a:rPr>
              <a:t>عفونت دنداني، آبسه و درد شديد: </a:t>
            </a:r>
            <a:r>
              <a:rPr lang="fa-IR" sz="2400" dirty="0">
                <a:cs typeface="B Nazanin" panose="00000400000000000000" pitchFamily="2" charset="-78"/>
              </a:rPr>
              <a:t>از فوريت هاي شايع دندان پزشکي است. پیشرفت شديد پوسیدگي و عفونت دندان معمولاً با دردهاي شبانه، شديد، مداوم و خود به خودي همراه است که مي تواند باعث تورم صورت و لثه ها(آبسه) شده و گاهي با فیستول(دهانه خروجي چرک آبسه دندان) همراه شود. </a:t>
            </a:r>
          </a:p>
          <a:p>
            <a:pPr marL="0" indent="0" algn="r" rtl="1">
              <a:buNone/>
            </a:pPr>
            <a:r>
              <a:rPr lang="fa-IR" sz="2400" b="1" dirty="0">
                <a:cs typeface="B Nazanin" panose="00000400000000000000" pitchFamily="2" charset="-78"/>
              </a:rPr>
              <a:t>پوسیدگي دندان: </a:t>
            </a:r>
            <a:r>
              <a:rPr lang="fa-IR" sz="2400" dirty="0">
                <a:cs typeface="B Nazanin" panose="00000400000000000000" pitchFamily="2" charset="-78"/>
              </a:rPr>
              <a:t>تخريب ساختمان دندان به دنبال فعالیت میکروب هاي پوسیدگي زاي دهان که علائم آن عبارتند از تغییر رنگ میناي دندان به رنگ قهوه اي يا سیاه، سوراخ شدن دندان، حساس بودن يا درد گرفتن دندان هنگام مصرف غذاهاي سرد و گرم يا ترش و شیرين، حساس بودن يا درد گرفتن دندان هنگام فشردن دندانها بر همديگر</a:t>
            </a:r>
            <a:endParaRPr lang="en-US" sz="2400" dirty="0">
              <a:cs typeface="B Nazanin" panose="00000400000000000000" pitchFamily="2" charset="-78"/>
            </a:endParaRPr>
          </a:p>
        </p:txBody>
      </p:sp>
    </p:spTree>
    <p:extLst>
      <p:ext uri="{BB962C8B-B14F-4D97-AF65-F5344CB8AC3E}">
        <p14:creationId xmlns:p14="http://schemas.microsoft.com/office/powerpoint/2010/main" val="34749739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0DA6FB-B4D9-4250-BC2E-5CD0966F5267}"/>
              </a:ext>
            </a:extLst>
          </p:cNvPr>
          <p:cNvSpPr>
            <a:spLocks noGrp="1"/>
          </p:cNvSpPr>
          <p:nvPr>
            <p:ph type="title"/>
          </p:nvPr>
        </p:nvSpPr>
        <p:spPr/>
        <p:txBody>
          <a:bodyPr>
            <a:normAutofit/>
          </a:bodyPr>
          <a:lstStyle/>
          <a:p>
            <a:pPr algn="ctr"/>
            <a:r>
              <a:rPr lang="fa-IR" sz="3200" b="1" dirty="0">
                <a:solidFill>
                  <a:srgbClr val="00B050"/>
                </a:solidFill>
                <a:cs typeface="B Nazanin" panose="00000400000000000000" pitchFamily="2" charset="-78"/>
              </a:rPr>
              <a:t>انواع ارجاعات </a:t>
            </a:r>
            <a:endParaRPr lang="en-US" sz="3200" b="1" dirty="0">
              <a:solidFill>
                <a:srgbClr val="00B050"/>
              </a:solidFill>
              <a:cs typeface="B Nazanin" panose="00000400000000000000" pitchFamily="2" charset="-78"/>
            </a:endParaRPr>
          </a:p>
        </p:txBody>
      </p:sp>
      <p:sp>
        <p:nvSpPr>
          <p:cNvPr id="4" name="Subtitle 2">
            <a:extLst>
              <a:ext uri="{FF2B5EF4-FFF2-40B4-BE49-F238E27FC236}">
                <a16:creationId xmlns:a16="http://schemas.microsoft.com/office/drawing/2014/main" id="{DF8B2759-B1F3-47EC-A21A-0925DD88E303}"/>
              </a:ext>
            </a:extLst>
          </p:cNvPr>
          <p:cNvSpPr>
            <a:spLocks noGrp="1"/>
          </p:cNvSpPr>
          <p:nvPr>
            <p:ph idx="1"/>
          </p:nvPr>
        </p:nvSpPr>
        <p:spPr>
          <a:noFill/>
        </p:spPr>
        <p:txBody>
          <a:bodyPr>
            <a:normAutofit/>
          </a:bodyPr>
          <a:lstStyle/>
          <a:p>
            <a:pPr marL="0" indent="0" algn="ctr" rtl="1">
              <a:lnSpc>
                <a:spcPct val="150000"/>
              </a:lnSpc>
              <a:buNone/>
            </a:pPr>
            <a:r>
              <a:rPr lang="fa-IR" sz="2800" b="1" dirty="0">
                <a:solidFill>
                  <a:srgbClr val="C00000"/>
                </a:solidFill>
                <a:cs typeface="B Nazanin" panose="00000400000000000000" pitchFamily="2" charset="-78"/>
              </a:rPr>
              <a:t>ارجاع فوری : ارجاع </a:t>
            </a:r>
            <a:r>
              <a:rPr lang="fa-IR" sz="2800" b="1" u="sng" dirty="0">
                <a:solidFill>
                  <a:srgbClr val="C00000"/>
                </a:solidFill>
                <a:cs typeface="B Nazanin" panose="00000400000000000000" pitchFamily="2" charset="-78"/>
              </a:rPr>
              <a:t>بلافاصله</a:t>
            </a:r>
            <a:r>
              <a:rPr lang="fa-IR" sz="2800" b="1" dirty="0">
                <a:solidFill>
                  <a:srgbClr val="C00000"/>
                </a:solidFill>
                <a:cs typeface="B Nazanin" panose="00000400000000000000" pitchFamily="2" charset="-78"/>
              </a:rPr>
              <a:t> به مجهزترین مرکز درمانی</a:t>
            </a:r>
          </a:p>
          <a:p>
            <a:pPr marL="0" indent="0" algn="ctr" rtl="1">
              <a:lnSpc>
                <a:spcPct val="150000"/>
              </a:lnSpc>
              <a:buNone/>
            </a:pPr>
            <a:r>
              <a:rPr lang="ar-SA" sz="2800" b="1" dirty="0">
                <a:cs typeface="B Nazanin" panose="00000400000000000000" pitchFamily="2" charset="-78"/>
              </a:rPr>
              <a:t>در موارد ارجاع فوری و یا اعزام لازم است وضعیت مادر به رابط سلامت مادران اعلام گردد.</a:t>
            </a:r>
            <a:endParaRPr lang="fa-IR" sz="2800" b="1" dirty="0">
              <a:cs typeface="B Nazanin" panose="00000400000000000000" pitchFamily="2" charset="-78"/>
            </a:endParaRPr>
          </a:p>
          <a:p>
            <a:pPr marL="0" indent="0" algn="ctr" rtl="1">
              <a:lnSpc>
                <a:spcPct val="150000"/>
              </a:lnSpc>
              <a:buNone/>
            </a:pPr>
            <a:r>
              <a:rPr lang="fa-IR" sz="2800" b="1" dirty="0">
                <a:solidFill>
                  <a:schemeClr val="accent1">
                    <a:lumMod val="75000"/>
                  </a:schemeClr>
                </a:solidFill>
                <a:cs typeface="B Nazanin" panose="00000400000000000000" pitchFamily="2" charset="-78"/>
              </a:rPr>
              <a:t> </a:t>
            </a:r>
            <a:r>
              <a:rPr lang="fa-IR" sz="2800" b="1" dirty="0">
                <a:solidFill>
                  <a:srgbClr val="FFC000"/>
                </a:solidFill>
                <a:cs typeface="B Nazanin" panose="00000400000000000000" pitchFamily="2" charset="-78"/>
              </a:rPr>
              <a:t>ارجاع در اولین فرصت : ارجاع </a:t>
            </a:r>
            <a:r>
              <a:rPr lang="fa-IR" sz="2800" b="1" u="sng" dirty="0">
                <a:solidFill>
                  <a:srgbClr val="FFC000"/>
                </a:solidFill>
                <a:cs typeface="B Nazanin" panose="00000400000000000000" pitchFamily="2" charset="-78"/>
              </a:rPr>
              <a:t>در </a:t>
            </a:r>
            <a:r>
              <a:rPr lang="en-US" sz="2800" b="1" u="sng" dirty="0">
                <a:solidFill>
                  <a:srgbClr val="FFC000"/>
                </a:solidFill>
                <a:latin typeface="Aharoni" panose="02010803020104030203" pitchFamily="2" charset="-79"/>
                <a:cs typeface="B Nazanin" panose="00000400000000000000" pitchFamily="2" charset="-78"/>
              </a:rPr>
              <a:t>48</a:t>
            </a:r>
            <a:r>
              <a:rPr lang="fa-IR" sz="2800" b="1" u="sng" dirty="0">
                <a:solidFill>
                  <a:srgbClr val="FFC000"/>
                </a:solidFill>
                <a:cs typeface="B Nazanin" panose="00000400000000000000" pitchFamily="2" charset="-78"/>
              </a:rPr>
              <a:t> ساعت اول پس از مراجعه </a:t>
            </a:r>
          </a:p>
          <a:p>
            <a:pPr marL="0" indent="0" algn="ctr" rtl="1">
              <a:lnSpc>
                <a:spcPct val="150000"/>
              </a:lnSpc>
              <a:buNone/>
            </a:pPr>
            <a:r>
              <a:rPr lang="fa-IR" sz="2800" b="1" dirty="0">
                <a:solidFill>
                  <a:srgbClr val="FFC000"/>
                </a:solidFill>
                <a:cs typeface="B Nazanin" panose="00000400000000000000" pitchFamily="2" charset="-78"/>
              </a:rPr>
              <a:t>ارجاع غیر فوری : حداکثر</a:t>
            </a:r>
            <a:r>
              <a:rPr lang="fa-IR" sz="2800" b="1" u="sng" dirty="0">
                <a:solidFill>
                  <a:srgbClr val="FFC000"/>
                </a:solidFill>
                <a:cs typeface="B Nazanin" panose="00000400000000000000" pitchFamily="2" charset="-78"/>
              </a:rPr>
              <a:t>طی یک هفته </a:t>
            </a:r>
            <a:r>
              <a:rPr lang="fa-IR" sz="2800" b="1" dirty="0">
                <a:solidFill>
                  <a:srgbClr val="FFC000"/>
                </a:solidFill>
                <a:cs typeface="B Nazanin" panose="00000400000000000000" pitchFamily="2" charset="-78"/>
              </a:rPr>
              <a:t>پس از مراجعه                </a:t>
            </a:r>
          </a:p>
          <a:p>
            <a:pPr algn="ctr" rtl="1">
              <a:lnSpc>
                <a:spcPct val="150000"/>
              </a:lnSpc>
            </a:pPr>
            <a:endParaRPr lang="en-US" sz="2800" b="1" dirty="0">
              <a:cs typeface="B Nazanin" panose="00000400000000000000" pitchFamily="2" charset="-78"/>
            </a:endParaRPr>
          </a:p>
        </p:txBody>
      </p:sp>
    </p:spTree>
    <p:extLst>
      <p:ext uri="{BB962C8B-B14F-4D97-AF65-F5344CB8AC3E}">
        <p14:creationId xmlns:p14="http://schemas.microsoft.com/office/powerpoint/2010/main" val="155298956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42117" y="1182029"/>
            <a:ext cx="9062495" cy="4729193"/>
          </a:xfrm>
        </p:spPr>
        <p:txBody>
          <a:bodyPr>
            <a:noAutofit/>
          </a:bodyPr>
          <a:lstStyle/>
          <a:p>
            <a:pPr marL="0" indent="0" algn="ctr" rtl="1">
              <a:buNone/>
            </a:pPr>
            <a:r>
              <a:rPr lang="fa-IR" sz="2400" b="1" dirty="0">
                <a:solidFill>
                  <a:srgbClr val="00B0F0"/>
                </a:solidFill>
                <a:cs typeface="B Nazanin" panose="00000400000000000000" pitchFamily="2" charset="-78"/>
              </a:rPr>
              <a:t>مکمل هاي دارويی:</a:t>
            </a:r>
          </a:p>
          <a:p>
            <a:pPr marL="0" indent="0" algn="r" rtl="1">
              <a:buNone/>
            </a:pPr>
            <a:r>
              <a:rPr lang="fa-IR" sz="2400" dirty="0">
                <a:solidFill>
                  <a:srgbClr val="00B0F0"/>
                </a:solidFill>
                <a:cs typeface="B Nazanin" panose="00000400000000000000" pitchFamily="2" charset="-78"/>
              </a:rPr>
              <a:t> </a:t>
            </a:r>
            <a:r>
              <a:rPr lang="fa-IR" sz="2400" dirty="0">
                <a:cs typeface="B Nazanin" panose="00000400000000000000" pitchFamily="2" charset="-78"/>
              </a:rPr>
              <a:t>در هر ملاقات، مصرف منظم مکمل هاي دارويي را تأکید کنید. مکمل هايي که در بارداري توصیه مي شود: اسید فولیک/ يدوفولیک: از ابتدا تا پايان بارداري، روزانه 400 میکروگرم اسید فولیك يا يدوفولیك تجويز شود. نکته: در کساني که مشکل تیروئید دارند تجويز يدوفولیك توسط پزشك/ ماما انجام شود.</a:t>
            </a:r>
          </a:p>
          <a:p>
            <a:pPr marL="0" indent="0" algn="r" rtl="1">
              <a:buNone/>
            </a:pPr>
            <a:r>
              <a:rPr lang="fa-IR" sz="2400" dirty="0">
                <a:solidFill>
                  <a:srgbClr val="00B0F0"/>
                </a:solidFill>
                <a:cs typeface="B Nazanin" panose="00000400000000000000" pitchFamily="2" charset="-78"/>
              </a:rPr>
              <a:t>    -</a:t>
            </a:r>
            <a:r>
              <a:rPr lang="fa-IR" sz="2400" b="1" dirty="0">
                <a:solidFill>
                  <a:schemeClr val="tx1"/>
                </a:solidFill>
                <a:cs typeface="B Nazanin" panose="00000400000000000000" pitchFamily="2" charset="-78"/>
              </a:rPr>
              <a:t>آهن: </a:t>
            </a:r>
            <a:r>
              <a:rPr lang="fa-IR" sz="2400" dirty="0">
                <a:cs typeface="B Nazanin" panose="00000400000000000000" pitchFamily="2" charset="-78"/>
              </a:rPr>
              <a:t>از شروع هفته 16 بارداري تا پايان بارداري، روزانه يك عدد قرص آهن حاوي30 تا 60 میلي گرم آهن المنتال(با توجه به داروهاي موجود در کشور) تجويز شود.</a:t>
            </a:r>
          </a:p>
          <a:p>
            <a:pPr marL="0" indent="0" algn="r" rtl="1">
              <a:buNone/>
            </a:pPr>
            <a:r>
              <a:rPr lang="fa-IR" sz="2400" dirty="0">
                <a:cs typeface="B Nazanin" panose="00000400000000000000" pitchFamily="2" charset="-78"/>
              </a:rPr>
              <a:t>   </a:t>
            </a:r>
            <a:r>
              <a:rPr lang="fa-IR" sz="2400" b="1" dirty="0">
                <a:cs typeface="B Nazanin" panose="00000400000000000000" pitchFamily="2" charset="-78"/>
              </a:rPr>
              <a:t>توصیه: </a:t>
            </a:r>
            <a:r>
              <a:rPr lang="fa-IR" sz="2400" dirty="0">
                <a:cs typeface="B Nazanin" panose="00000400000000000000" pitchFamily="2" charset="-78"/>
              </a:rPr>
              <a:t>بهتر است آهن خوراکي حداقل يك ساعت قبل از غذا و يا دو ساعت بعد از غذا و با معده خالي میل شود. جذب آهن همراه با ويتامین ث بهتر مي شود. از مصرف همزمان آن با چاي، قهوه و شیر خودداري شود. در صورت عدم تحمل آهن توصیه شود دوز مورد نیاز تقسیم شود و در طول روز مصرف شود و يا با دوز کم شروع و به تدريج افزايش يابد</a:t>
            </a:r>
            <a:endParaRPr lang="en-US" sz="2400" dirty="0">
              <a:cs typeface="B Nazanin" panose="00000400000000000000" pitchFamily="2" charset="-78"/>
            </a:endParaRPr>
          </a:p>
        </p:txBody>
      </p:sp>
    </p:spTree>
    <p:extLst>
      <p:ext uri="{BB962C8B-B14F-4D97-AF65-F5344CB8AC3E}">
        <p14:creationId xmlns:p14="http://schemas.microsoft.com/office/powerpoint/2010/main" val="2567929138"/>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1147865"/>
            <a:ext cx="8915400" cy="4763358"/>
          </a:xfrm>
        </p:spPr>
        <p:txBody>
          <a:bodyPr>
            <a:normAutofit/>
          </a:bodyPr>
          <a:lstStyle/>
          <a:p>
            <a:pPr marL="0" indent="0" algn="r" rtl="1">
              <a:buNone/>
            </a:pPr>
            <a:r>
              <a:rPr lang="fa-IR" sz="2400" b="1" dirty="0">
                <a:solidFill>
                  <a:schemeClr val="tx1"/>
                </a:solidFill>
                <a:cs typeface="B Nazanin" panose="00000400000000000000" pitchFamily="2" charset="-78"/>
              </a:rPr>
              <a:t>نکته: </a:t>
            </a:r>
            <a:r>
              <a:rPr lang="fa-IR" sz="2400" dirty="0">
                <a:cs typeface="B Nazanin" panose="00000400000000000000" pitchFamily="2" charset="-78"/>
              </a:rPr>
              <a:t>در مادران که سابقه سزارين، خونريزي پس از زايمان، چندقلويي، بارداري بیش از 4 بار و نمايه توده بدني بالاي 40 دارند مصرف قرص آهن و تغذيه مناسب تاکید شود. </a:t>
            </a:r>
          </a:p>
          <a:p>
            <a:pPr marL="0" indent="0" algn="r" rtl="1">
              <a:buNone/>
            </a:pPr>
            <a:r>
              <a:rPr lang="fa-IR" sz="2400" b="1" dirty="0">
                <a:solidFill>
                  <a:schemeClr val="tx1"/>
                </a:solidFill>
                <a:cs typeface="B Nazanin" panose="00000400000000000000" pitchFamily="2" charset="-78"/>
              </a:rPr>
              <a:t>مولتی ويتامین مینرال: </a:t>
            </a:r>
            <a:r>
              <a:rPr lang="fa-IR" sz="2400" dirty="0">
                <a:cs typeface="B Nazanin" panose="00000400000000000000" pitchFamily="2" charset="-78"/>
              </a:rPr>
              <a:t>از شروع هفته 16 بارداري تا پايان بارداري، روزانه يك عدد قرص يا کپسول مولتي ويتامین مینرال تجويز شود. نکته: در صورتي که قرص يا کپسول مولتي ويتامین داراي 400 میکرو گرم اسید فولیك است، نیاز به ادامه تجويز قرص اسید فولیك به صورت جداگانه از شروع هفته 16 تا پايان بارداري نیست. </a:t>
            </a:r>
          </a:p>
          <a:p>
            <a:pPr marL="0" indent="0" algn="r" rtl="1">
              <a:buNone/>
            </a:pPr>
            <a:r>
              <a:rPr lang="fa-IR" sz="2400" b="1" dirty="0">
                <a:solidFill>
                  <a:schemeClr val="tx1"/>
                </a:solidFill>
                <a:cs typeface="B Nazanin" panose="00000400000000000000" pitchFamily="2" charset="-78"/>
              </a:rPr>
              <a:t>ويتامین د: </a:t>
            </a:r>
            <a:r>
              <a:rPr lang="fa-IR" sz="2400" dirty="0">
                <a:cs typeface="B Nazanin" panose="00000400000000000000" pitchFamily="2" charset="-78"/>
              </a:rPr>
              <a:t>از ابتدا تا پايان بارداري روزانه 1000 واحد ويتامین د تجويز شود</a:t>
            </a:r>
            <a:endParaRPr lang="en-US" sz="2400" dirty="0">
              <a:cs typeface="B Nazanin" panose="00000400000000000000" pitchFamily="2" charset="-78"/>
            </a:endParaRPr>
          </a:p>
        </p:txBody>
      </p:sp>
    </p:spTree>
    <p:extLst>
      <p:ext uri="{BB962C8B-B14F-4D97-AF65-F5344CB8AC3E}">
        <p14:creationId xmlns:p14="http://schemas.microsoft.com/office/powerpoint/2010/main" val="240516551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04692" y="525294"/>
            <a:ext cx="10049107" cy="5630179"/>
          </a:xfrm>
        </p:spPr>
        <p:txBody>
          <a:bodyPr>
            <a:normAutofit/>
          </a:bodyPr>
          <a:lstStyle/>
          <a:p>
            <a:pPr marL="0" indent="0" algn="ctr" rtl="1">
              <a:buNone/>
            </a:pPr>
            <a:r>
              <a:rPr lang="fa-IR" sz="2400" b="1" dirty="0">
                <a:solidFill>
                  <a:srgbClr val="00B0F0"/>
                </a:solidFill>
                <a:cs typeface="B Nazanin" panose="00000400000000000000" pitchFamily="2" charset="-78"/>
              </a:rPr>
              <a:t>ضربه</a:t>
            </a:r>
          </a:p>
          <a:p>
            <a:pPr marL="0" indent="0" algn="r" rtl="1">
              <a:buNone/>
            </a:pPr>
            <a:r>
              <a:rPr lang="fa-IR" sz="2400" dirty="0">
                <a:solidFill>
                  <a:srgbClr val="00B0F0"/>
                </a:solidFill>
                <a:cs typeface="B Nazanin" panose="00000400000000000000" pitchFamily="2" charset="-78"/>
              </a:rPr>
              <a:t> </a:t>
            </a:r>
            <a:r>
              <a:rPr lang="fa-IR" sz="2400" dirty="0">
                <a:cs typeface="B Nazanin" panose="00000400000000000000" pitchFamily="2" charset="-78"/>
              </a:rPr>
              <a:t>هر نوع صدمه به اعضاي مختلف بدن به ويژه شکم و لگن مادر نیاز به بررسي دارد. ضربه مستقیم به شکم و لگن، نیازمند ارجاع فوري مادر است</a:t>
            </a:r>
            <a:endParaRPr lang="fa-IR" sz="2400" dirty="0">
              <a:solidFill>
                <a:srgbClr val="00B0F0"/>
              </a:solidFill>
              <a:cs typeface="B Nazanin" panose="00000400000000000000" pitchFamily="2" charset="-78"/>
            </a:endParaRPr>
          </a:p>
          <a:p>
            <a:pPr marL="0" indent="0" algn="ctr" rtl="1">
              <a:buNone/>
            </a:pPr>
            <a:r>
              <a:rPr lang="fa-IR" sz="2400" b="1" dirty="0">
                <a:solidFill>
                  <a:srgbClr val="00B0F0"/>
                </a:solidFill>
                <a:cs typeface="B Nazanin" panose="00000400000000000000" pitchFamily="2" charset="-78"/>
              </a:rPr>
              <a:t>شکايت هاي شايع</a:t>
            </a:r>
          </a:p>
          <a:p>
            <a:pPr marL="0" indent="0" algn="r" rtl="1">
              <a:buNone/>
            </a:pPr>
            <a:r>
              <a:rPr lang="fa-IR" sz="2400" dirty="0">
                <a:solidFill>
                  <a:srgbClr val="00B0F0"/>
                </a:solidFill>
                <a:cs typeface="B Nazanin" panose="00000400000000000000" pitchFamily="2" charset="-78"/>
              </a:rPr>
              <a:t> </a:t>
            </a:r>
            <a:r>
              <a:rPr lang="fa-IR" sz="2400" dirty="0">
                <a:cs typeface="B Nazanin" panose="00000400000000000000" pitchFamily="2" charset="-78"/>
              </a:rPr>
              <a:t>اين شکايت ها در نیمه اول شامل دردناک و حساس شدن پستان ها، تکرر ادرار، خستگي، تهوع و استفراغ صبحگاهي، افزايش بزاق دهان، افزايش ترشحات مهبلي، تغییر خلق و خو و رفتار، سوزش سردل و ويار و در نیمه دوم شامل پررنگ شدن پوست نقاطي از بدن مانند هاله پستان ها و ناف، يبوست، نفخ، افزايش ترشحات مهبلي، کمردرد، سوزش سردل و تکرر ادرار است. </a:t>
            </a:r>
          </a:p>
          <a:p>
            <a:pPr algn="r" rtl="1"/>
            <a:endParaRPr lang="fa-IR" sz="2400" dirty="0">
              <a:cs typeface="B Nazanin" panose="00000400000000000000" pitchFamily="2" charset="-78"/>
            </a:endParaRPr>
          </a:p>
          <a:p>
            <a:pPr marL="0" indent="0" algn="r" rtl="1">
              <a:buNone/>
            </a:pPr>
            <a:r>
              <a:rPr lang="fa-IR" sz="2400" dirty="0">
                <a:solidFill>
                  <a:srgbClr val="92D050"/>
                </a:solidFill>
                <a:cs typeface="B Nazanin" panose="00000400000000000000" pitchFamily="2" charset="-78"/>
              </a:rPr>
              <a:t>نکته 1 :</a:t>
            </a:r>
            <a:r>
              <a:rPr lang="fa-IR" sz="2400" dirty="0">
                <a:cs typeface="B Nazanin" panose="00000400000000000000" pitchFamily="2" charset="-78"/>
              </a:rPr>
              <a:t>اين حالت براي مادر مضر نبوده و صرفاً به علت سازگاري بدن با تغییرات بارداري است. </a:t>
            </a:r>
          </a:p>
          <a:p>
            <a:pPr marL="0" indent="0" algn="r" rtl="1">
              <a:buNone/>
            </a:pPr>
            <a:r>
              <a:rPr lang="fa-IR" sz="2400" dirty="0">
                <a:solidFill>
                  <a:srgbClr val="92D050"/>
                </a:solidFill>
                <a:cs typeface="B Nazanin" panose="00000400000000000000" pitchFamily="2" charset="-78"/>
              </a:rPr>
              <a:t>نکته 2 :</a:t>
            </a:r>
            <a:r>
              <a:rPr lang="fa-IR" sz="2400" dirty="0">
                <a:cs typeface="B Nazanin" panose="00000400000000000000" pitchFamily="2" charset="-78"/>
              </a:rPr>
              <a:t>متناسب با هر شکايت، طبق متن آموزشي به مادر توصیه کنید.</a:t>
            </a:r>
            <a:endParaRPr lang="en-US" sz="2400" dirty="0">
              <a:cs typeface="B Nazanin" panose="00000400000000000000" pitchFamily="2" charset="-78"/>
            </a:endParaRPr>
          </a:p>
        </p:txBody>
      </p:sp>
    </p:spTree>
    <p:extLst>
      <p:ext uri="{BB962C8B-B14F-4D97-AF65-F5344CB8AC3E}">
        <p14:creationId xmlns:p14="http://schemas.microsoft.com/office/powerpoint/2010/main" val="326945003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836579"/>
            <a:ext cx="8915400" cy="5119247"/>
          </a:xfrm>
        </p:spPr>
        <p:txBody>
          <a:bodyPr>
            <a:noAutofit/>
          </a:bodyPr>
          <a:lstStyle/>
          <a:p>
            <a:pPr marL="0" indent="0" algn="ctr">
              <a:buNone/>
            </a:pPr>
            <a:r>
              <a:rPr lang="fa-IR" sz="2400" b="1" dirty="0">
                <a:solidFill>
                  <a:srgbClr val="0070C0"/>
                </a:solidFill>
                <a:cs typeface="B Nazanin" panose="00000400000000000000" pitchFamily="2" charset="-78"/>
              </a:rPr>
              <a:t>ارتفاع رحم </a:t>
            </a:r>
          </a:p>
          <a:p>
            <a:pPr marL="0" indent="0" algn="r">
              <a:buNone/>
            </a:pPr>
            <a:r>
              <a:rPr lang="fa-IR" sz="2400" dirty="0">
                <a:solidFill>
                  <a:srgbClr val="0070C0"/>
                </a:solidFill>
                <a:cs typeface="B Nazanin" panose="00000400000000000000" pitchFamily="2" charset="-78"/>
              </a:rPr>
              <a:t> </a:t>
            </a:r>
            <a:r>
              <a:rPr lang="fa-IR" sz="2400" dirty="0">
                <a:cs typeface="B Nazanin" panose="00000400000000000000" pitchFamily="2" charset="-78"/>
              </a:rPr>
              <a:t>از هفته 16 بارداری به بعد در هر ملاقات ،ارتفاع رحم را اندازه گیری کنید ( مثانه خال باشد ) .در هفته 16 بارداری ، رحم در حدفاصله بین عانه و ناف ودر هفته 20 بارداری ، در حدود ناف قرار دارد . از هفته 20 تا 34 بارداری با استفاده ازنوار متری ، ارتفاع رحم (فاصله برجستگی عانه تا قله رحم ) برحسب سانتی متر تقریبا با سن بارداری برحسب هفته مطابقت دارد . </a:t>
            </a:r>
          </a:p>
          <a:p>
            <a:pPr marL="0" indent="0" algn="r">
              <a:buNone/>
            </a:pPr>
            <a:r>
              <a:rPr lang="fa-IR" sz="2400" dirty="0">
                <a:solidFill>
                  <a:srgbClr val="00B050"/>
                </a:solidFill>
                <a:cs typeface="B Nazanin" panose="00000400000000000000" pitchFamily="2" charset="-78"/>
              </a:rPr>
              <a:t>نکته : </a:t>
            </a:r>
            <a:r>
              <a:rPr lang="fa-IR" sz="2400" dirty="0">
                <a:cs typeface="B Nazanin" panose="00000400000000000000" pitchFamily="2" charset="-78"/>
              </a:rPr>
              <a:t>در صورت اختلاف بین ارتفاع رحم و سن بارداری بیش از 3 هفته مادر می بایست به پزشک / ماما ارجاع داده شود .</a:t>
            </a:r>
            <a:endParaRPr lang="en-US" sz="2400" dirty="0">
              <a:cs typeface="B Nazanin" panose="00000400000000000000" pitchFamily="2" charset="-78"/>
            </a:endParaRPr>
          </a:p>
        </p:txBody>
      </p:sp>
    </p:spTree>
    <p:extLst>
      <p:ext uri="{BB962C8B-B14F-4D97-AF65-F5344CB8AC3E}">
        <p14:creationId xmlns:p14="http://schemas.microsoft.com/office/powerpoint/2010/main" val="232812757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1405054"/>
            <a:ext cx="8915400" cy="4506168"/>
          </a:xfrm>
        </p:spPr>
        <p:txBody>
          <a:bodyPr>
            <a:noAutofit/>
          </a:bodyPr>
          <a:lstStyle/>
          <a:p>
            <a:pPr marL="0" indent="0" algn="ctr" rtl="1">
              <a:buNone/>
            </a:pPr>
            <a:r>
              <a:rPr lang="fa-IR" sz="2400" b="1" dirty="0">
                <a:solidFill>
                  <a:srgbClr val="00B0F0"/>
                </a:solidFill>
                <a:cs typeface="B Nazanin" panose="00000400000000000000" pitchFamily="2" charset="-78"/>
              </a:rPr>
              <a:t>صداي قلب جنین</a:t>
            </a:r>
          </a:p>
          <a:p>
            <a:pPr marL="0" indent="0" algn="r" rtl="1">
              <a:buNone/>
            </a:pPr>
            <a:r>
              <a:rPr lang="fa-IR" sz="2400" dirty="0">
                <a:solidFill>
                  <a:srgbClr val="00B0F0"/>
                </a:solidFill>
                <a:cs typeface="B Nazanin" panose="00000400000000000000" pitchFamily="2" charset="-78"/>
              </a:rPr>
              <a:t> </a:t>
            </a:r>
            <a:r>
              <a:rPr lang="fa-IR" sz="2400" dirty="0">
                <a:cs typeface="B Nazanin" panose="00000400000000000000" pitchFamily="2" charset="-78"/>
              </a:rPr>
              <a:t>با انجام مانورهاي لئوپولد، محل شنیدن صداي قلب جنین را تعیین کنید. از هفته 28 بارداري به بعد، در هر ملاقات به مدت يك دقیقه کامل به صداي قلب جنین گوش داده و تعداد ضربان قلب را بشماريد. تعداد طبیعي ضربان قلب 110 تا 160 بار در دقیقه است. قبل از هفته 28 بارداري شنیده شدن صداي قلب جنین کفايت مي کند.</a:t>
            </a:r>
          </a:p>
        </p:txBody>
      </p:sp>
    </p:spTree>
    <p:extLst>
      <p:ext uri="{BB962C8B-B14F-4D97-AF65-F5344CB8AC3E}">
        <p14:creationId xmlns:p14="http://schemas.microsoft.com/office/powerpoint/2010/main" val="4238963816"/>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1089498"/>
            <a:ext cx="8915400" cy="4821724"/>
          </a:xfrm>
        </p:spPr>
        <p:txBody>
          <a:bodyPr>
            <a:normAutofit/>
          </a:bodyPr>
          <a:lstStyle/>
          <a:p>
            <a:pPr marL="0" indent="0" algn="ctr" rtl="1">
              <a:buNone/>
            </a:pPr>
            <a:r>
              <a:rPr lang="fa-IR" sz="2400" b="1" dirty="0">
                <a:solidFill>
                  <a:srgbClr val="00B0F0"/>
                </a:solidFill>
                <a:cs typeface="B Nazanin" panose="00000400000000000000" pitchFamily="2" charset="-78"/>
              </a:rPr>
              <a:t>كلاس آمادگی براي زايمان</a:t>
            </a:r>
          </a:p>
          <a:p>
            <a:pPr marL="0" indent="0" algn="r" rtl="1">
              <a:buNone/>
            </a:pPr>
            <a:r>
              <a:rPr lang="fa-IR" sz="2400" dirty="0">
                <a:solidFill>
                  <a:srgbClr val="00B0F0"/>
                </a:solidFill>
                <a:cs typeface="B Nazanin" panose="00000400000000000000" pitchFamily="2" charset="-78"/>
              </a:rPr>
              <a:t> </a:t>
            </a:r>
            <a:r>
              <a:rPr lang="fa-IR" sz="2400" dirty="0">
                <a:cs typeface="B Nazanin" panose="00000400000000000000" pitchFamily="2" charset="-78"/>
              </a:rPr>
              <a:t>اين کلاس ها از هفته 20 بارداري به مدت 8 جلسه به منظور آشنايي مادر با مباحث تئوري بارداري و زايمان و پس از زايمان و مباحث عملي شامل تمرين هاي عصبي- عضلاني، اصلاح وضعیت ها، تکنیك صحیح تنفس، آرام سازي تشکیل مي شود. مادر مي تواند با يك نفر همراه به انتخاب خودش در اين کلاس ها شرکت کند.</a:t>
            </a:r>
            <a:endParaRPr lang="en-US" sz="2400" dirty="0">
              <a:cs typeface="B Nazanin" panose="00000400000000000000" pitchFamily="2" charset="-78"/>
            </a:endParaRPr>
          </a:p>
        </p:txBody>
      </p:sp>
    </p:spTree>
    <p:extLst>
      <p:ext uri="{BB962C8B-B14F-4D97-AF65-F5344CB8AC3E}">
        <p14:creationId xmlns:p14="http://schemas.microsoft.com/office/powerpoint/2010/main" val="16100428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63698" y="1382751"/>
            <a:ext cx="9240914" cy="4528471"/>
          </a:xfrm>
        </p:spPr>
        <p:txBody>
          <a:bodyPr>
            <a:noAutofit/>
          </a:bodyPr>
          <a:lstStyle/>
          <a:p>
            <a:pPr marL="0" indent="0" algn="ctr" rtl="1">
              <a:buNone/>
            </a:pPr>
            <a:r>
              <a:rPr lang="fa-IR" sz="2400" b="1" dirty="0">
                <a:solidFill>
                  <a:srgbClr val="00B0F0"/>
                </a:solidFill>
                <a:cs typeface="B Nazanin" panose="00000400000000000000" pitchFamily="2" charset="-78"/>
              </a:rPr>
              <a:t>غربالگري سلامت روان</a:t>
            </a:r>
          </a:p>
          <a:p>
            <a:pPr marL="0" indent="0" algn="r" rtl="1">
              <a:buNone/>
            </a:pPr>
            <a:r>
              <a:rPr lang="fa-IR" sz="2400" dirty="0">
                <a:cs typeface="B Nazanin" panose="00000400000000000000" pitchFamily="2" charset="-78"/>
              </a:rPr>
              <a:t>در ارزيابي اولیه پرسشنامه 6 سوالي سلامت روان مي بايست تکمیل شود. در صورت مثبت بودن نتايج ارزيابي بر اساس نقطه برش پرسشنامه (10≤ کسب نمره و يا درج پاسخ نمیدانم/ پاسخ نمیدهد به 3 سوال)، فرآيند غربالگري خودکشي انجام خواهد شد. در صورتي که غربالگري خودکشي مثبت شود، مادر به پزشك ارجاع فوري مي شود و اگر غربالگري خودکشي منفي بود به دلیل غربالگري مثبت ارزيابي سلامت روان جهت بررسي تکمیلي به پزشك ارجاع غیر فوري ميشود. تمامي مادران در اولین مراجعه براي گرفتن شرح حال اولیه روانپزشکي به پزشك ارجاع شوند.</a:t>
            </a:r>
            <a:endParaRPr lang="en-US" sz="2400" dirty="0">
              <a:cs typeface="B Nazanin" panose="00000400000000000000" pitchFamily="2" charset="-78"/>
            </a:endParaRPr>
          </a:p>
        </p:txBody>
      </p:sp>
    </p:spTree>
    <p:extLst>
      <p:ext uri="{BB962C8B-B14F-4D97-AF65-F5344CB8AC3E}">
        <p14:creationId xmlns:p14="http://schemas.microsoft.com/office/powerpoint/2010/main" val="1119855188"/>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2F36590-0FA6-5135-207E-EB34BEC527CF}"/>
              </a:ext>
            </a:extLst>
          </p:cNvPr>
          <p:cNvSpPr>
            <a:spLocks noGrp="1"/>
          </p:cNvSpPr>
          <p:nvPr>
            <p:ph idx="1"/>
          </p:nvPr>
        </p:nvSpPr>
        <p:spPr>
          <a:xfrm>
            <a:off x="2589212" y="933855"/>
            <a:ext cx="8915400" cy="4977367"/>
          </a:xfrm>
        </p:spPr>
        <p:txBody>
          <a:bodyPr>
            <a:noAutofit/>
          </a:bodyPr>
          <a:lstStyle/>
          <a:p>
            <a:pPr marL="0" indent="0" algn="ctr" rtl="1">
              <a:buNone/>
            </a:pPr>
            <a:r>
              <a:rPr lang="fa-IR" sz="2400" b="1" dirty="0">
                <a:solidFill>
                  <a:srgbClr val="00B0F0"/>
                </a:solidFill>
                <a:cs typeface="B Nazanin" panose="00000400000000000000" pitchFamily="2" charset="-78"/>
              </a:rPr>
              <a:t>غربالگري همسر آزاري</a:t>
            </a:r>
          </a:p>
          <a:p>
            <a:pPr marL="0" indent="0" algn="r" rtl="1">
              <a:buNone/>
            </a:pPr>
            <a:r>
              <a:rPr lang="fa-IR" sz="2400" dirty="0">
                <a:solidFill>
                  <a:srgbClr val="00B0F0"/>
                </a:solidFill>
                <a:cs typeface="B Nazanin" panose="00000400000000000000" pitchFamily="2" charset="-78"/>
              </a:rPr>
              <a:t> </a:t>
            </a:r>
            <a:r>
              <a:rPr lang="fa-IR" sz="2400" dirty="0">
                <a:cs typeface="B Nazanin" panose="00000400000000000000" pitchFamily="2" charset="-78"/>
              </a:rPr>
              <a:t>در ارزيابي اولیه پرسشنامه 4 سوالي خشونت خانگي مي بايست تکمیل شود. در صورت پاسخ مثبت به سؤالهاي غربالگري (امتیاز بالاتر از 10 براساس دستورالعمل نمره دهي) به عنوان غربالگري مثبت اولیه همسرآزاري به کارشناس سلامت روان (در صورت نبود به پزشك) ارجاع غیر فوري شود. </a:t>
            </a:r>
          </a:p>
          <a:p>
            <a:pPr marL="0" indent="0" algn="r" rtl="1">
              <a:buNone/>
            </a:pPr>
            <a:r>
              <a:rPr lang="fa-IR" sz="2400" dirty="0">
                <a:cs typeface="B Nazanin" panose="00000400000000000000" pitchFamily="2" charset="-78"/>
              </a:rPr>
              <a:t> </a:t>
            </a:r>
            <a:r>
              <a:rPr lang="fa-IR" sz="2400" b="1" dirty="0">
                <a:cs typeface="B Nazanin" panose="00000400000000000000" pitchFamily="2" charset="-78"/>
              </a:rPr>
              <a:t>همسرآزاري: </a:t>
            </a:r>
            <a:r>
              <a:rPr lang="fa-IR" sz="2400" dirty="0">
                <a:cs typeface="B Nazanin" panose="00000400000000000000" pitchFamily="2" charset="-78"/>
              </a:rPr>
              <a:t>بدرفتاري تکرار شونده جسمي، جنسي، رواني و هیجاني است که براي کنترل و تسلط نسبت به همسر صورت مي گیرد. چنین رفتاري مي تواند با تهديد، اجبار يا سلب مطلق آزادي و اختیار صورت گرفته و در جمع يا در خفا رخ دهد.</a:t>
            </a:r>
          </a:p>
          <a:p>
            <a:pPr marL="0" indent="0" algn="r" rtl="1">
              <a:buNone/>
            </a:pPr>
            <a:r>
              <a:rPr lang="fa-IR" sz="2400" dirty="0">
                <a:cs typeface="B Nazanin" panose="00000400000000000000" pitchFamily="2" charset="-78"/>
              </a:rPr>
              <a:t> - </a:t>
            </a:r>
            <a:r>
              <a:rPr lang="fa-IR" sz="2400" b="1" dirty="0">
                <a:cs typeface="B Nazanin" panose="00000400000000000000" pitchFamily="2" charset="-78"/>
              </a:rPr>
              <a:t>خشونت جسمی: </a:t>
            </a:r>
            <a:r>
              <a:rPr lang="fa-IR" sz="2400" dirty="0">
                <a:cs typeface="B Nazanin" panose="00000400000000000000" pitchFamily="2" charset="-78"/>
              </a:rPr>
              <a:t>هر گونه اقدام عمدي از سوي شوهر که موجب آسیب جسمي شود مانند مشت زدن، سیلي زدن و لگد زدن، هل دادن، کشیدن موها، اقدام به خفه کردن، ضربه زدن با چاقو </a:t>
            </a:r>
            <a:endParaRPr lang="en-US" sz="2400" dirty="0">
              <a:cs typeface="B Nazanin" panose="00000400000000000000" pitchFamily="2" charset="-78"/>
            </a:endParaRPr>
          </a:p>
        </p:txBody>
      </p:sp>
    </p:spTree>
    <p:extLst>
      <p:ext uri="{BB962C8B-B14F-4D97-AF65-F5344CB8AC3E}">
        <p14:creationId xmlns:p14="http://schemas.microsoft.com/office/powerpoint/2010/main" val="266820543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909B3B9-8AA6-33A0-90FA-36C6B4B8B7E1}"/>
              </a:ext>
            </a:extLst>
          </p:cNvPr>
          <p:cNvSpPr>
            <a:spLocks noGrp="1"/>
          </p:cNvSpPr>
          <p:nvPr>
            <p:ph idx="1"/>
          </p:nvPr>
        </p:nvSpPr>
        <p:spPr>
          <a:xfrm>
            <a:off x="2589212" y="1264596"/>
            <a:ext cx="8915400" cy="4646626"/>
          </a:xfrm>
        </p:spPr>
        <p:txBody>
          <a:bodyPr>
            <a:normAutofit/>
          </a:bodyPr>
          <a:lstStyle/>
          <a:p>
            <a:pPr marL="0" indent="0" algn="r" rtl="1">
              <a:buNone/>
            </a:pPr>
            <a:r>
              <a:rPr lang="fa-IR" sz="2400" dirty="0">
                <a:cs typeface="B Nazanin" panose="00000400000000000000" pitchFamily="2" charset="-78"/>
              </a:rPr>
              <a:t> - </a:t>
            </a:r>
            <a:r>
              <a:rPr lang="fa-IR" sz="2400" b="1" dirty="0">
                <a:cs typeface="B Nazanin" panose="00000400000000000000" pitchFamily="2" charset="-78"/>
              </a:rPr>
              <a:t>خشونت جنسی: </a:t>
            </a:r>
            <a:r>
              <a:rPr lang="fa-IR" sz="2400" dirty="0">
                <a:cs typeface="B Nazanin" panose="00000400000000000000" pitchFamily="2" charset="-78"/>
              </a:rPr>
              <a:t>هر رفتار يا عمل جنسي که بدون رضايت و موافقت همسر باشد. </a:t>
            </a:r>
          </a:p>
          <a:p>
            <a:pPr marL="0" indent="0" algn="r" rtl="1">
              <a:buNone/>
            </a:pPr>
            <a:r>
              <a:rPr lang="fa-IR" sz="2400" dirty="0">
                <a:cs typeface="B Nazanin" panose="00000400000000000000" pitchFamily="2" charset="-78"/>
              </a:rPr>
              <a:t> - </a:t>
            </a:r>
            <a:r>
              <a:rPr lang="fa-IR" sz="2400" b="1" dirty="0">
                <a:cs typeface="B Nazanin" panose="00000400000000000000" pitchFamily="2" charset="-78"/>
              </a:rPr>
              <a:t>خشونت روانی: </a:t>
            </a:r>
            <a:r>
              <a:rPr lang="fa-IR" sz="2400" dirty="0">
                <a:cs typeface="B Nazanin" panose="00000400000000000000" pitchFamily="2" charset="-78"/>
              </a:rPr>
              <a:t>رفتار خشونت آمیزي است که شرافت، آبرو و اعتماد به نفس زن را خدشه دار مي کند. اين رفتار به صورت انتقاد ناروا، تحقیر، بد دهاني، تمسخر، توهین، فحاشي، متلك و تهديدهاي مداوم اعمال مي شود</a:t>
            </a:r>
            <a:endParaRPr lang="en-US" sz="2400" dirty="0">
              <a:cs typeface="B Nazanin" panose="00000400000000000000" pitchFamily="2" charset="-78"/>
            </a:endParaRPr>
          </a:p>
        </p:txBody>
      </p:sp>
    </p:spTree>
    <p:extLst>
      <p:ext uri="{BB962C8B-B14F-4D97-AF65-F5344CB8AC3E}">
        <p14:creationId xmlns:p14="http://schemas.microsoft.com/office/powerpoint/2010/main" val="1569210352"/>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1159727"/>
            <a:ext cx="8915400" cy="4751495"/>
          </a:xfrm>
        </p:spPr>
        <p:txBody>
          <a:bodyPr>
            <a:noAutofit/>
          </a:bodyPr>
          <a:lstStyle/>
          <a:p>
            <a:pPr marL="0" indent="0" algn="ctr" rtl="1">
              <a:buNone/>
            </a:pPr>
            <a:r>
              <a:rPr lang="fa-IR" sz="2400" b="1" dirty="0">
                <a:solidFill>
                  <a:srgbClr val="00B0F0"/>
                </a:solidFill>
                <a:cs typeface="B Nazanin" panose="00000400000000000000" pitchFamily="2" charset="-78"/>
              </a:rPr>
              <a:t>غربالگري اولیه مصرف دخانیات، الکل و مواد</a:t>
            </a:r>
          </a:p>
          <a:p>
            <a:pPr marL="0" indent="0" algn="r" rtl="1">
              <a:buNone/>
            </a:pPr>
            <a:r>
              <a:rPr lang="fa-IR" sz="2400" dirty="0">
                <a:solidFill>
                  <a:srgbClr val="00B0F0"/>
                </a:solidFill>
                <a:cs typeface="B Nazanin" panose="00000400000000000000" pitchFamily="2" charset="-78"/>
              </a:rPr>
              <a:t> </a:t>
            </a:r>
            <a:r>
              <a:rPr lang="fa-IR" sz="2400" dirty="0">
                <a:cs typeface="B Nazanin" panose="00000400000000000000" pitchFamily="2" charset="-78"/>
              </a:rPr>
              <a:t>درباره مصرف در طول عمر و سه ماه اخیر موارد زير را پرسیده شود: انواع تنباكو (سیگار، قلیان، ناس، غیره)، داروهاي مخدر اُپیوئیدي (ترامادول، کدئین، ديفنوکسوویالت، غیره)، داروهاي آرامبخش يا خواب آور (ديازپام، آلپرازولام، کلونازپام، فنوباربیتال، غیره)، الکل (آبجو، شراب، عَرَق، غیره)، مواد مخدر افیونی غیرقانونی (ترياک، شیره، سوخته، هرويین، کراک هروئین، غیره)، حشیش ( سیگاري، گراس، بنگ، غیره)، محركهاي مت آمفتامینی (شیشه، اکستازي، اِکس، غیره). </a:t>
            </a:r>
          </a:p>
          <a:p>
            <a:pPr marL="0" indent="0" algn="r" rtl="1">
              <a:buNone/>
            </a:pPr>
            <a:r>
              <a:rPr lang="fa-IR" sz="2400" dirty="0">
                <a:cs typeface="B Nazanin" panose="00000400000000000000" pitchFamily="2" charset="-78"/>
              </a:rPr>
              <a:t>منظور از مصرف طول عمر داروهاي واجد پتانسیل سوءمصرف، مصرف اين داروها بدون تجويز پزشك، به قصد دستیابي به حالت سرخوشي و يا با مقادير و طول مدت بیش از آن چه پزشك تجويز نموده، است. مواجهه با دود د ستِ دوم و سوم دخانیات در ماه گذ شته را سوال کنید.</a:t>
            </a:r>
          </a:p>
          <a:p>
            <a:pPr marL="0" indent="0" algn="r" rtl="1">
              <a:buNone/>
            </a:pPr>
            <a:endParaRPr lang="en-US" sz="2400" dirty="0">
              <a:cs typeface="B Nazanin" panose="00000400000000000000" pitchFamily="2" charset="-78"/>
            </a:endParaRPr>
          </a:p>
        </p:txBody>
      </p:sp>
    </p:spTree>
    <p:extLst>
      <p:ext uri="{BB962C8B-B14F-4D97-AF65-F5344CB8AC3E}">
        <p14:creationId xmlns:p14="http://schemas.microsoft.com/office/powerpoint/2010/main" val="36367332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68D3F51-72CD-4822-8C20-948D25409AEA}"/>
              </a:ext>
            </a:extLst>
          </p:cNvPr>
          <p:cNvSpPr>
            <a:spLocks noGrp="1"/>
          </p:cNvSpPr>
          <p:nvPr>
            <p:ph idx="1"/>
          </p:nvPr>
        </p:nvSpPr>
        <p:spPr>
          <a:xfrm>
            <a:off x="2085278" y="1572322"/>
            <a:ext cx="9419334" cy="4338900"/>
          </a:xfrm>
        </p:spPr>
        <p:txBody>
          <a:bodyPr>
            <a:normAutofit fontScale="85000" lnSpcReduction="20000"/>
          </a:bodyPr>
          <a:lstStyle/>
          <a:p>
            <a:pPr lvl="1" algn="r" rtl="1"/>
            <a:r>
              <a:rPr lang="ar-SA" sz="2800" dirty="0">
                <a:cs typeface="B Nazanin" panose="00000400000000000000" pitchFamily="2" charset="-78"/>
              </a:rPr>
              <a:t>مادري كه </a:t>
            </a:r>
            <a:r>
              <a:rPr lang="ar-SA" sz="2800" dirty="0">
                <a:solidFill>
                  <a:schemeClr val="accent2">
                    <a:lumMod val="75000"/>
                  </a:schemeClr>
                </a:solidFill>
                <a:cs typeface="B Nazanin" panose="00000400000000000000" pitchFamily="2" charset="-78"/>
              </a:rPr>
              <a:t>اعزام یا ارجاع فوري </a:t>
            </a:r>
            <a:r>
              <a:rPr lang="ar-SA" sz="2800" dirty="0">
                <a:cs typeface="B Nazanin" panose="00000400000000000000" pitchFamily="2" charset="-78"/>
              </a:rPr>
              <a:t>شده است بايد </a:t>
            </a:r>
            <a:r>
              <a:rPr lang="ar-SA" sz="2800" dirty="0">
                <a:solidFill>
                  <a:schemeClr val="accent2">
                    <a:lumMod val="75000"/>
                  </a:schemeClr>
                </a:solidFill>
                <a:cs typeface="B Nazanin" panose="00000400000000000000" pitchFamily="2" charset="-78"/>
              </a:rPr>
              <a:t>حداکثر تا 24 ساعت</a:t>
            </a:r>
            <a:r>
              <a:rPr lang="ar-SA" sz="2800" dirty="0">
                <a:cs typeface="B Nazanin" panose="00000400000000000000" pitchFamily="2" charset="-78"/>
              </a:rPr>
              <a:t>، پيگيري شود.</a:t>
            </a:r>
            <a:endParaRPr lang="fa-IR" sz="2800" dirty="0">
              <a:cs typeface="B Nazanin" panose="00000400000000000000" pitchFamily="2" charset="-78"/>
            </a:endParaRPr>
          </a:p>
          <a:p>
            <a:pPr lvl="1" algn="r" rtl="1"/>
            <a:endParaRPr lang="en-US" sz="2800" dirty="0">
              <a:cs typeface="B Nazanin" panose="00000400000000000000" pitchFamily="2" charset="-78"/>
            </a:endParaRPr>
          </a:p>
          <a:p>
            <a:pPr lvl="1" algn="r" rtl="1"/>
            <a:r>
              <a:rPr lang="ar-SA" sz="2800" dirty="0">
                <a:solidFill>
                  <a:srgbClr val="FFC000"/>
                </a:solidFill>
                <a:cs typeface="B Nazanin" panose="00000400000000000000" pitchFamily="2" charset="-78"/>
              </a:rPr>
              <a:t>ارجاع در اولین فرصت</a:t>
            </a:r>
            <a:r>
              <a:rPr lang="ar-SA" sz="2800" dirty="0">
                <a:cs typeface="B Nazanin" panose="00000400000000000000" pitchFamily="2" charset="-78"/>
              </a:rPr>
              <a:t>، لازم است </a:t>
            </a:r>
            <a:r>
              <a:rPr lang="ar-SA" sz="2800" dirty="0">
                <a:solidFill>
                  <a:srgbClr val="FFC000"/>
                </a:solidFill>
                <a:cs typeface="B Nazanin" panose="00000400000000000000" pitchFamily="2" charset="-78"/>
              </a:rPr>
              <a:t>از 48 تا 72 ساعت بعد </a:t>
            </a:r>
            <a:r>
              <a:rPr lang="ar-SA" sz="2800" dirty="0">
                <a:cs typeface="B Nazanin" panose="00000400000000000000" pitchFamily="2" charset="-78"/>
              </a:rPr>
              <a:t>پيگيري شود. اگر مورد ارجاع به هر دلیلی (امتناع مادر، ...) طی </a:t>
            </a:r>
            <a:r>
              <a:rPr lang="ar-SA" sz="2800" dirty="0">
                <a:solidFill>
                  <a:srgbClr val="FFC000"/>
                </a:solidFill>
                <a:cs typeface="B Nazanin" panose="00000400000000000000" pitchFamily="2" charset="-78"/>
              </a:rPr>
              <a:t>72 ساعت </a:t>
            </a:r>
            <a:r>
              <a:rPr lang="ar-SA" sz="2800" dirty="0">
                <a:cs typeface="B Nazanin" panose="00000400000000000000" pitchFamily="2" charset="-78"/>
              </a:rPr>
              <a:t>به سطح بالاتر مراجعه نكرد، مانند </a:t>
            </a:r>
            <a:r>
              <a:rPr lang="ar-SA" sz="2800" dirty="0">
                <a:solidFill>
                  <a:srgbClr val="C00000"/>
                </a:solidFill>
                <a:cs typeface="B Nazanin" panose="00000400000000000000" pitchFamily="2" charset="-78"/>
              </a:rPr>
              <a:t>ارجاع فوری </a:t>
            </a:r>
            <a:r>
              <a:rPr lang="ar-SA" sz="2800" dirty="0">
                <a:cs typeface="B Nazanin" panose="00000400000000000000" pitchFamily="2" charset="-78"/>
              </a:rPr>
              <a:t>اقدام شود.</a:t>
            </a:r>
            <a:endParaRPr lang="fa-IR" sz="2800" dirty="0">
              <a:cs typeface="B Nazanin" panose="00000400000000000000" pitchFamily="2" charset="-78"/>
            </a:endParaRPr>
          </a:p>
          <a:p>
            <a:pPr lvl="1" algn="r" rtl="1"/>
            <a:endParaRPr lang="en-US" sz="2800" dirty="0">
              <a:cs typeface="B Nazanin" panose="00000400000000000000" pitchFamily="2" charset="-78"/>
            </a:endParaRPr>
          </a:p>
          <a:p>
            <a:pPr lvl="1" algn="r" rtl="1"/>
            <a:r>
              <a:rPr lang="ar-SA" sz="2800" dirty="0">
                <a:cs typeface="B Nazanin" panose="00000400000000000000" pitchFamily="2" charset="-78"/>
              </a:rPr>
              <a:t>مادري كه </a:t>
            </a:r>
            <a:r>
              <a:rPr lang="ar-SA" sz="2800" dirty="0">
                <a:solidFill>
                  <a:srgbClr val="FFC000"/>
                </a:solidFill>
                <a:cs typeface="B Nazanin" panose="00000400000000000000" pitchFamily="2" charset="-78"/>
              </a:rPr>
              <a:t>ارجاع غير فوري </a:t>
            </a:r>
            <a:r>
              <a:rPr lang="ar-SA" sz="2800" dirty="0">
                <a:cs typeface="B Nazanin" panose="00000400000000000000" pitchFamily="2" charset="-78"/>
              </a:rPr>
              <a:t>شده است، مي بايست </a:t>
            </a:r>
            <a:r>
              <a:rPr lang="ar-SA" sz="2800" dirty="0">
                <a:solidFill>
                  <a:srgbClr val="FFC000"/>
                </a:solidFill>
                <a:cs typeface="B Nazanin" panose="00000400000000000000" pitchFamily="2" charset="-78"/>
              </a:rPr>
              <a:t>پس از  يك هفته</a:t>
            </a:r>
            <a:r>
              <a:rPr lang="ar-SA" sz="2800" dirty="0">
                <a:cs typeface="B Nazanin" panose="00000400000000000000" pitchFamily="2" charset="-78"/>
              </a:rPr>
              <a:t>، پيگيري و وضعيت وي مشخص شود. اگر مورد ارجاع پس از يك هفته به هر دلیلی به سطوح بالاتر مراجعه نكرد، به مادر و خانواده وي اهميت معاينه در سطح بالاتر آموزش داده ش</a:t>
            </a:r>
            <a:r>
              <a:rPr lang="fa-IR" sz="2800" dirty="0">
                <a:cs typeface="B Nazanin" panose="00000400000000000000" pitchFamily="2" charset="-78"/>
              </a:rPr>
              <a:t>ود</a:t>
            </a:r>
            <a:r>
              <a:rPr lang="ar-SA" sz="2800" dirty="0">
                <a:cs typeface="B Nazanin" panose="00000400000000000000" pitchFamily="2" charset="-78"/>
              </a:rPr>
              <a:t> و مجدد پيگيري </a:t>
            </a:r>
            <a:r>
              <a:rPr lang="fa-IR" sz="2800" dirty="0">
                <a:cs typeface="B Nazanin" panose="00000400000000000000" pitchFamily="2" charset="-78"/>
              </a:rPr>
              <a:t>انجام گردد</a:t>
            </a:r>
            <a:r>
              <a:rPr lang="ar-SA" sz="2800" dirty="0">
                <a:cs typeface="B Nazanin" panose="00000400000000000000" pitchFamily="2" charset="-78"/>
              </a:rPr>
              <a:t>.</a:t>
            </a:r>
            <a:endParaRPr lang="en-US" sz="2800" dirty="0">
              <a:cs typeface="B Nazanin" panose="00000400000000000000" pitchFamily="2" charset="-78"/>
            </a:endParaRPr>
          </a:p>
          <a:p>
            <a:pPr marL="0" indent="0" algn="r" rtl="1">
              <a:lnSpc>
                <a:spcPct val="150000"/>
              </a:lnSpc>
              <a:buNone/>
            </a:pPr>
            <a:r>
              <a:rPr lang="fa-IR" sz="3400" dirty="0">
                <a:cs typeface="B Nazanin" panose="00000400000000000000" pitchFamily="2" charset="-78"/>
              </a:rPr>
              <a:t>.</a:t>
            </a:r>
            <a:endParaRPr lang="en-US" sz="3400" dirty="0">
              <a:cs typeface="B Nazanin" panose="00000400000000000000" pitchFamily="2" charset="-78"/>
            </a:endParaRPr>
          </a:p>
          <a:p>
            <a:pPr marL="0" indent="0">
              <a:buNone/>
            </a:pPr>
            <a:endParaRPr lang="fa-IR" sz="2000" b="1" dirty="0">
              <a:cs typeface="B Nazanin" panose="00000400000000000000" pitchFamily="2" charset="-78"/>
            </a:endParaRPr>
          </a:p>
        </p:txBody>
      </p:sp>
    </p:spTree>
    <p:extLst>
      <p:ext uri="{BB962C8B-B14F-4D97-AF65-F5344CB8AC3E}">
        <p14:creationId xmlns:p14="http://schemas.microsoft.com/office/powerpoint/2010/main" val="79948885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1225685"/>
            <a:ext cx="8915400" cy="4685537"/>
          </a:xfrm>
        </p:spPr>
        <p:txBody>
          <a:bodyPr>
            <a:normAutofit/>
          </a:bodyPr>
          <a:lstStyle/>
          <a:p>
            <a:pPr marL="0" indent="0" algn="r" rtl="1">
              <a:buNone/>
            </a:pPr>
            <a:r>
              <a:rPr lang="fa-IR" sz="2400" b="1" dirty="0">
                <a:cs typeface="B Nazanin" panose="00000400000000000000" pitchFamily="2" charset="-78"/>
              </a:rPr>
              <a:t>دود دستِ دوم: </a:t>
            </a:r>
            <a:r>
              <a:rPr lang="fa-IR" sz="2400" dirty="0">
                <a:cs typeface="B Nazanin" panose="00000400000000000000" pitchFamily="2" charset="-78"/>
              </a:rPr>
              <a:t>دود حا صل از استعمال دخانیات تو سط افراد مصرف کننده که توسط افراد غیرمصرف کننده استنشاق مي شود. </a:t>
            </a:r>
          </a:p>
          <a:p>
            <a:pPr marL="0" indent="0" algn="r" rtl="1">
              <a:buNone/>
            </a:pPr>
            <a:r>
              <a:rPr lang="fa-IR" sz="2400" b="1" dirty="0">
                <a:cs typeface="B Nazanin" panose="00000400000000000000" pitchFamily="2" charset="-78"/>
              </a:rPr>
              <a:t>دود دستِ سوم: </a:t>
            </a:r>
            <a:r>
              <a:rPr lang="fa-IR" sz="2400" dirty="0">
                <a:cs typeface="B Nazanin" panose="00000400000000000000" pitchFamily="2" charset="-78"/>
              </a:rPr>
              <a:t>ذرات سمّي ناشي از مصرف دخانیات ا ست که بر روي قسمت هاي مختلف وسايل و سطوح موجود در منزل، خودرو، پوست، مو و لباس افراد مینشیند، که افراد غیرمصرف کننده در تماس با آن قرار مي گیرند.</a:t>
            </a:r>
            <a:endParaRPr lang="en-US" sz="2400" dirty="0">
              <a:cs typeface="B Nazanin" panose="00000400000000000000" pitchFamily="2" charset="-78"/>
            </a:endParaRPr>
          </a:p>
          <a:p>
            <a:endParaRPr lang="en-US" sz="2400" dirty="0"/>
          </a:p>
        </p:txBody>
      </p:sp>
    </p:spTree>
    <p:extLst>
      <p:ext uri="{BB962C8B-B14F-4D97-AF65-F5344CB8AC3E}">
        <p14:creationId xmlns:p14="http://schemas.microsoft.com/office/powerpoint/2010/main" val="174569657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914400"/>
            <a:ext cx="8915400" cy="4996822"/>
          </a:xfrm>
        </p:spPr>
        <p:txBody>
          <a:bodyPr>
            <a:normAutofit/>
          </a:bodyPr>
          <a:lstStyle/>
          <a:p>
            <a:pPr marL="0" indent="0" algn="r" rtl="1">
              <a:buNone/>
            </a:pPr>
            <a:r>
              <a:rPr lang="fa-IR" sz="2400" dirty="0">
                <a:cs typeface="B Nazanin" panose="00000400000000000000" pitchFamily="2" charset="-78"/>
              </a:rPr>
              <a:t>منظور از مصرف طول عمر داروهاي واجد پتانسیل سوءمصرف، مصرف اين داروها بدون تجويز پزشك، به قصد دستیابي به حالت سرخوشي و يا با مقادير و طول مدت بیش از آن چه پزشك تجويز نموده، است. علي رغم درگیري غربالگري اولیه منفي، در صورت وجود علائم و نشانه هاي زير شک قوي به مصرف مواد مطرح است. اين موارد شامل:</a:t>
            </a:r>
          </a:p>
          <a:p>
            <a:pPr marL="0" indent="0" algn="r" rtl="1">
              <a:buNone/>
            </a:pPr>
            <a:r>
              <a:rPr lang="fa-IR" sz="2400" dirty="0">
                <a:cs typeface="B Nazanin" panose="00000400000000000000" pitchFamily="2" charset="-78"/>
              </a:rPr>
              <a:t>   -عدم مراجعه منظم براي دريافت مراقبتهاي بارداري </a:t>
            </a:r>
          </a:p>
          <a:p>
            <a:pPr marL="0" indent="0" algn="r" rtl="1">
              <a:buNone/>
            </a:pPr>
            <a:r>
              <a:rPr lang="fa-IR" sz="2400" dirty="0">
                <a:cs typeface="B Nazanin" panose="00000400000000000000" pitchFamily="2" charset="-78"/>
              </a:rPr>
              <a:t>   -مراقبت شخصي پايین</a:t>
            </a:r>
          </a:p>
          <a:p>
            <a:pPr marL="0" indent="0" algn="r" rtl="1">
              <a:buNone/>
            </a:pPr>
            <a:r>
              <a:rPr lang="fa-IR" sz="2400" dirty="0">
                <a:cs typeface="B Nazanin" panose="00000400000000000000" pitchFamily="2" charset="-78"/>
              </a:rPr>
              <a:t>   -تأخیر رشد جنین غیرقابل توضیح</a:t>
            </a:r>
          </a:p>
          <a:p>
            <a:pPr marL="0" indent="0" algn="r" rtl="1">
              <a:buNone/>
            </a:pPr>
            <a:r>
              <a:rPr lang="fa-IR" sz="2400" dirty="0">
                <a:cs typeface="B Nazanin" panose="00000400000000000000" pitchFamily="2" charset="-78"/>
              </a:rPr>
              <a:t>   -عفونتهاي منتقله از راه جنسي</a:t>
            </a:r>
            <a:endParaRPr lang="en-US" sz="2400" dirty="0">
              <a:cs typeface="B Nazanin" panose="00000400000000000000" pitchFamily="2" charset="-78"/>
            </a:endParaRPr>
          </a:p>
        </p:txBody>
      </p:sp>
    </p:spTree>
    <p:extLst>
      <p:ext uri="{BB962C8B-B14F-4D97-AF65-F5344CB8AC3E}">
        <p14:creationId xmlns:p14="http://schemas.microsoft.com/office/powerpoint/2010/main" val="3472908165"/>
      </p:ext>
    </p:extLst>
  </p:cSld>
  <p:clrMapOvr>
    <a:masterClrMapping/>
  </p:clrMapOvr>
  <p:transition spd="slow">
    <p:wipe/>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959005"/>
            <a:ext cx="8915400" cy="4952217"/>
          </a:xfrm>
        </p:spPr>
        <p:txBody>
          <a:bodyPr>
            <a:noAutofit/>
          </a:bodyPr>
          <a:lstStyle/>
          <a:p>
            <a:pPr marL="0" indent="0" algn="ctr" rtl="1">
              <a:buNone/>
            </a:pPr>
            <a:r>
              <a:rPr lang="fa-IR" sz="2400" b="1" dirty="0">
                <a:solidFill>
                  <a:srgbClr val="00B0F0"/>
                </a:solidFill>
                <a:cs typeface="B Nazanin" panose="00000400000000000000" pitchFamily="2" charset="-78"/>
              </a:rPr>
              <a:t>شغل سخت و سنگین</a:t>
            </a:r>
          </a:p>
          <a:p>
            <a:pPr marL="0" indent="0" algn="r" rtl="1">
              <a:buNone/>
            </a:pPr>
            <a:r>
              <a:rPr lang="fa-IR" sz="2400" dirty="0">
                <a:cs typeface="B Nazanin" panose="00000400000000000000" pitchFamily="2" charset="-78"/>
              </a:rPr>
              <a:t>-کارهاي ايستاده يا نشسته مداوم (مانند معلمان، فروشندگان، قالي بافان، ...). </a:t>
            </a:r>
          </a:p>
          <a:p>
            <a:pPr marL="0" indent="0" algn="r" rtl="1">
              <a:buNone/>
            </a:pPr>
            <a:r>
              <a:rPr lang="fa-IR" sz="2400" dirty="0">
                <a:cs typeface="B Nazanin" panose="00000400000000000000" pitchFamily="2" charset="-78"/>
              </a:rPr>
              <a:t>-بالا بودن حجم فعالیت جسمي بگونه اي که موجب افزايش ضربان قلب، عرق کردن زياد و خستگي مفرط شود.</a:t>
            </a:r>
          </a:p>
          <a:p>
            <a:pPr marL="0" indent="0" algn="r" rtl="1">
              <a:buNone/>
            </a:pPr>
            <a:r>
              <a:rPr lang="fa-IR" sz="2400" dirty="0">
                <a:cs typeface="B Nazanin" panose="00000400000000000000" pitchFamily="2" charset="-78"/>
              </a:rPr>
              <a:t>-تماس با داروهاي شیمي درماني، اشعه ايکس، جیوه آلي و ديگر مواد شیمیايي. </a:t>
            </a:r>
          </a:p>
          <a:p>
            <a:pPr marL="0" indent="0" algn="r" rtl="1">
              <a:buNone/>
            </a:pPr>
            <a:r>
              <a:rPr lang="fa-IR" sz="2400" dirty="0">
                <a:cs typeface="B Nazanin" panose="00000400000000000000" pitchFamily="2" charset="-78"/>
              </a:rPr>
              <a:t>-مواد شیمیايي مضر براي رشد جنین مثل سرب، حلال هاي شیمیايي، مواد شوينده و پاک کننده، حشره کشها و دود دمه هاي فلزات. </a:t>
            </a:r>
          </a:p>
          <a:p>
            <a:pPr marL="0" indent="0" algn="r" rtl="1">
              <a:buNone/>
            </a:pPr>
            <a:r>
              <a:rPr lang="fa-IR" sz="2400" dirty="0">
                <a:cs typeface="B Nazanin" panose="00000400000000000000" pitchFamily="2" charset="-78"/>
              </a:rPr>
              <a:t>-کار در محیطهاي پرسروصدا، محیط هاي گرم، فعالیت در محیطهاي پراسترس رواني مي تواند موجب افزايش فشار خون در زنان باردار گردد.</a:t>
            </a:r>
          </a:p>
          <a:p>
            <a:pPr marL="0" indent="0" algn="r" rtl="1">
              <a:buNone/>
            </a:pPr>
            <a:r>
              <a:rPr lang="fa-IR" sz="2400" dirty="0">
                <a:cs typeface="B Nazanin" panose="00000400000000000000" pitchFamily="2" charset="-78"/>
              </a:rPr>
              <a:t> </a:t>
            </a:r>
            <a:r>
              <a:rPr lang="fa-IR" sz="2400" dirty="0">
                <a:solidFill>
                  <a:srgbClr val="00B050"/>
                </a:solidFill>
                <a:cs typeface="B Nazanin" panose="00000400000000000000" pitchFamily="2" charset="-78"/>
              </a:rPr>
              <a:t>نکته: </a:t>
            </a:r>
            <a:r>
              <a:rPr lang="fa-IR" sz="2400" dirty="0">
                <a:cs typeface="B Nazanin" panose="00000400000000000000" pitchFamily="2" charset="-78"/>
              </a:rPr>
              <a:t>اگر مادر در اين شرايط مشغول به کار است در صورت امکان نوع يا محل کار خود را تغییر دهد و يا در کار طولاني مدت نشسته يا ايستاده، هر 3 ساعت يك بار تغییر وضعیت ده</a:t>
            </a:r>
            <a:endParaRPr lang="en-US" sz="2400" dirty="0">
              <a:cs typeface="B Nazanin" panose="00000400000000000000" pitchFamily="2" charset="-78"/>
            </a:endParaRPr>
          </a:p>
        </p:txBody>
      </p:sp>
    </p:spTree>
    <p:extLst>
      <p:ext uri="{BB962C8B-B14F-4D97-AF65-F5344CB8AC3E}">
        <p14:creationId xmlns:p14="http://schemas.microsoft.com/office/powerpoint/2010/main" val="219758190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03507" y="603115"/>
            <a:ext cx="10201106" cy="5308107"/>
          </a:xfrm>
        </p:spPr>
        <p:txBody>
          <a:bodyPr>
            <a:noAutofit/>
          </a:bodyPr>
          <a:lstStyle/>
          <a:p>
            <a:pPr marL="0" indent="0" algn="ctr" rtl="1">
              <a:buNone/>
            </a:pPr>
            <a:r>
              <a:rPr lang="fa-IR" sz="2400" b="1" dirty="0">
                <a:solidFill>
                  <a:srgbClr val="00B0F0"/>
                </a:solidFill>
                <a:cs typeface="B Nazanin" panose="00000400000000000000" pitchFamily="2" charset="-78"/>
              </a:rPr>
              <a:t>آموزش و توصیه</a:t>
            </a:r>
          </a:p>
          <a:p>
            <a:pPr algn="r" rtl="1"/>
            <a:r>
              <a:rPr lang="fa-IR" sz="2400" b="1" dirty="0">
                <a:solidFill>
                  <a:srgbClr val="00B0F0"/>
                </a:solidFill>
                <a:cs typeface="B Nazanin" panose="00000400000000000000" pitchFamily="2" charset="-78"/>
              </a:rPr>
              <a:t> </a:t>
            </a:r>
            <a:r>
              <a:rPr lang="fa-IR" sz="2400" dirty="0">
                <a:cs typeface="B Nazanin" panose="00000400000000000000" pitchFamily="2" charset="-78"/>
              </a:rPr>
              <a:t>طي ملاقات ها متناسب با هفته هاي بارداري موارد زير را به مادر آموزش دهید: بهداشت فردي (استحمام، استراحت، مسافرت، کار، ورزش، پوشیدن لباس مناسب، مصرف دارو، ...) سلامت روان (تغییرات خلق و خو، روحیات، مسئولیت پذيري همسر، آمادگي لازم براي والدين شدن و ارتباط افراد خانواده)، سلامت جنسي (روابط جنسي و نکات آن و رفتارهاي پر خطر با تاکید بر راه هاي انتقال ويروس </a:t>
            </a:r>
            <a:r>
              <a:rPr lang="en-US" sz="2400" dirty="0">
                <a:cs typeface="B Nazanin" panose="00000400000000000000" pitchFamily="2" charset="-78"/>
              </a:rPr>
              <a:t>HIV ،</a:t>
            </a:r>
            <a:r>
              <a:rPr lang="fa-IR" sz="2400" dirty="0">
                <a:cs typeface="B Nazanin" panose="00000400000000000000" pitchFamily="2" charset="-78"/>
              </a:rPr>
              <a:t>)بهداشت دهان و دندان (مراقبت از دندان ها، استفاده از نخ دندان و ترمیم دندان ها)، تغذيه و مکمل هاي دارويي (گروه هاي اصلي غذايي، رعايت تنوع و تعادل در مواد غذايي، مصرف مکمل هاي دارويي)، دخانیات، مواد و الکل (عدم مصرف و ترک آن و مضرات مصرف آن براي مادر و جنین، آموزش درباره شیردهي همزمان با مصرف مواد يا دريافت درمان دارويي)، شکايت هاي شايع (حساس شدن پستان ها، خستگي، تهوع و استفراغ صبحگاهي، افزايش ترشحات مهبلي، تغییر خلق و خو و رفتار، سوزش سردل و ..)، علائم خطر (لکه بیني، خونريزي، آبريزش، تاري ديد، درد سر دل، تنگي نفس، سردرد و ...) و مراجعه براي دريافت مراقبتهاي بارداري، اهمیت شرکت در کلاس هاي آمادگي براي زايمان، فوايد زايمان طبیعي و ايمن، آمادگي و محل مناسب زايمان، مراقبت از نوزاد، غربالگري و علائم خطر نوزادي، اصول شیردهي، مراجعه براي دريافت مراقبت هاي پس از زايمان</a:t>
            </a:r>
            <a:endParaRPr lang="en-US" sz="2400" dirty="0">
              <a:cs typeface="B Nazanin" panose="00000400000000000000" pitchFamily="2" charset="-78"/>
            </a:endParaRPr>
          </a:p>
        </p:txBody>
      </p:sp>
    </p:spTree>
    <p:extLst>
      <p:ext uri="{BB962C8B-B14F-4D97-AF65-F5344CB8AC3E}">
        <p14:creationId xmlns:p14="http://schemas.microsoft.com/office/powerpoint/2010/main" val="470912828"/>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51102" y="1059366"/>
            <a:ext cx="9653510" cy="4851856"/>
          </a:xfrm>
        </p:spPr>
        <p:txBody>
          <a:bodyPr>
            <a:normAutofit/>
          </a:bodyPr>
          <a:lstStyle/>
          <a:p>
            <a:pPr marL="0" indent="0" algn="ctr" rtl="1">
              <a:buNone/>
            </a:pPr>
            <a:r>
              <a:rPr lang="fa-IR" sz="2400" b="1" dirty="0">
                <a:solidFill>
                  <a:srgbClr val="00B0F0"/>
                </a:solidFill>
                <a:cs typeface="B Nazanin" panose="00000400000000000000" pitchFamily="2" charset="-78"/>
              </a:rPr>
              <a:t>تزريق آمپول ايمونوگلوبین ضد دي (روگام)</a:t>
            </a:r>
          </a:p>
          <a:p>
            <a:pPr marL="0" indent="0" algn="r" rtl="1">
              <a:buNone/>
            </a:pPr>
            <a:r>
              <a:rPr lang="fa-IR" sz="2400" dirty="0">
                <a:solidFill>
                  <a:srgbClr val="00B0F0"/>
                </a:solidFill>
                <a:cs typeface="B Nazanin" panose="00000400000000000000" pitchFamily="2" charset="-78"/>
              </a:rPr>
              <a:t> </a:t>
            </a:r>
            <a:r>
              <a:rPr lang="fa-IR" sz="2400" dirty="0">
                <a:cs typeface="B Nazanin" panose="00000400000000000000" pitchFamily="2" charset="-78"/>
              </a:rPr>
              <a:t>درصورت پاسخ منفي آزمايش هاي کومبس غیرمستقیم (حساس نشدن سیستم ايمني) مادر ارهاش منفي با همسر ارهاش مثبت و در صورت امکان تهیه دارو، از هفته 28 تا 34 بارداري توسط پزشك يا ماما تزريق مي شود.</a:t>
            </a:r>
          </a:p>
          <a:p>
            <a:pPr marL="0" indent="0" algn="r" rtl="1">
              <a:buNone/>
            </a:pPr>
            <a:r>
              <a:rPr lang="fa-IR" sz="2400" b="1" dirty="0">
                <a:cs typeface="B Nazanin" panose="00000400000000000000" pitchFamily="2" charset="-78"/>
              </a:rPr>
              <a:t>نکته</a:t>
            </a:r>
            <a:r>
              <a:rPr lang="fa-IR" sz="2400" dirty="0">
                <a:cs typeface="B Nazanin" panose="00000400000000000000" pitchFamily="2" charset="-78"/>
              </a:rPr>
              <a:t>: به خاطر بسپاريد در مادر ارهاش منفي با همسر ارهاش مثبت، در صورت ختم بارداري به هر دلیلي پیش از تاريخ تقريبي زايمان (سقط، مول، زايمان زودرس، حاملگي نابجا و....)، ايمونوگلوبولین ضد دي تزريق مي شود</a:t>
            </a:r>
            <a:r>
              <a:rPr lang="fa-IR" sz="1400" dirty="0">
                <a:cs typeface="B Nazanin" panose="00000400000000000000" pitchFamily="2" charset="-78"/>
              </a:rPr>
              <a:t>. </a:t>
            </a:r>
          </a:p>
          <a:p>
            <a:pPr marL="0" indent="0" algn="r" rtl="1">
              <a:buNone/>
            </a:pPr>
            <a:endParaRPr lang="fa-IR" sz="1400" dirty="0">
              <a:cs typeface="B Nazanin" panose="00000400000000000000" pitchFamily="2" charset="-78"/>
            </a:endParaRPr>
          </a:p>
          <a:p>
            <a:pPr marL="0" indent="0" algn="r" rtl="1">
              <a:buNone/>
            </a:pPr>
            <a:endParaRPr lang="en-US" sz="1400" dirty="0">
              <a:cs typeface="B Nazanin" panose="00000400000000000000" pitchFamily="2" charset="-78"/>
            </a:endParaRPr>
          </a:p>
        </p:txBody>
      </p:sp>
    </p:spTree>
    <p:extLst>
      <p:ext uri="{BB962C8B-B14F-4D97-AF65-F5344CB8AC3E}">
        <p14:creationId xmlns:p14="http://schemas.microsoft.com/office/powerpoint/2010/main" val="421247897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18371" y="2196790"/>
            <a:ext cx="9486241" cy="3714432"/>
          </a:xfrm>
        </p:spPr>
        <p:txBody>
          <a:bodyPr>
            <a:normAutofit/>
          </a:bodyPr>
          <a:lstStyle/>
          <a:p>
            <a:pPr marL="0" indent="0" algn="ctr" rtl="1">
              <a:buNone/>
            </a:pPr>
            <a:r>
              <a:rPr lang="fa-IR" sz="2400" b="1" dirty="0">
                <a:solidFill>
                  <a:srgbClr val="00B0F0"/>
                </a:solidFill>
                <a:cs typeface="B Nazanin" panose="00000400000000000000" pitchFamily="2" charset="-78"/>
              </a:rPr>
              <a:t>تاريخ تقريبی زايمان</a:t>
            </a:r>
          </a:p>
          <a:p>
            <a:pPr marL="0" indent="0" algn="r" rtl="1">
              <a:buNone/>
            </a:pPr>
            <a:r>
              <a:rPr lang="fa-IR" sz="2400" dirty="0">
                <a:solidFill>
                  <a:srgbClr val="00B0F0"/>
                </a:solidFill>
                <a:cs typeface="B Nazanin" panose="00000400000000000000" pitchFamily="2" charset="-78"/>
              </a:rPr>
              <a:t> </a:t>
            </a:r>
            <a:r>
              <a:rPr lang="fa-IR" sz="2400" dirty="0">
                <a:cs typeface="B Nazanin" panose="00000400000000000000" pitchFamily="2" charset="-78"/>
              </a:rPr>
              <a:t>از هفته 28 بارداري به بعد، در هر ملاقات به تاريخ تقريبي زايمان توجه کنید.</a:t>
            </a:r>
          </a:p>
          <a:p>
            <a:pPr marL="0" indent="0" algn="r" rtl="1">
              <a:buNone/>
            </a:pPr>
            <a:endParaRPr lang="fa-IR" sz="2400" dirty="0">
              <a:cs typeface="B Nazanin" panose="00000400000000000000" pitchFamily="2" charset="-78"/>
            </a:endParaRPr>
          </a:p>
          <a:p>
            <a:pPr marL="0" indent="0" algn="ctr" rtl="1">
              <a:buNone/>
            </a:pPr>
            <a:r>
              <a:rPr lang="fa-IR" sz="2400" b="1" dirty="0">
                <a:solidFill>
                  <a:srgbClr val="00B0F0"/>
                </a:solidFill>
                <a:cs typeface="B Nazanin" panose="00000400000000000000" pitchFamily="2" charset="-78"/>
              </a:rPr>
              <a:t>تاريخ مراجعه بعدي</a:t>
            </a:r>
          </a:p>
          <a:p>
            <a:pPr marL="0" indent="0" algn="r" rtl="1">
              <a:buNone/>
            </a:pPr>
            <a:r>
              <a:rPr lang="fa-IR" sz="2400" dirty="0">
                <a:cs typeface="B Nazanin" panose="00000400000000000000" pitchFamily="2" charset="-78"/>
              </a:rPr>
              <a:t>تاريخ مراجعه بعدي مادر را بر اساس «هفته» تعیین و به مادر يادآوري کنید.</a:t>
            </a:r>
          </a:p>
          <a:p>
            <a:pPr marL="0" indent="0" algn="r" rtl="1">
              <a:buNone/>
            </a:pPr>
            <a:endParaRPr lang="en-US" sz="2400" dirty="0">
              <a:cs typeface="B Nazanin" panose="00000400000000000000" pitchFamily="2" charset="-78"/>
            </a:endParaRPr>
          </a:p>
        </p:txBody>
      </p:sp>
      <p:sp>
        <p:nvSpPr>
          <p:cNvPr id="2" name="Rectangle 1"/>
          <p:cNvSpPr/>
          <p:nvPr/>
        </p:nvSpPr>
        <p:spPr>
          <a:xfrm>
            <a:off x="3048000" y="3105835"/>
            <a:ext cx="6096000" cy="369332"/>
          </a:xfrm>
          <a:prstGeom prst="rect">
            <a:avLst/>
          </a:prstGeom>
        </p:spPr>
        <p:txBody>
          <a:bodyPr>
            <a:spAutoFit/>
          </a:bodyPr>
          <a:lstStyle/>
          <a:p>
            <a:pPr algn="r" rtl="1"/>
            <a:r>
              <a:rPr lang="fa-IR" dirty="0">
                <a:cs typeface="B Nazanin" panose="00000400000000000000" pitchFamily="2" charset="-78"/>
              </a:rPr>
              <a:t> </a:t>
            </a:r>
          </a:p>
        </p:txBody>
      </p:sp>
    </p:spTree>
    <p:extLst>
      <p:ext uri="{BB962C8B-B14F-4D97-AF65-F5344CB8AC3E}">
        <p14:creationId xmlns:p14="http://schemas.microsoft.com/office/powerpoint/2010/main" val="388175996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78634" y="1069145"/>
            <a:ext cx="10125978" cy="4842077"/>
          </a:xfrm>
        </p:spPr>
        <p:txBody>
          <a:bodyPr>
            <a:noAutofit/>
          </a:bodyPr>
          <a:lstStyle/>
          <a:p>
            <a:pPr marL="0" indent="0" algn="ctr" rtl="1">
              <a:buNone/>
            </a:pPr>
            <a:r>
              <a:rPr lang="fa-IR" sz="2400" dirty="0">
                <a:cs typeface="B Nazanin" panose="00000400000000000000" pitchFamily="2" charset="-78"/>
              </a:rPr>
              <a:t> </a:t>
            </a:r>
            <a:r>
              <a:rPr lang="fa-IR" sz="3200" dirty="0">
                <a:solidFill>
                  <a:srgbClr val="00B050"/>
                </a:solidFill>
                <a:cs typeface="B Nazanin" panose="00000400000000000000" pitchFamily="2" charset="-78"/>
              </a:rPr>
              <a:t>توصیه های بهداشتی در بارداری</a:t>
            </a:r>
          </a:p>
          <a:p>
            <a:pPr marL="0" indent="0" algn="r" rtl="1">
              <a:buNone/>
            </a:pPr>
            <a:r>
              <a:rPr lang="fa-IR" sz="2400" dirty="0">
                <a:cs typeface="B Nazanin" panose="00000400000000000000" pitchFamily="2" charset="-78"/>
              </a:rPr>
              <a:t>موارد زير توصیه می شود:</a:t>
            </a:r>
          </a:p>
          <a:p>
            <a:pPr marL="0" indent="0" algn="r" rtl="1">
              <a:buNone/>
            </a:pPr>
            <a:r>
              <a:rPr lang="fa-IR" sz="2400" b="1" dirty="0">
                <a:cs typeface="B Nazanin" panose="00000400000000000000" pitchFamily="2" charset="-78"/>
              </a:rPr>
              <a:t>تهوع و استفراغ صبحگاهی: </a:t>
            </a:r>
            <a:r>
              <a:rPr lang="fa-IR" sz="2400" dirty="0">
                <a:cs typeface="B Nazanin" panose="00000400000000000000" pitchFamily="2" charset="-78"/>
              </a:rPr>
              <a:t>مصرف يك وعده کوچك غذا مانند پنیر و بیسکويت ترد بلافاصله پس از بیدار شدن يا در طول شب، آرام خوردن غذا و در وعده هاي کم، کاهش مصرف غذاهاي بودار، تند و ادويه دار، داغ و چرب، اجتناب از خالي نگه داشتن معده، دماي ملايم و سرد غذا، استفاده از دم کرده زنجبیل و بابونه و يا بويیدن آن، پرهیز از تغییر وضعیت ناگهاني مانند سريع برخاستن از رختخواب.</a:t>
            </a:r>
          </a:p>
          <a:p>
            <a:pPr marL="0" indent="0" algn="r" rtl="1">
              <a:buNone/>
            </a:pPr>
            <a:r>
              <a:rPr lang="fa-IR" sz="2400" b="1" dirty="0">
                <a:cs typeface="B Nazanin" panose="00000400000000000000" pitchFamily="2" charset="-78"/>
              </a:rPr>
              <a:t>سوزش سر دل: </a:t>
            </a:r>
            <a:r>
              <a:rPr lang="fa-IR" sz="2400" dirty="0">
                <a:cs typeface="B Nazanin" panose="00000400000000000000" pitchFamily="2" charset="-78"/>
              </a:rPr>
              <a:t>مشابه توصیه هاي تهوع و استفراغ و انجام تمرين ها ورزشي مخصوص يبوست: افزايش فعالیت بدني، رژيم غذايي سبوس دار و فیبر دار، نوشیدن مايعات</a:t>
            </a:r>
          </a:p>
          <a:p>
            <a:pPr marL="0" indent="0" algn="r" rtl="1">
              <a:buNone/>
            </a:pPr>
            <a:r>
              <a:rPr lang="fa-IR" sz="2400" b="1" dirty="0">
                <a:cs typeface="B Nazanin" panose="00000400000000000000" pitchFamily="2" charset="-78"/>
              </a:rPr>
              <a:t>كرامپ پا: </a:t>
            </a:r>
            <a:r>
              <a:rPr lang="fa-IR" sz="2400" dirty="0">
                <a:cs typeface="B Nazanin" panose="00000400000000000000" pitchFamily="2" charset="-78"/>
              </a:rPr>
              <a:t>استفاده از کیسه آب گرم، ماساژ يخ، انجام حرکت کشش کف پا به سمت داخل (بدن)، مصرف بیشتر مايعات</a:t>
            </a:r>
          </a:p>
        </p:txBody>
      </p:sp>
    </p:spTree>
    <p:extLst>
      <p:ext uri="{BB962C8B-B14F-4D97-AF65-F5344CB8AC3E}">
        <p14:creationId xmlns:p14="http://schemas.microsoft.com/office/powerpoint/2010/main" val="419497403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92702" y="1153551"/>
            <a:ext cx="10111910" cy="4757671"/>
          </a:xfrm>
        </p:spPr>
        <p:txBody>
          <a:bodyPr/>
          <a:lstStyle/>
          <a:p>
            <a:pPr marL="0" indent="0" algn="r" rtl="1">
              <a:buNone/>
            </a:pPr>
            <a:r>
              <a:rPr lang="fa-IR" sz="2400" b="1" dirty="0">
                <a:cs typeface="B Nazanin" panose="00000400000000000000" pitchFamily="2" charset="-78"/>
              </a:rPr>
              <a:t>درد پشت و درد هاي لگنی: </a:t>
            </a:r>
            <a:r>
              <a:rPr lang="fa-IR" sz="2400" dirty="0">
                <a:cs typeface="B Nazanin" panose="00000400000000000000" pitchFamily="2" charset="-78"/>
              </a:rPr>
              <a:t>پوشیدن کفش با پاشنه کوتاه، نشستن بر روي صندلي هايي که پشتي محکم و مناسب دارد، خوابیدن به پهلو با کمك گرفتن از بالش بین زانو ها، استفاده از ماساژ يا کیسه آب گرم يا سرد براي ناحیه دردناک، انجام تمرين هاي ورزشي تقويت عضلات کمر</a:t>
            </a:r>
          </a:p>
          <a:p>
            <a:pPr marL="0" indent="0" algn="r" rtl="1">
              <a:buNone/>
            </a:pPr>
            <a:r>
              <a:rPr lang="fa-IR" sz="2400" b="1" dirty="0">
                <a:cs typeface="B Nazanin" panose="00000400000000000000" pitchFamily="2" charset="-78"/>
              </a:rPr>
              <a:t>ورم: </a:t>
            </a:r>
            <a:r>
              <a:rPr lang="fa-IR" sz="2400" dirty="0">
                <a:cs typeface="B Nazanin" panose="00000400000000000000" pitchFamily="2" charset="-78"/>
              </a:rPr>
              <a:t>اگر ورم در اندام هاي تحتاني است و علتي جز بارداري ندارد، خودداري از آويزان نگه داشتن پاها به مدت طولاني، بالاتر نگه داشتن پاها از سطح زمین در هنگام استراحت.</a:t>
            </a:r>
          </a:p>
          <a:p>
            <a:pPr marL="0" indent="0" algn="r" rtl="1">
              <a:buNone/>
            </a:pPr>
            <a:r>
              <a:rPr lang="fa-IR" sz="2400" b="1" dirty="0">
                <a:cs typeface="B Nazanin" panose="00000400000000000000" pitchFamily="2" charset="-78"/>
              </a:rPr>
              <a:t>لوكوره (افزايش ترشحات مهبلی): </a:t>
            </a:r>
            <a:r>
              <a:rPr lang="fa-IR" sz="2400" dirty="0">
                <a:cs typeface="B Nazanin" panose="00000400000000000000" pitchFamily="2" charset="-78"/>
              </a:rPr>
              <a:t>تعويض روزانه لباس زير، شستن پرينه با آب معمولي و خشك نگه داشتن ناحیه تناسلي</a:t>
            </a:r>
            <a:endParaRPr lang="en-US" sz="2400" dirty="0">
              <a:cs typeface="B Nazanin" panose="00000400000000000000" pitchFamily="2" charset="-78"/>
            </a:endParaRPr>
          </a:p>
          <a:p>
            <a:endParaRPr lang="en-US" sz="2400" dirty="0">
              <a:cs typeface="B Nazanin" panose="00000400000000000000" pitchFamily="2" charset="-78"/>
            </a:endParaRPr>
          </a:p>
        </p:txBody>
      </p:sp>
    </p:spTree>
    <p:extLst>
      <p:ext uri="{BB962C8B-B14F-4D97-AF65-F5344CB8AC3E}">
        <p14:creationId xmlns:p14="http://schemas.microsoft.com/office/powerpoint/2010/main" val="145202532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338667"/>
            <a:ext cx="8911687" cy="936977"/>
          </a:xfrm>
        </p:spPr>
        <p:txBody>
          <a:bodyPr/>
          <a:lstStyle/>
          <a:p>
            <a:pPr algn="ctr"/>
            <a:r>
              <a:rPr lang="fa-IR" dirty="0">
                <a:cs typeface="B Nazanin" panose="00000400000000000000" pitchFamily="2" charset="-78"/>
              </a:rPr>
              <a:t>نتیجه گیری </a:t>
            </a:r>
            <a:endParaRPr lang="en-US" dirty="0">
              <a:cs typeface="B Nazanin" panose="00000400000000000000" pitchFamily="2" charset="-78"/>
            </a:endParaRPr>
          </a:p>
        </p:txBody>
      </p:sp>
      <p:sp>
        <p:nvSpPr>
          <p:cNvPr id="3" name="Content Placeholder 2"/>
          <p:cNvSpPr>
            <a:spLocks noGrp="1"/>
          </p:cNvSpPr>
          <p:nvPr>
            <p:ph idx="1"/>
          </p:nvPr>
        </p:nvSpPr>
        <p:spPr>
          <a:xfrm>
            <a:off x="1286933" y="1275645"/>
            <a:ext cx="10217679" cy="4635578"/>
          </a:xfrm>
        </p:spPr>
        <p:txBody>
          <a:bodyPr>
            <a:noAutofit/>
          </a:bodyPr>
          <a:lstStyle/>
          <a:p>
            <a:pPr algn="r" rtl="1"/>
            <a:r>
              <a:rPr lang="fa-IR" sz="2400" dirty="0">
                <a:cs typeface="B Nazanin" panose="00000400000000000000" pitchFamily="2" charset="-78"/>
              </a:rPr>
              <a:t>آنچه در تغذیه مادر باردار اهمیت دارد تنوع و تعادل در مصرف مواد غذایی است .</a:t>
            </a:r>
          </a:p>
          <a:p>
            <a:pPr algn="r" rtl="1"/>
            <a:r>
              <a:rPr lang="fa-IR" sz="2400" dirty="0">
                <a:cs typeface="B Nazanin" panose="00000400000000000000" pitchFamily="2" charset="-78"/>
              </a:rPr>
              <a:t>طی ملاقات های متناسب با هفته بارداری موارد زیر را به مادر آموزش دهید : </a:t>
            </a:r>
          </a:p>
          <a:p>
            <a:pPr algn="r" rtl="1"/>
            <a:r>
              <a:rPr lang="fa-IR" sz="2400" dirty="0">
                <a:cs typeface="B Nazanin" panose="00000400000000000000" pitchFamily="2" charset="-78"/>
              </a:rPr>
              <a:t>بهداشت فردی (استحمام، استراحت، مسافرت، کار، ورزش، پوشیدن لباس مناسب، مصرف دارو، ...)، بهداشت روان (تغییرات خلق و خو، روحیات، مسئولیت پذیر همسر، آمادگی لازم برای والدین شدن و ارتباط افراد خانواده) بهداشت جنسی (روابط جنسی و نکات آن و رفتارهای پرخطر با تاکید بر راه های انتقال ویروس </a:t>
            </a:r>
            <a:r>
              <a:rPr lang="en-US" sz="2400" dirty="0">
                <a:cs typeface="B Nazanin" panose="00000400000000000000" pitchFamily="2" charset="-78"/>
              </a:rPr>
              <a:t>HIV ،</a:t>
            </a:r>
            <a:r>
              <a:rPr lang="fa-IR" sz="2400" dirty="0">
                <a:cs typeface="B Nazanin" panose="00000400000000000000" pitchFamily="2" charset="-78"/>
              </a:rPr>
              <a:t>)بهداشت دهان و دندان (مراقبت از دندان ها، استفاده از نخ دندان و ترمیم دندان ها)تغذیه و مکمل های دارویی (گروه های اصلی غذایی، رعایت تنوع و تعادل در مواد غذایی، مصرف مکمل های دارویی) دخانیات و مخدر و الکل (عدم مصرف و ترک آن و مضرات مصرف آن برای مادر و جنین)</a:t>
            </a:r>
          </a:p>
          <a:p>
            <a:pPr algn="r" rtl="1"/>
            <a:r>
              <a:rPr lang="fa-IR" sz="2400" dirty="0">
                <a:cs typeface="B Nazanin" panose="00000400000000000000" pitchFamily="2" charset="-78"/>
              </a:rPr>
              <a:t>در هر ملاقات بایستی ابتدا علائم خطر فوری بررسی گردد و در صورت وجود هر کدام از علائم خطر ،مادر بایستی اعزام یا ارجاع فوری شود ودر صورت عدم وجود علائم خطر فوری بایستی ادامه مراقبت براساس دستورالعمل انجام گردد </a:t>
            </a:r>
            <a:endParaRPr lang="en-US" sz="2400" dirty="0">
              <a:cs typeface="B Nazanin" panose="00000400000000000000" pitchFamily="2" charset="-78"/>
            </a:endParaRPr>
          </a:p>
        </p:txBody>
      </p:sp>
    </p:spTree>
    <p:extLst>
      <p:ext uri="{BB962C8B-B14F-4D97-AF65-F5344CB8AC3E}">
        <p14:creationId xmlns:p14="http://schemas.microsoft.com/office/powerpoint/2010/main" val="3150062683"/>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9CAFAD-CFC3-46FA-8554-193348A84D4B}"/>
              </a:ext>
            </a:extLst>
          </p:cNvPr>
          <p:cNvSpPr>
            <a:spLocks noGrp="1"/>
          </p:cNvSpPr>
          <p:nvPr>
            <p:ph type="title"/>
          </p:nvPr>
        </p:nvSpPr>
        <p:spPr/>
        <p:txBody>
          <a:bodyPr>
            <a:normAutofit/>
          </a:bodyPr>
          <a:lstStyle/>
          <a:p>
            <a:pPr algn="ctr"/>
            <a:r>
              <a:rPr lang="fa-IR" sz="2800" b="1" dirty="0">
                <a:cs typeface="B Nazanin" panose="00000400000000000000" pitchFamily="2" charset="-78"/>
              </a:rPr>
              <a:t>پرسش و تمرین </a:t>
            </a:r>
            <a:endParaRPr lang="en-US" sz="2800" b="1" dirty="0">
              <a:cs typeface="B Nazanin" panose="00000400000000000000" pitchFamily="2" charset="-78"/>
            </a:endParaRPr>
          </a:p>
        </p:txBody>
      </p:sp>
      <p:sp>
        <p:nvSpPr>
          <p:cNvPr id="3" name="Content Placeholder 2">
            <a:extLst>
              <a:ext uri="{FF2B5EF4-FFF2-40B4-BE49-F238E27FC236}">
                <a16:creationId xmlns:a16="http://schemas.microsoft.com/office/drawing/2014/main" id="{01D61071-8B09-4487-A3BC-BAE07334CBF3}"/>
              </a:ext>
            </a:extLst>
          </p:cNvPr>
          <p:cNvSpPr>
            <a:spLocks noGrp="1"/>
          </p:cNvSpPr>
          <p:nvPr>
            <p:ph idx="1"/>
          </p:nvPr>
        </p:nvSpPr>
        <p:spPr/>
        <p:txBody>
          <a:bodyPr>
            <a:normAutofit/>
          </a:bodyPr>
          <a:lstStyle/>
          <a:p>
            <a:pPr algn="r" rtl="1"/>
            <a:r>
              <a:rPr lang="fa-IR" sz="2400" dirty="0">
                <a:cs typeface="B Nazanin" panose="00000400000000000000" pitchFamily="2" charset="-78"/>
              </a:rPr>
              <a:t>درچه صورت در بارداری آمپول روگام تزریق می شود ؟</a:t>
            </a:r>
          </a:p>
          <a:p>
            <a:pPr algn="r" rtl="1"/>
            <a:r>
              <a:rPr lang="fa-IR" sz="2400" dirty="0">
                <a:cs typeface="B Nazanin" panose="00000400000000000000" pitchFamily="2" charset="-78"/>
              </a:rPr>
              <a:t>بررسی ارتفاع رحم در بارداری چگونه است توضیح دهید ؟</a:t>
            </a:r>
          </a:p>
          <a:p>
            <a:pPr algn="r" rtl="1"/>
            <a:r>
              <a:rPr lang="fa-IR" sz="2400" dirty="0">
                <a:cs typeface="B Nazanin" panose="00000400000000000000" pitchFamily="2" charset="-78"/>
              </a:rPr>
              <a:t>منظور از زایمان زودرس و دیررس چیست ؟</a:t>
            </a:r>
          </a:p>
          <a:p>
            <a:pPr algn="r" rtl="1"/>
            <a:r>
              <a:rPr lang="fa-IR" sz="2400" dirty="0">
                <a:cs typeface="B Nazanin" panose="00000400000000000000" pitchFamily="2" charset="-78"/>
              </a:rPr>
              <a:t>گروههای مواد غذایی و میزان مصرف هر کدام از آنها را در بارداری توضیح دهید ؟</a:t>
            </a:r>
            <a:endParaRPr lang="en-US" sz="2400" dirty="0">
              <a:cs typeface="B Nazanin" panose="00000400000000000000" pitchFamily="2" charset="-78"/>
            </a:endParaRPr>
          </a:p>
        </p:txBody>
      </p:sp>
    </p:spTree>
    <p:extLst>
      <p:ext uri="{BB962C8B-B14F-4D97-AF65-F5344CB8AC3E}">
        <p14:creationId xmlns:p14="http://schemas.microsoft.com/office/powerpoint/2010/main" val="7464600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06966" y="800100"/>
            <a:ext cx="10515600" cy="5388014"/>
          </a:xfrm>
        </p:spPr>
        <p:txBody>
          <a:bodyPr>
            <a:normAutofit fontScale="92500" lnSpcReduction="10000"/>
          </a:bodyPr>
          <a:lstStyle/>
          <a:p>
            <a:pPr algn="r" rtl="1">
              <a:lnSpc>
                <a:spcPct val="150000"/>
              </a:lnSpc>
            </a:pPr>
            <a:r>
              <a:rPr lang="fa-IR" sz="2600" dirty="0">
                <a:cs typeface="B Nazanin" panose="00000400000000000000" pitchFamily="2" charset="-78"/>
              </a:rPr>
              <a:t>مراقبت هاي بارداري بايد به محض مثبت شدن نتیجه آزمايش بارداري ارايه گردد.</a:t>
            </a:r>
            <a:endParaRPr lang="en-US" sz="2600" dirty="0">
              <a:cs typeface="B Nazanin" panose="00000400000000000000" pitchFamily="2" charset="-78"/>
            </a:endParaRPr>
          </a:p>
          <a:p>
            <a:pPr algn="r" rtl="1">
              <a:lnSpc>
                <a:spcPct val="150000"/>
              </a:lnSpc>
            </a:pPr>
            <a:r>
              <a:rPr lang="fa-IR" sz="2600" dirty="0">
                <a:cs typeface="B Nazanin" panose="00000400000000000000"/>
              </a:rPr>
              <a:t>زمان ملاقاتهاي مادر بر اساس «هفته بارداري» تعیین شده است که اين زمان نیز بايد با سن بارداري مادر مطابقت داشته باشد. سن بارداري از زمان اولین روز آخرين قاعدگي مشخص مي شود و در صورتي که مادر تاريخ آخرين قاعدگي خود را نمي داند، بايد در اولین فرصت براي تعیین سن بارداري اقدام شود</a:t>
            </a:r>
            <a:endParaRPr lang="en-US" sz="2600" dirty="0">
              <a:cs typeface="B Nazanin" panose="00000400000000000000"/>
            </a:endParaRPr>
          </a:p>
          <a:p>
            <a:pPr lvl="0" algn="r" rtl="1">
              <a:lnSpc>
                <a:spcPct val="150000"/>
              </a:lnSpc>
            </a:pPr>
            <a:r>
              <a:rPr lang="ar-SA" sz="2600" dirty="0">
                <a:cs typeface="B Nazanin" panose="00000400000000000000" pitchFamily="2" charset="-78"/>
              </a:rPr>
              <a:t>مراقبت هاي معمول بارداري طي 8 بار ملاقات در دو نيمه اول ودوم بارداري (2 ملاقات در نيمه اول و 6 ملاقات در نيمه دوم) به مادر ارايه مي گردد.</a:t>
            </a:r>
            <a:endParaRPr lang="fa-IR" sz="2600" dirty="0">
              <a:cs typeface="B Nazanin" panose="00000400000000000000" pitchFamily="2" charset="-78"/>
            </a:endParaRPr>
          </a:p>
          <a:p>
            <a:pPr lvl="0" algn="r" rtl="1">
              <a:lnSpc>
                <a:spcPct val="150000"/>
              </a:lnSpc>
            </a:pPr>
            <a:r>
              <a:rPr lang="ar-SA" sz="2600" dirty="0">
                <a:cs typeface="B Nazanin" panose="00000400000000000000" pitchFamily="2" charset="-78"/>
              </a:rPr>
              <a:t> زمان ملاقاتهاي معمول بارداري عبارتست از: هفته 6 تا 10، هفته 16 تا20، هفته 24 تا 30، هفته 31 تا 34، هفته 35 تا 37، هفته 38، هفته 39 و هفته 40 بارداري</a:t>
            </a:r>
            <a:endParaRPr lang="en-US" sz="2600" dirty="0">
              <a:cs typeface="B Nazanin" panose="00000400000000000000" pitchFamily="2" charset="-78"/>
            </a:endParaRPr>
          </a:p>
          <a:p>
            <a:endParaRPr lang="en-US" dirty="0"/>
          </a:p>
        </p:txBody>
      </p:sp>
    </p:spTree>
    <p:extLst>
      <p:ext uri="{BB962C8B-B14F-4D97-AF65-F5344CB8AC3E}">
        <p14:creationId xmlns:p14="http://schemas.microsoft.com/office/powerpoint/2010/main" val="129681943"/>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4551</TotalTime>
  <Words>9060</Words>
  <Application>Microsoft Office PowerPoint</Application>
  <PresentationFormat>Widescreen</PresentationFormat>
  <Paragraphs>445</Paragraphs>
  <Slides>89</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89</vt:i4>
      </vt:variant>
    </vt:vector>
  </HeadingPairs>
  <TitlesOfParts>
    <vt:vector size="96" baseType="lpstr">
      <vt:lpstr>Aharoni</vt:lpstr>
      <vt:lpstr>Arial</vt:lpstr>
      <vt:lpstr>B Nazanin</vt:lpstr>
      <vt:lpstr>Century Gothic</vt:lpstr>
      <vt:lpstr>Wingdings</vt:lpstr>
      <vt:lpstr>Wingdings 3</vt:lpstr>
      <vt:lpstr>Wisp</vt:lpstr>
      <vt:lpstr>PowerPoint Presentation</vt:lpstr>
      <vt:lpstr>PowerPoint Presentation</vt:lpstr>
      <vt:lpstr>اهداف آموزشی </vt:lpstr>
      <vt:lpstr>فهرست مطالب</vt:lpstr>
      <vt:lpstr>PowerPoint Presentation</vt:lpstr>
      <vt:lpstr>اصول کلی</vt:lpstr>
      <vt:lpstr>انواع ارجاعات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پیش از بارداری</vt:lpstr>
      <vt:lpstr>گروه هدف برای مراقبت پیش از بارداری</vt:lpstr>
      <vt:lpstr>PowerPoint Presentation</vt:lpstr>
      <vt:lpstr>PowerPoint Presentation</vt:lpstr>
      <vt:lpstr>PowerPoint Presentation</vt:lpstr>
      <vt:lpstr>اولین ملاقات بارداری</vt:lpstr>
      <vt:lpstr>مراقبت های نیمه اول بارداری (20 هفته اول )</vt:lpstr>
      <vt:lpstr>PowerPoint Presentation</vt:lpstr>
      <vt:lpstr>PowerPoint Presentation</vt:lpstr>
      <vt:lpstr>PowerPoint Presentation</vt:lpstr>
      <vt:lpstr>PowerPoint Presentation</vt:lpstr>
      <vt:lpstr>مراقبت های نیمه دوم بارداری </vt:lpstr>
      <vt:lpstr>PowerPoint Presentation</vt:lpstr>
      <vt:lpstr>اقدامات انجام شده در موارد فوق </vt:lpstr>
      <vt:lpstr>PowerPoint Presentation</vt:lpstr>
      <vt:lpstr>PowerPoint Presentation</vt:lpstr>
      <vt:lpstr>PowerPoint Presentation</vt:lpstr>
      <vt:lpstr>PowerPoint Presentation</vt:lpstr>
      <vt:lpstr>PowerPoint Presentation</vt:lpstr>
      <vt:lpstr>غربالگري اولیه مثبت مصرف دخانیات، الکل و مواد  </vt:lpstr>
      <vt:lpstr>علائم و نشانه های غیر طبیعی </vt:lpstr>
      <vt:lpstr>PowerPoint Presentation</vt:lpstr>
      <vt:lpstr>PowerPoint Presentation</vt:lpstr>
      <vt:lpstr>PowerPoint Presentation</vt:lpstr>
      <vt:lpstr>PowerPoint Presentation</vt:lpstr>
      <vt:lpstr>بارداری</vt:lpstr>
      <vt:lpstr>PowerPoint Presentation</vt:lpstr>
      <vt:lpstr>PowerPoint Presentation</vt:lpstr>
      <vt:lpstr>PowerPoint Presentation</vt:lpstr>
      <vt:lpstr>PowerPoint Presentation</vt:lpstr>
      <vt:lpstr>PowerPoint Presentation</vt:lpstr>
      <vt:lpstr>محدوده مجاز افزایش وزن در بارداری تک قلو:</vt:lpstr>
      <vt:lpstr>PowerPoint Presentation</vt:lpstr>
      <vt:lpstr>PowerPoint Presentation</vt:lpstr>
      <vt:lpstr>PowerPoint Presentation</vt:lpstr>
      <vt:lpstr>PowerPoint Presentation</vt:lpstr>
      <vt:lpstr>PowerPoint Presentation</vt:lpstr>
      <vt:lpstr>PowerPoint Presentation</vt:lpstr>
      <vt:lpstr>گروه نان و غلات</vt:lpstr>
      <vt:lpstr>گروه سبزی ها</vt:lpstr>
      <vt:lpstr>گروه میوه ها</vt:lpstr>
      <vt:lpstr>گروه شیر و لبنیات</vt:lpstr>
      <vt:lpstr>گروه گوشت ، تخم مرغ </vt:lpstr>
      <vt:lpstr>گروه حبوبات و مغز دانه ها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نتیجه گیری </vt:lpstr>
      <vt:lpstr>پرسش و تمرین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محدثه مهدوی فر</dc:creator>
  <cp:lastModifiedBy>مرضیه گلستانی</cp:lastModifiedBy>
  <cp:revision>287</cp:revision>
  <dcterms:created xsi:type="dcterms:W3CDTF">2023-04-09T07:59:32Z</dcterms:created>
  <dcterms:modified xsi:type="dcterms:W3CDTF">2023-09-05T03:28:59Z</dcterms:modified>
</cp:coreProperties>
</file>