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694" r:id="rId2"/>
    <p:sldId id="718" r:id="rId3"/>
    <p:sldId id="791" r:id="rId4"/>
    <p:sldId id="797" r:id="rId5"/>
    <p:sldId id="763" r:id="rId6"/>
    <p:sldId id="764" r:id="rId7"/>
    <p:sldId id="765" r:id="rId8"/>
    <p:sldId id="766" r:id="rId9"/>
    <p:sldId id="767" r:id="rId10"/>
    <p:sldId id="798" r:id="rId11"/>
    <p:sldId id="768" r:id="rId12"/>
    <p:sldId id="643" r:id="rId13"/>
    <p:sldId id="795" r:id="rId14"/>
    <p:sldId id="670" r:id="rId15"/>
    <p:sldId id="790" r:id="rId16"/>
    <p:sldId id="644" r:id="rId17"/>
    <p:sldId id="646" r:id="rId18"/>
    <p:sldId id="652" r:id="rId19"/>
    <p:sldId id="672" r:id="rId20"/>
    <p:sldId id="651" r:id="rId21"/>
    <p:sldId id="794" r:id="rId22"/>
    <p:sldId id="640" r:id="rId23"/>
    <p:sldId id="647" r:id="rId24"/>
    <p:sldId id="641" r:id="rId25"/>
    <p:sldId id="789" r:id="rId26"/>
    <p:sldId id="650" r:id="rId27"/>
    <p:sldId id="671" r:id="rId28"/>
    <p:sldId id="649" r:id="rId29"/>
    <p:sldId id="648" r:id="rId30"/>
    <p:sldId id="654" r:id="rId31"/>
    <p:sldId id="657" r:id="rId32"/>
    <p:sldId id="792" r:id="rId33"/>
    <p:sldId id="796" r:id="rId34"/>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85" d="100"/>
          <a:sy n="85" d="100"/>
        </p:scale>
        <p:origin x="744" y="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2589213" y="2514600"/>
            <a:ext cx="8915399" cy="2262781"/>
          </a:xfrm>
        </p:spPr>
        <p:txBody>
          <a:bodyPr anchor="b">
            <a:normAutofit/>
          </a:bodyPr>
          <a:lstStyle>
            <a:lvl1pPr>
              <a:defRPr sz="5400"/>
            </a:lvl1pPr>
          </a:lstStyle>
          <a:p>
            <a:r>
              <a:rPr lang="en-US"/>
              <a:t>Click to edit Master title style</a:t>
            </a:r>
            <a:endParaRPr lang="en-US" dirty="0"/>
          </a:p>
        </p:txBody>
      </p:sp>
      <p:sp>
        <p:nvSpPr>
          <p:cNvPr id="3" name="Subtitle 2"/>
          <p:cNvSpPr>
            <a:spLocks noGrp="1"/>
          </p:cNvSpPr>
          <p:nvPr>
            <p:ph type="subTitle" idx="1"/>
          </p:nvPr>
        </p:nvSpPr>
        <p:spPr>
          <a:xfrm>
            <a:off x="2589213" y="4777379"/>
            <a:ext cx="8915399" cy="1126283"/>
          </a:xfrm>
        </p:spPr>
        <p:txBody>
          <a:bodyPr anchor="t"/>
          <a:lstStyle>
            <a:lvl1pPr marL="0" indent="0" algn="l">
              <a:buNone/>
              <a:defRPr>
                <a:solidFill>
                  <a:schemeClr val="tx1">
                    <a:lumMod val="65000"/>
                    <a:lumOff val="3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A0CBB858-03BD-4890-AAD7-030600DFBE23}"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7" name="Freeform 6"/>
          <p:cNvSpPr/>
          <p:nvPr/>
        </p:nvSpPr>
        <p:spPr bwMode="auto">
          <a:xfrm>
            <a:off x="0" y="4323810"/>
            <a:ext cx="1744652" cy="778589"/>
          </a:xfrm>
          <a:custGeom>
            <a:avLst/>
            <a:gdLst/>
            <a:ahLst/>
            <a:cxnLst/>
            <a:rect l="0" t="0" r="r" b="b"/>
            <a:pathLst>
              <a:path w="372" h="166">
                <a:moveTo>
                  <a:pt x="287" y="166"/>
                </a:moveTo>
                <a:cubicBezTo>
                  <a:pt x="290" y="166"/>
                  <a:pt x="292" y="165"/>
                  <a:pt x="293" y="164"/>
                </a:cubicBezTo>
                <a:cubicBezTo>
                  <a:pt x="293" y="163"/>
                  <a:pt x="294" y="163"/>
                  <a:pt x="294" y="163"/>
                </a:cubicBezTo>
                <a:cubicBezTo>
                  <a:pt x="370" y="87"/>
                  <a:pt x="370" y="87"/>
                  <a:pt x="370" y="87"/>
                </a:cubicBezTo>
                <a:cubicBezTo>
                  <a:pt x="372" y="85"/>
                  <a:pt x="372" y="81"/>
                  <a:pt x="370" y="78"/>
                </a:cubicBezTo>
                <a:cubicBezTo>
                  <a:pt x="294" y="3"/>
                  <a:pt x="294" y="3"/>
                  <a:pt x="294" y="3"/>
                </a:cubicBezTo>
                <a:cubicBezTo>
                  <a:pt x="294" y="2"/>
                  <a:pt x="293" y="2"/>
                  <a:pt x="293" y="2"/>
                </a:cubicBezTo>
                <a:cubicBezTo>
                  <a:pt x="292" y="1"/>
                  <a:pt x="290" y="0"/>
                  <a:pt x="287" y="0"/>
                </a:cubicBezTo>
                <a:cubicBezTo>
                  <a:pt x="0" y="0"/>
                  <a:pt x="0" y="0"/>
                  <a:pt x="0" y="0"/>
                </a:cubicBezTo>
                <a:cubicBezTo>
                  <a:pt x="0" y="166"/>
                  <a:pt x="0" y="166"/>
                  <a:pt x="0" y="166"/>
                </a:cubicBezTo>
                <a:lnTo>
                  <a:pt x="287" y="166"/>
                </a:lnTo>
                <a:close/>
              </a:path>
            </a:pathLst>
          </a:custGeom>
          <a:solidFill>
            <a:schemeClr val="accent1"/>
          </a:solidFill>
          <a:ln>
            <a:noFill/>
          </a:ln>
        </p:spPr>
      </p:sp>
      <p:sp>
        <p:nvSpPr>
          <p:cNvPr id="6" name="Slide Number Placeholder 5"/>
          <p:cNvSpPr>
            <a:spLocks noGrp="1"/>
          </p:cNvSpPr>
          <p:nvPr>
            <p:ph type="sldNum" sz="quarter" idx="12"/>
          </p:nvPr>
        </p:nvSpPr>
        <p:spPr>
          <a:xfrm>
            <a:off x="531812" y="4529540"/>
            <a:ext cx="779767" cy="365125"/>
          </a:xfrm>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261124495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609600"/>
            <a:ext cx="8915399" cy="3117040"/>
          </a:xfrm>
        </p:spPr>
        <p:txBody>
          <a:bodyPr anchor="ctr">
            <a:normAutofit/>
          </a:bodyPr>
          <a:lstStyle>
            <a:lvl1pPr algn="l">
              <a:defRPr sz="48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CBB858-03BD-4890-AAD7-030600DFBE23}"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84712618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13" name="Text Placeholder 9"/>
          <p:cNvSpPr>
            <a:spLocks noGrp="1"/>
          </p:cNvSpPr>
          <p:nvPr>
            <p:ph type="body" sz="quarter" idx="13"/>
          </p:nvPr>
        </p:nvSpPr>
        <p:spPr>
          <a:xfrm>
            <a:off x="3275012" y="3505200"/>
            <a:ext cx="753655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2589212" y="4354046"/>
            <a:ext cx="8915399" cy="1555864"/>
          </a:xfrm>
        </p:spPr>
        <p:txBody>
          <a:bodyPr anchor="ctr">
            <a:normAutofit/>
          </a:bodyPr>
          <a:lstStyle>
            <a:lvl1pPr marL="0" indent="0" algn="l">
              <a:buNone/>
              <a:defRPr sz="18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CBB858-03BD-4890-AAD7-030600DFBE23}"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11"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B49BCFB-FF42-4F19-946F-28C288652ED6}" type="slidenum">
              <a:rPr lang="en-US" smtClean="0"/>
              <a:t>‹#›</a:t>
            </a:fld>
            <a:endParaRPr lang="en-US"/>
          </a:p>
        </p:txBody>
      </p:sp>
      <p:sp>
        <p:nvSpPr>
          <p:cNvPr id="14" name="TextBox 13"/>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5" name="TextBox 14"/>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58563305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2589213" y="2438400"/>
            <a:ext cx="8915400" cy="2724845"/>
          </a:xfrm>
        </p:spPr>
        <p:txBody>
          <a:bodyPr anchor="b">
            <a:normAutofit/>
          </a:bodyPr>
          <a:lstStyle>
            <a:lvl1pPr algn="l">
              <a:defRPr sz="4800" b="0"/>
            </a:lvl1pPr>
          </a:lstStyle>
          <a:p>
            <a:r>
              <a:rPr lang="en-US"/>
              <a:t>Click to edit Master title style</a:t>
            </a:r>
            <a:endParaRPr lang="en-US" dirty="0"/>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0CBB858-03BD-4890-AAD7-030600DFBE23}" type="datetimeFigureOut">
              <a:rPr lang="en-US" smtClean="0"/>
              <a:t>9/5/2023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220999837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12" name="Title 1"/>
          <p:cNvSpPr>
            <a:spLocks noGrp="1"/>
          </p:cNvSpPr>
          <p:nvPr>
            <p:ph type="title"/>
          </p:nvPr>
        </p:nvSpPr>
        <p:spPr>
          <a:xfrm>
            <a:off x="2849949" y="609600"/>
            <a:ext cx="8393926" cy="2895600"/>
          </a:xfrm>
        </p:spPr>
        <p:txBody>
          <a:bodyPr anchor="ctr">
            <a:normAutofit/>
          </a:bodyPr>
          <a:lstStyle>
            <a:lvl1pPr algn="l">
              <a:defRPr sz="4800" b="0" cap="none"/>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0CBB858-03BD-4890-AAD7-030600DFBE23}" type="datetimeFigureOut">
              <a:rPr lang="en-US" smtClean="0"/>
              <a:t>9/5/2023</a:t>
            </a:fld>
            <a:endParaRPr lang="en-US"/>
          </a:p>
        </p:txBody>
      </p:sp>
      <p:sp>
        <p:nvSpPr>
          <p:cNvPr id="6" name="Footer Placeholder 5"/>
          <p:cNvSpPr>
            <a:spLocks noGrp="1"/>
          </p:cNvSpPr>
          <p:nvPr>
            <p:ph type="ftr" sz="quarter" idx="11"/>
          </p:nvPr>
        </p:nvSpPr>
        <p:spPr/>
        <p:txBody>
          <a:bodyPr/>
          <a:lstStyle/>
          <a:p>
            <a:endParaRPr lang="en-US"/>
          </a:p>
        </p:txBody>
      </p:sp>
      <p:sp>
        <p:nvSpPr>
          <p:cNvPr id="11"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B49BCFB-FF42-4F19-946F-28C288652ED6}" type="slidenum">
              <a:rPr lang="en-US" smtClean="0"/>
              <a:t>‹#›</a:t>
            </a:fld>
            <a:endParaRPr lang="en-US"/>
          </a:p>
        </p:txBody>
      </p:sp>
      <p:sp>
        <p:nvSpPr>
          <p:cNvPr id="17" name="TextBox 16"/>
          <p:cNvSpPr txBox="1"/>
          <p:nvPr/>
        </p:nvSpPr>
        <p:spPr>
          <a:xfrm>
            <a:off x="2467652" y="648005"/>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18" name="TextBox 17"/>
          <p:cNvSpPr txBox="1"/>
          <p:nvPr/>
        </p:nvSpPr>
        <p:spPr>
          <a:xfrm>
            <a:off x="11114852" y="290530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61769318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2589212" y="627407"/>
            <a:ext cx="8915399" cy="2880020"/>
          </a:xfrm>
        </p:spPr>
        <p:txBody>
          <a:bodyPr anchor="ctr">
            <a:normAutofit/>
          </a:bodyPr>
          <a:lstStyle>
            <a:lvl1pPr algn="l">
              <a:defRPr sz="4800" b="0"/>
            </a:lvl1pPr>
          </a:lstStyle>
          <a:p>
            <a:r>
              <a:rPr lang="en-US"/>
              <a:t>Click to edit Master title style</a:t>
            </a:r>
            <a:endParaRPr lang="en-US" dirty="0"/>
          </a:p>
        </p:txBody>
      </p:sp>
      <p:sp>
        <p:nvSpPr>
          <p:cNvPr id="21" name="Text Placeholder 9"/>
          <p:cNvSpPr>
            <a:spLocks noGrp="1"/>
          </p:cNvSpPr>
          <p:nvPr>
            <p:ph type="body" sz="quarter" idx="13"/>
          </p:nvPr>
        </p:nvSpPr>
        <p:spPr>
          <a:xfrm>
            <a:off x="2589212" y="4343400"/>
            <a:ext cx="8915400" cy="838200"/>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4" name="Text Placeholder 3"/>
          <p:cNvSpPr>
            <a:spLocks noGrp="1"/>
          </p:cNvSpPr>
          <p:nvPr>
            <p:ph type="body" sz="half" idx="2"/>
          </p:nvPr>
        </p:nvSpPr>
        <p:spPr>
          <a:xfrm>
            <a:off x="2589213" y="5181600"/>
            <a:ext cx="8915400" cy="729622"/>
          </a:xfrm>
        </p:spPr>
        <p:txBody>
          <a:bodyPr vert="horz" lIns="91440" tIns="45720" rIns="91440" bIns="45720" rtlCol="0" anchor="t">
            <a:normAutofit/>
          </a:bodyPr>
          <a:lstStyle>
            <a:lvl1pPr>
              <a:buNone/>
              <a:defRPr lang="en-US">
                <a:solidFill>
                  <a:schemeClr val="tx1">
                    <a:lumMod val="65000"/>
                    <a:lumOff val="35000"/>
                  </a:schemeClr>
                </a:solidFill>
              </a:defRPr>
            </a:lvl1pPr>
          </a:lstStyle>
          <a:p>
            <a:pPr marL="0" lvl="0" indent="0">
              <a:buNone/>
            </a:pPr>
            <a:r>
              <a:rPr lang="en-US"/>
              <a:t>Click to edit Master text styles</a:t>
            </a:r>
          </a:p>
        </p:txBody>
      </p:sp>
      <p:sp>
        <p:nvSpPr>
          <p:cNvPr id="5" name="Date Placeholder 4"/>
          <p:cNvSpPr>
            <a:spLocks noGrp="1"/>
          </p:cNvSpPr>
          <p:nvPr>
            <p:ph type="dt" sz="half" idx="10"/>
          </p:nvPr>
        </p:nvSpPr>
        <p:spPr/>
        <p:txBody>
          <a:bodyPr/>
          <a:lstStyle/>
          <a:p>
            <a:fld id="{A0CBB858-03BD-4890-AAD7-030600DFBE23}" type="datetimeFigureOut">
              <a:rPr lang="en-US" smtClean="0"/>
              <a:t>9/5/2023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3652318394"/>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ncho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CBB858-03BD-4890-AAD7-030600DFBE23}"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333049746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294812" y="627405"/>
            <a:ext cx="2207601" cy="5283817"/>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2589212" y="627405"/>
            <a:ext cx="6477000" cy="5283817"/>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CBB858-03BD-4890-AAD7-030600DFBE23}"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4621642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2592925" y="624110"/>
            <a:ext cx="8911687" cy="1280890"/>
          </a:xfrm>
        </p:spPr>
        <p:txBody>
          <a:bodyPr/>
          <a:lstStyle/>
          <a:p>
            <a:r>
              <a:rPr lang="en-US"/>
              <a:t>Click to edit Master title style</a:t>
            </a:r>
            <a:endParaRPr lang="en-US" dirty="0"/>
          </a:p>
        </p:txBody>
      </p:sp>
      <p:sp>
        <p:nvSpPr>
          <p:cNvPr id="3" name="Content Placeholder 2"/>
          <p:cNvSpPr>
            <a:spLocks noGrp="1"/>
          </p:cNvSpPr>
          <p:nvPr>
            <p:ph idx="1"/>
          </p:nvPr>
        </p:nvSpPr>
        <p:spPr>
          <a:xfrm>
            <a:off x="2589212" y="2133600"/>
            <a:ext cx="8915400" cy="377762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A0CBB858-03BD-4890-AAD7-030600DFBE23}"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8"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12940850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2589212" y="2058750"/>
            <a:ext cx="8915399" cy="1468800"/>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2589212" y="3530129"/>
            <a:ext cx="8915399" cy="860400"/>
          </a:xfrm>
        </p:spPr>
        <p:txBody>
          <a:bodyPr anchor="t"/>
          <a:lstStyle>
            <a:lvl1pPr marL="0" indent="0" algn="l">
              <a:buNone/>
              <a:defRPr sz="2000">
                <a:solidFill>
                  <a:schemeClr val="tx1">
                    <a:lumMod val="65000"/>
                    <a:lumOff val="3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A0CBB858-03BD-4890-AAD7-030600DFBE23}" type="datetimeFigureOut">
              <a:rPr lang="en-US" smtClean="0"/>
              <a:t>9/5/2023</a:t>
            </a:fld>
            <a:endParaRPr lang="en-US"/>
          </a:p>
        </p:txBody>
      </p:sp>
      <p:sp>
        <p:nvSpPr>
          <p:cNvPr id="5" name="Footer Placeholder 4"/>
          <p:cNvSpPr>
            <a:spLocks noGrp="1"/>
          </p:cNvSpPr>
          <p:nvPr>
            <p:ph type="ftr" sz="quarter" idx="11"/>
          </p:nvPr>
        </p:nvSpPr>
        <p:spPr/>
        <p:txBody>
          <a:bodyPr/>
          <a:lstStyle/>
          <a:p>
            <a:endParaRPr lang="en-US"/>
          </a:p>
        </p:txBody>
      </p:sp>
      <p:sp>
        <p:nvSpPr>
          <p:cNvPr id="9" name="Freeform 11"/>
          <p:cNvSpPr/>
          <p:nvPr/>
        </p:nvSpPr>
        <p:spPr bwMode="auto">
          <a:xfrm flipV="1">
            <a:off x="-4189" y="31781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6" name="Slide Number Placeholder 5"/>
          <p:cNvSpPr>
            <a:spLocks noGrp="1"/>
          </p:cNvSpPr>
          <p:nvPr>
            <p:ph type="sldNum" sz="quarter" idx="12"/>
          </p:nvPr>
        </p:nvSpPr>
        <p:spPr>
          <a:xfrm>
            <a:off x="531812" y="3244139"/>
            <a:ext cx="779767" cy="365125"/>
          </a:xfrm>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365892314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2589212" y="2133600"/>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7190747" y="2126222"/>
            <a:ext cx="4313864" cy="3777622"/>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A0CBB858-03BD-4890-AAD7-030600DFBE23}" type="datetimeFigureOut">
              <a:rPr lang="en-US" smtClean="0"/>
              <a:t>9/5/2023</a:t>
            </a:fld>
            <a:endParaRPr lang="en-US"/>
          </a:p>
        </p:txBody>
      </p:sp>
      <p:sp>
        <p:nvSpPr>
          <p:cNvPr id="6" name="Footer Placeholder 5"/>
          <p:cNvSpPr>
            <a:spLocks noGrp="1"/>
          </p:cNvSpPr>
          <p:nvPr>
            <p:ph type="ftr" sz="quarter" idx="11"/>
          </p:nvPr>
        </p:nvSpPr>
        <p:spPr/>
        <p:txBody>
          <a:bodyPr/>
          <a:lstStyle/>
          <a:p>
            <a:endParaRPr lang="en-US"/>
          </a:p>
        </p:txBody>
      </p:sp>
      <p:sp>
        <p:nvSpPr>
          <p:cNvPr id="10"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1" name="Slide Number Placeholder 5"/>
          <p:cNvSpPr>
            <a:spLocks noGrp="1"/>
          </p:cNvSpPr>
          <p:nvPr>
            <p:ph type="sldNum" sz="quarter" idx="12"/>
          </p:nvPr>
        </p:nvSpPr>
        <p:spPr>
          <a:xfrm>
            <a:off x="531812" y="787782"/>
            <a:ext cx="779767" cy="365125"/>
          </a:xfrm>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13257037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2939373" y="1972703"/>
            <a:ext cx="399273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2589212" y="2548966"/>
            <a:ext cx="4342893"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7506629" y="1969475"/>
            <a:ext cx="3999001"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7166957" y="2545738"/>
            <a:ext cx="4338674" cy="3354060"/>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A0CBB858-03BD-4890-AAD7-030600DFBE23}" type="datetimeFigureOut">
              <a:rPr lang="en-US" smtClean="0"/>
              <a:t>9/5/2023</a:t>
            </a:fld>
            <a:endParaRPr lang="en-US"/>
          </a:p>
        </p:txBody>
      </p:sp>
      <p:sp>
        <p:nvSpPr>
          <p:cNvPr id="8" name="Footer Placeholder 7"/>
          <p:cNvSpPr>
            <a:spLocks noGrp="1"/>
          </p:cNvSpPr>
          <p:nvPr>
            <p:ph type="ftr" sz="quarter" idx="11"/>
          </p:nvPr>
        </p:nvSpPr>
        <p:spPr/>
        <p:txBody>
          <a:bodyPr/>
          <a:lstStyle/>
          <a:p>
            <a:endParaRPr lang="en-US"/>
          </a:p>
        </p:txBody>
      </p:sp>
      <p:sp>
        <p:nvSpPr>
          <p:cNvPr id="12"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13" name="Slide Number Placeholder 5"/>
          <p:cNvSpPr>
            <a:spLocks noGrp="1"/>
          </p:cNvSpPr>
          <p:nvPr>
            <p:ph type="sldNum" sz="quarter" idx="12"/>
          </p:nvPr>
        </p:nvSpPr>
        <p:spPr>
          <a:xfrm>
            <a:off x="531812" y="787782"/>
            <a:ext cx="779767" cy="365125"/>
          </a:xfrm>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25446779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A0CBB858-03BD-4890-AAD7-030600DFBE23}" type="datetimeFigureOut">
              <a:rPr lang="en-US" smtClean="0"/>
              <a:t>9/5/2023</a:t>
            </a:fld>
            <a:endParaRPr lang="en-US"/>
          </a:p>
        </p:txBody>
      </p:sp>
      <p:sp>
        <p:nvSpPr>
          <p:cNvPr id="4" name="Footer Placeholder 3"/>
          <p:cNvSpPr>
            <a:spLocks noGrp="1"/>
          </p:cNvSpPr>
          <p:nvPr>
            <p:ph type="ftr" sz="quarter" idx="11"/>
          </p:nvPr>
        </p:nvSpPr>
        <p:spPr/>
        <p:txBody>
          <a:bodyPr/>
          <a:lstStyle/>
          <a:p>
            <a:endParaRPr lang="en-US"/>
          </a:p>
        </p:txBody>
      </p:sp>
      <p:sp>
        <p:nvSpPr>
          <p:cNvPr id="7"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5" name="Slide Number Placeholder 4"/>
          <p:cNvSpPr>
            <a:spLocks noGrp="1"/>
          </p:cNvSpPr>
          <p:nvPr>
            <p:ph type="sldNum" sz="quarter" idx="12"/>
          </p:nvPr>
        </p:nvSpPr>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212216606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A0CBB858-03BD-4890-AAD7-030600DFBE23}" type="datetimeFigureOut">
              <a:rPr lang="en-US" smtClean="0"/>
              <a:t>9/5/2023</a:t>
            </a:fld>
            <a:endParaRPr lang="en-US"/>
          </a:p>
        </p:txBody>
      </p:sp>
      <p:sp>
        <p:nvSpPr>
          <p:cNvPr id="3" name="Footer Placeholder 2"/>
          <p:cNvSpPr>
            <a:spLocks noGrp="1"/>
          </p:cNvSpPr>
          <p:nvPr>
            <p:ph type="ftr" sz="quarter" idx="11"/>
          </p:nvPr>
        </p:nvSpPr>
        <p:spPr/>
        <p:txBody>
          <a:bodyPr/>
          <a:lstStyle/>
          <a:p>
            <a:endParaRPr lang="en-US"/>
          </a:p>
        </p:txBody>
      </p:sp>
      <p:sp>
        <p:nvSpPr>
          <p:cNvPr id="6"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4" name="Slide Number Placeholder 3"/>
          <p:cNvSpPr>
            <a:spLocks noGrp="1"/>
          </p:cNvSpPr>
          <p:nvPr>
            <p:ph type="sldNum" sz="quarter" idx="12"/>
          </p:nvPr>
        </p:nvSpPr>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81435882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2" y="446088"/>
            <a:ext cx="3505199" cy="976312"/>
          </a:xfrm>
        </p:spPr>
        <p:txBody>
          <a:bodyPr anchor="b"/>
          <a:lstStyle>
            <a:lvl1pPr algn="l">
              <a:defRPr sz="2000" b="0"/>
            </a:lvl1pPr>
          </a:lstStyle>
          <a:p>
            <a:r>
              <a:rPr lang="en-US"/>
              <a:t>Click to edit Master title style</a:t>
            </a:r>
            <a:endParaRPr lang="en-US" dirty="0"/>
          </a:p>
        </p:txBody>
      </p:sp>
      <p:sp>
        <p:nvSpPr>
          <p:cNvPr id="3" name="Content Placeholder 2"/>
          <p:cNvSpPr>
            <a:spLocks noGrp="1"/>
          </p:cNvSpPr>
          <p:nvPr>
            <p:ph idx="1"/>
          </p:nvPr>
        </p:nvSpPr>
        <p:spPr>
          <a:xfrm>
            <a:off x="6323012" y="446088"/>
            <a:ext cx="5181600" cy="5414963"/>
          </a:xfrm>
        </p:spPr>
        <p:txBody>
          <a:bodyPr anchor="ct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2589212" y="1598613"/>
            <a:ext cx="3505199" cy="4262436"/>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0CBB858-03BD-4890-AAD7-030600DFBE23}" type="datetimeFigureOut">
              <a:rPr lang="en-US" smtClean="0"/>
              <a:t>9/5/2023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71437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39256911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589213" y="4800600"/>
            <a:ext cx="8915400"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2589212" y="634965"/>
            <a:ext cx="8915400" cy="3854970"/>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2589213" y="5367338"/>
            <a:ext cx="8915400" cy="493712"/>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A0CBB858-03BD-4890-AAD7-030600DFBE23}" type="datetimeFigureOut">
              <a:rPr lang="en-US" smtClean="0"/>
              <a:t>9/5/2023</a:t>
            </a:fld>
            <a:endParaRPr lang="en-US"/>
          </a:p>
        </p:txBody>
      </p:sp>
      <p:sp>
        <p:nvSpPr>
          <p:cNvPr id="6" name="Footer Placeholder 5"/>
          <p:cNvSpPr>
            <a:spLocks noGrp="1"/>
          </p:cNvSpPr>
          <p:nvPr>
            <p:ph type="ftr" sz="quarter" idx="11"/>
          </p:nvPr>
        </p:nvSpPr>
        <p:spPr/>
        <p:txBody>
          <a:bodyPr/>
          <a:lstStyle/>
          <a:p>
            <a:endParaRPr lang="en-US"/>
          </a:p>
        </p:txBody>
      </p:sp>
      <p:sp>
        <p:nvSpPr>
          <p:cNvPr id="9" name="Freeform 11"/>
          <p:cNvSpPr/>
          <p:nvPr/>
        </p:nvSpPr>
        <p:spPr bwMode="auto">
          <a:xfrm flipV="1">
            <a:off x="-4189" y="4911725"/>
            <a:ext cx="1588527" cy="507297"/>
          </a:xfrm>
          <a:custGeom>
            <a:avLst/>
            <a:gdLst/>
            <a:ahLst/>
            <a:cxnLst/>
            <a:rect l="l" t="t" r="r" b="b"/>
            <a:pathLst>
              <a:path w="9248" h="10000">
                <a:moveTo>
                  <a:pt x="9248" y="4701"/>
                </a:moveTo>
                <a:lnTo>
                  <a:pt x="7915" y="188"/>
                </a:lnTo>
                <a:cubicBezTo>
                  <a:pt x="7906" y="156"/>
                  <a:pt x="7895" y="126"/>
                  <a:pt x="7886" y="94"/>
                </a:cubicBezTo>
                <a:cubicBezTo>
                  <a:pt x="7859" y="0"/>
                  <a:pt x="7831" y="0"/>
                  <a:pt x="7803" y="0"/>
                </a:cubicBezTo>
                <a:lnTo>
                  <a:pt x="7275" y="0"/>
                </a:lnTo>
                <a:lnTo>
                  <a:pt x="0" y="70"/>
                </a:lnTo>
                <a:cubicBezTo>
                  <a:pt x="8" y="3380"/>
                  <a:pt x="17" y="6690"/>
                  <a:pt x="25" y="10000"/>
                </a:cubicBezTo>
                <a:lnTo>
                  <a:pt x="7275" y="9966"/>
                </a:lnTo>
                <a:lnTo>
                  <a:pt x="7803" y="9966"/>
                </a:lnTo>
                <a:cubicBezTo>
                  <a:pt x="7831" y="9966"/>
                  <a:pt x="7859" y="9872"/>
                  <a:pt x="7886" y="9872"/>
                </a:cubicBezTo>
                <a:cubicBezTo>
                  <a:pt x="7886" y="9778"/>
                  <a:pt x="7915" y="9778"/>
                  <a:pt x="7915" y="9778"/>
                </a:cubicBezTo>
                <a:lnTo>
                  <a:pt x="9248" y="5265"/>
                </a:lnTo>
                <a:cubicBezTo>
                  <a:pt x="9303" y="5077"/>
                  <a:pt x="9303" y="4889"/>
                  <a:pt x="9248" y="4701"/>
                </a:cubicBezTo>
                <a:close/>
              </a:path>
            </a:pathLst>
          </a:custGeom>
          <a:solidFill>
            <a:schemeClr val="accent1"/>
          </a:solidFill>
          <a:ln>
            <a:noFill/>
          </a:ln>
        </p:spPr>
      </p:sp>
      <p:sp>
        <p:nvSpPr>
          <p:cNvPr id="7" name="Slide Number Placeholder 6"/>
          <p:cNvSpPr>
            <a:spLocks noGrp="1"/>
          </p:cNvSpPr>
          <p:nvPr>
            <p:ph type="sldNum" sz="quarter" idx="12"/>
          </p:nvPr>
        </p:nvSpPr>
        <p:spPr>
          <a:xfrm>
            <a:off x="531812" y="4983087"/>
            <a:ext cx="779767" cy="365125"/>
          </a:xfrm>
        </p:spPr>
        <p:txBody>
          <a:bodyPr/>
          <a:lstStyle/>
          <a:p>
            <a:fld id="{BB49BCFB-FF42-4F19-946F-28C288652ED6}" type="slidenum">
              <a:rPr lang="en-US" smtClean="0"/>
              <a:t>‹#›</a:t>
            </a:fld>
            <a:endParaRPr lang="en-US"/>
          </a:p>
        </p:txBody>
      </p:sp>
    </p:spTree>
    <p:extLst>
      <p:ext uri="{BB962C8B-B14F-4D97-AF65-F5344CB8AC3E}">
        <p14:creationId xmlns:p14="http://schemas.microsoft.com/office/powerpoint/2010/main" val="11069571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grpSp>
        <p:nvGrpSpPr>
          <p:cNvPr id="23" name="Group 22"/>
          <p:cNvGrpSpPr/>
          <p:nvPr/>
        </p:nvGrpSpPr>
        <p:grpSpPr>
          <a:xfrm>
            <a:off x="1" y="228600"/>
            <a:ext cx="2851516" cy="6638628"/>
            <a:chOff x="2487613" y="285750"/>
            <a:chExt cx="2428875" cy="5654676"/>
          </a:xfrm>
        </p:grpSpPr>
        <p:sp>
          <p:nvSpPr>
            <p:cNvPr id="24" name="Freeform 11"/>
            <p:cNvSpPr/>
            <p:nvPr/>
          </p:nvSpPr>
          <p:spPr bwMode="auto">
            <a:xfrm>
              <a:off x="2487613" y="2284413"/>
              <a:ext cx="85725" cy="533400"/>
            </a:xfrm>
            <a:custGeom>
              <a:avLst/>
              <a:gdLst/>
              <a:ahLst/>
              <a:cxnLst/>
              <a:rect l="0" t="0" r="r" b="b"/>
              <a:pathLst>
                <a:path w="22" h="136">
                  <a:moveTo>
                    <a:pt x="22" y="136"/>
                  </a:moveTo>
                  <a:cubicBezTo>
                    <a:pt x="20" y="117"/>
                    <a:pt x="19" y="99"/>
                    <a:pt x="17" y="80"/>
                  </a:cubicBezTo>
                  <a:cubicBezTo>
                    <a:pt x="11" y="54"/>
                    <a:pt x="6" y="27"/>
                    <a:pt x="0" y="0"/>
                  </a:cubicBezTo>
                  <a:cubicBezTo>
                    <a:pt x="0" y="35"/>
                    <a:pt x="0" y="35"/>
                    <a:pt x="0" y="35"/>
                  </a:cubicBezTo>
                  <a:cubicBezTo>
                    <a:pt x="6" y="64"/>
                    <a:pt x="13" y="94"/>
                    <a:pt x="20" y="124"/>
                  </a:cubicBezTo>
                  <a:cubicBezTo>
                    <a:pt x="20" y="128"/>
                    <a:pt x="21" y="132"/>
                    <a:pt x="22" y="136"/>
                  </a:cubicBezTo>
                  <a:close/>
                </a:path>
              </a:pathLst>
            </a:custGeom>
            <a:solidFill>
              <a:schemeClr val="tx2">
                <a:alpha val="20000"/>
              </a:schemeClr>
            </a:solidFill>
            <a:ln>
              <a:noFill/>
            </a:ln>
          </p:spPr>
        </p:sp>
        <p:sp>
          <p:nvSpPr>
            <p:cNvPr id="25" name="Freeform 12"/>
            <p:cNvSpPr/>
            <p:nvPr/>
          </p:nvSpPr>
          <p:spPr bwMode="auto">
            <a:xfrm>
              <a:off x="2597151" y="2779713"/>
              <a:ext cx="550863" cy="1978025"/>
            </a:xfrm>
            <a:custGeom>
              <a:avLst/>
              <a:gdLst/>
              <a:ahLst/>
              <a:cxnLst/>
              <a:rect l="0" t="0" r="r" b="b"/>
              <a:pathLst>
                <a:path w="140" h="504">
                  <a:moveTo>
                    <a:pt x="86" y="350"/>
                  </a:moveTo>
                  <a:cubicBezTo>
                    <a:pt x="103" y="402"/>
                    <a:pt x="120" y="453"/>
                    <a:pt x="139" y="504"/>
                  </a:cubicBezTo>
                  <a:cubicBezTo>
                    <a:pt x="139" y="495"/>
                    <a:pt x="139" y="487"/>
                    <a:pt x="140" y="478"/>
                  </a:cubicBezTo>
                  <a:cubicBezTo>
                    <a:pt x="124" y="435"/>
                    <a:pt x="109" y="391"/>
                    <a:pt x="95" y="347"/>
                  </a:cubicBezTo>
                  <a:cubicBezTo>
                    <a:pt x="58" y="233"/>
                    <a:pt x="27" y="117"/>
                    <a:pt x="0" y="0"/>
                  </a:cubicBezTo>
                  <a:cubicBezTo>
                    <a:pt x="2" y="20"/>
                    <a:pt x="4" y="41"/>
                    <a:pt x="6" y="61"/>
                  </a:cubicBezTo>
                  <a:cubicBezTo>
                    <a:pt x="30" y="158"/>
                    <a:pt x="56" y="255"/>
                    <a:pt x="86" y="350"/>
                  </a:cubicBezTo>
                  <a:close/>
                </a:path>
              </a:pathLst>
            </a:custGeom>
            <a:solidFill>
              <a:schemeClr val="tx2">
                <a:alpha val="20000"/>
              </a:schemeClr>
            </a:solidFill>
            <a:ln>
              <a:noFill/>
            </a:ln>
          </p:spPr>
        </p:sp>
        <p:sp>
          <p:nvSpPr>
            <p:cNvPr id="26" name="Freeform 13"/>
            <p:cNvSpPr/>
            <p:nvPr/>
          </p:nvSpPr>
          <p:spPr bwMode="auto">
            <a:xfrm>
              <a:off x="3175001" y="4730750"/>
              <a:ext cx="519113" cy="1209675"/>
            </a:xfrm>
            <a:custGeom>
              <a:avLst/>
              <a:gdLst/>
              <a:ahLst/>
              <a:cxnLst/>
              <a:rect l="0" t="0" r="r" b="b"/>
              <a:pathLst>
                <a:path w="132" h="308">
                  <a:moveTo>
                    <a:pt x="8" y="22"/>
                  </a:moveTo>
                  <a:cubicBezTo>
                    <a:pt x="5" y="15"/>
                    <a:pt x="2" y="8"/>
                    <a:pt x="0" y="0"/>
                  </a:cubicBezTo>
                  <a:cubicBezTo>
                    <a:pt x="0" y="10"/>
                    <a:pt x="0" y="19"/>
                    <a:pt x="0" y="29"/>
                  </a:cubicBezTo>
                  <a:cubicBezTo>
                    <a:pt x="21" y="85"/>
                    <a:pt x="44" y="140"/>
                    <a:pt x="68" y="194"/>
                  </a:cubicBezTo>
                  <a:cubicBezTo>
                    <a:pt x="85" y="232"/>
                    <a:pt x="104" y="270"/>
                    <a:pt x="123" y="308"/>
                  </a:cubicBezTo>
                  <a:cubicBezTo>
                    <a:pt x="132" y="308"/>
                    <a:pt x="132" y="308"/>
                    <a:pt x="132" y="308"/>
                  </a:cubicBezTo>
                  <a:cubicBezTo>
                    <a:pt x="113" y="269"/>
                    <a:pt x="94" y="230"/>
                    <a:pt x="77" y="190"/>
                  </a:cubicBezTo>
                  <a:cubicBezTo>
                    <a:pt x="52" y="135"/>
                    <a:pt x="29" y="79"/>
                    <a:pt x="8" y="22"/>
                  </a:cubicBezTo>
                  <a:close/>
                </a:path>
              </a:pathLst>
            </a:custGeom>
            <a:solidFill>
              <a:schemeClr val="tx2">
                <a:alpha val="20000"/>
              </a:schemeClr>
            </a:solidFill>
            <a:ln>
              <a:noFill/>
            </a:ln>
          </p:spPr>
        </p:sp>
        <p:sp>
          <p:nvSpPr>
            <p:cNvPr id="27" name="Freeform 14"/>
            <p:cNvSpPr/>
            <p:nvPr/>
          </p:nvSpPr>
          <p:spPr bwMode="auto">
            <a:xfrm>
              <a:off x="3305176" y="5630863"/>
              <a:ext cx="146050" cy="309563"/>
            </a:xfrm>
            <a:custGeom>
              <a:avLst/>
              <a:gdLst/>
              <a:ahLst/>
              <a:cxnLst/>
              <a:rect l="0" t="0" r="r" b="b"/>
              <a:pathLst>
                <a:path w="37" h="79">
                  <a:moveTo>
                    <a:pt x="28" y="79"/>
                  </a:moveTo>
                  <a:cubicBezTo>
                    <a:pt x="37" y="79"/>
                    <a:pt x="37" y="79"/>
                    <a:pt x="37" y="79"/>
                  </a:cubicBezTo>
                  <a:cubicBezTo>
                    <a:pt x="24" y="53"/>
                    <a:pt x="12" y="27"/>
                    <a:pt x="0" y="0"/>
                  </a:cubicBezTo>
                  <a:cubicBezTo>
                    <a:pt x="8" y="27"/>
                    <a:pt x="17" y="53"/>
                    <a:pt x="28" y="79"/>
                  </a:cubicBezTo>
                  <a:close/>
                </a:path>
              </a:pathLst>
            </a:custGeom>
            <a:solidFill>
              <a:schemeClr val="tx2">
                <a:alpha val="20000"/>
              </a:schemeClr>
            </a:solidFill>
            <a:ln>
              <a:noFill/>
            </a:ln>
          </p:spPr>
        </p:sp>
        <p:sp>
          <p:nvSpPr>
            <p:cNvPr id="28" name="Freeform 15"/>
            <p:cNvSpPr/>
            <p:nvPr/>
          </p:nvSpPr>
          <p:spPr bwMode="auto">
            <a:xfrm>
              <a:off x="2573338" y="2817813"/>
              <a:ext cx="700088" cy="2835275"/>
            </a:xfrm>
            <a:custGeom>
              <a:avLst/>
              <a:gdLst/>
              <a:ahLst/>
              <a:cxnLst/>
              <a:rect l="0" t="0" r="r" b="b"/>
              <a:pathLst>
                <a:path w="178" h="722">
                  <a:moveTo>
                    <a:pt x="162" y="660"/>
                  </a:moveTo>
                  <a:cubicBezTo>
                    <a:pt x="145" y="618"/>
                    <a:pt x="130" y="576"/>
                    <a:pt x="116" y="534"/>
                  </a:cubicBezTo>
                  <a:cubicBezTo>
                    <a:pt x="84" y="437"/>
                    <a:pt x="59" y="337"/>
                    <a:pt x="40" y="236"/>
                  </a:cubicBezTo>
                  <a:cubicBezTo>
                    <a:pt x="29" y="175"/>
                    <a:pt x="20" y="113"/>
                    <a:pt x="12" y="51"/>
                  </a:cubicBezTo>
                  <a:cubicBezTo>
                    <a:pt x="8" y="34"/>
                    <a:pt x="4" y="17"/>
                    <a:pt x="0" y="0"/>
                  </a:cubicBezTo>
                  <a:cubicBezTo>
                    <a:pt x="8" y="79"/>
                    <a:pt x="19" y="159"/>
                    <a:pt x="33" y="237"/>
                  </a:cubicBezTo>
                  <a:cubicBezTo>
                    <a:pt x="51" y="339"/>
                    <a:pt x="76" y="439"/>
                    <a:pt x="107" y="537"/>
                  </a:cubicBezTo>
                  <a:cubicBezTo>
                    <a:pt x="123" y="586"/>
                    <a:pt x="141" y="634"/>
                    <a:pt x="160" y="681"/>
                  </a:cubicBezTo>
                  <a:cubicBezTo>
                    <a:pt x="166" y="695"/>
                    <a:pt x="172" y="708"/>
                    <a:pt x="178" y="722"/>
                  </a:cubicBezTo>
                  <a:cubicBezTo>
                    <a:pt x="176" y="717"/>
                    <a:pt x="175" y="713"/>
                    <a:pt x="174" y="708"/>
                  </a:cubicBezTo>
                  <a:cubicBezTo>
                    <a:pt x="169" y="692"/>
                    <a:pt x="165" y="676"/>
                    <a:pt x="162" y="660"/>
                  </a:cubicBezTo>
                  <a:close/>
                </a:path>
              </a:pathLst>
            </a:custGeom>
            <a:solidFill>
              <a:schemeClr val="tx2">
                <a:alpha val="20000"/>
              </a:schemeClr>
            </a:solidFill>
            <a:ln>
              <a:noFill/>
            </a:ln>
          </p:spPr>
        </p:sp>
        <p:sp>
          <p:nvSpPr>
            <p:cNvPr id="29" name="Freeform 16"/>
            <p:cNvSpPr/>
            <p:nvPr/>
          </p:nvSpPr>
          <p:spPr bwMode="auto">
            <a:xfrm>
              <a:off x="2506663" y="285750"/>
              <a:ext cx="90488" cy="2493963"/>
            </a:xfrm>
            <a:custGeom>
              <a:avLst/>
              <a:gdLst/>
              <a:ahLst/>
              <a:cxnLst/>
              <a:rect l="0" t="0" r="r" b="b"/>
              <a:pathLst>
                <a:path w="23" h="635">
                  <a:moveTo>
                    <a:pt x="11" y="577"/>
                  </a:moveTo>
                  <a:cubicBezTo>
                    <a:pt x="12" y="581"/>
                    <a:pt x="12" y="585"/>
                    <a:pt x="12" y="589"/>
                  </a:cubicBezTo>
                  <a:cubicBezTo>
                    <a:pt x="15" y="603"/>
                    <a:pt x="19" y="617"/>
                    <a:pt x="22" y="632"/>
                  </a:cubicBezTo>
                  <a:cubicBezTo>
                    <a:pt x="22" y="633"/>
                    <a:pt x="22" y="634"/>
                    <a:pt x="23" y="635"/>
                  </a:cubicBezTo>
                  <a:cubicBezTo>
                    <a:pt x="21" y="615"/>
                    <a:pt x="19" y="596"/>
                    <a:pt x="17" y="576"/>
                  </a:cubicBezTo>
                  <a:cubicBezTo>
                    <a:pt x="9" y="474"/>
                    <a:pt x="5" y="372"/>
                    <a:pt x="5" y="269"/>
                  </a:cubicBezTo>
                  <a:cubicBezTo>
                    <a:pt x="6" y="179"/>
                    <a:pt x="9" y="90"/>
                    <a:pt x="15" y="0"/>
                  </a:cubicBezTo>
                  <a:cubicBezTo>
                    <a:pt x="12" y="0"/>
                    <a:pt x="12" y="0"/>
                    <a:pt x="12" y="0"/>
                  </a:cubicBezTo>
                  <a:cubicBezTo>
                    <a:pt x="5" y="89"/>
                    <a:pt x="2" y="179"/>
                    <a:pt x="1" y="269"/>
                  </a:cubicBezTo>
                  <a:cubicBezTo>
                    <a:pt x="0" y="372"/>
                    <a:pt x="3" y="474"/>
                    <a:pt x="11" y="577"/>
                  </a:cubicBezTo>
                  <a:close/>
                </a:path>
              </a:pathLst>
            </a:custGeom>
            <a:solidFill>
              <a:schemeClr val="tx2">
                <a:alpha val="20000"/>
              </a:schemeClr>
            </a:solidFill>
            <a:ln>
              <a:noFill/>
            </a:ln>
          </p:spPr>
        </p:sp>
        <p:sp>
          <p:nvSpPr>
            <p:cNvPr id="30" name="Freeform 17"/>
            <p:cNvSpPr/>
            <p:nvPr/>
          </p:nvSpPr>
          <p:spPr bwMode="auto">
            <a:xfrm>
              <a:off x="2554288" y="2598738"/>
              <a:ext cx="66675" cy="420688"/>
            </a:xfrm>
            <a:custGeom>
              <a:avLst/>
              <a:gdLst/>
              <a:ahLst/>
              <a:cxnLst/>
              <a:rect l="0" t="0" r="r" b="b"/>
              <a:pathLst>
                <a:path w="17" h="107">
                  <a:moveTo>
                    <a:pt x="0" y="0"/>
                  </a:moveTo>
                  <a:cubicBezTo>
                    <a:pt x="2" y="19"/>
                    <a:pt x="3" y="37"/>
                    <a:pt x="5" y="56"/>
                  </a:cubicBezTo>
                  <a:cubicBezTo>
                    <a:pt x="9" y="73"/>
                    <a:pt x="13" y="90"/>
                    <a:pt x="17" y="107"/>
                  </a:cubicBezTo>
                  <a:cubicBezTo>
                    <a:pt x="15" y="87"/>
                    <a:pt x="13" y="66"/>
                    <a:pt x="11" y="46"/>
                  </a:cubicBezTo>
                  <a:cubicBezTo>
                    <a:pt x="10" y="45"/>
                    <a:pt x="10" y="44"/>
                    <a:pt x="10" y="43"/>
                  </a:cubicBezTo>
                  <a:cubicBezTo>
                    <a:pt x="7" y="28"/>
                    <a:pt x="3" y="14"/>
                    <a:pt x="0" y="0"/>
                  </a:cubicBezTo>
                  <a:close/>
                </a:path>
              </a:pathLst>
            </a:custGeom>
            <a:solidFill>
              <a:schemeClr val="tx2">
                <a:alpha val="20000"/>
              </a:schemeClr>
            </a:solidFill>
            <a:ln>
              <a:noFill/>
            </a:ln>
          </p:spPr>
        </p:sp>
        <p:sp>
          <p:nvSpPr>
            <p:cNvPr id="31" name="Freeform 18"/>
            <p:cNvSpPr/>
            <p:nvPr/>
          </p:nvSpPr>
          <p:spPr bwMode="auto">
            <a:xfrm>
              <a:off x="3143251" y="4757738"/>
              <a:ext cx="161925" cy="873125"/>
            </a:xfrm>
            <a:custGeom>
              <a:avLst/>
              <a:gdLst/>
              <a:ahLst/>
              <a:cxnLst/>
              <a:rect l="0" t="0" r="r" b="b"/>
              <a:pathLst>
                <a:path w="41" h="222">
                  <a:moveTo>
                    <a:pt x="0" y="0"/>
                  </a:moveTo>
                  <a:cubicBezTo>
                    <a:pt x="0" y="31"/>
                    <a:pt x="2" y="62"/>
                    <a:pt x="5" y="93"/>
                  </a:cubicBezTo>
                  <a:cubicBezTo>
                    <a:pt x="8" y="117"/>
                    <a:pt x="12" y="142"/>
                    <a:pt x="17" y="166"/>
                  </a:cubicBezTo>
                  <a:cubicBezTo>
                    <a:pt x="19" y="172"/>
                    <a:pt x="22" y="178"/>
                    <a:pt x="24" y="184"/>
                  </a:cubicBezTo>
                  <a:cubicBezTo>
                    <a:pt x="30" y="197"/>
                    <a:pt x="35" y="209"/>
                    <a:pt x="41" y="222"/>
                  </a:cubicBezTo>
                  <a:cubicBezTo>
                    <a:pt x="40" y="219"/>
                    <a:pt x="39" y="215"/>
                    <a:pt x="38" y="212"/>
                  </a:cubicBezTo>
                  <a:cubicBezTo>
                    <a:pt x="26" y="172"/>
                    <a:pt x="18" y="132"/>
                    <a:pt x="13" y="92"/>
                  </a:cubicBezTo>
                  <a:cubicBezTo>
                    <a:pt x="11" y="68"/>
                    <a:pt x="9" y="45"/>
                    <a:pt x="8" y="22"/>
                  </a:cubicBezTo>
                  <a:cubicBezTo>
                    <a:pt x="8" y="21"/>
                    <a:pt x="7" y="20"/>
                    <a:pt x="7" y="18"/>
                  </a:cubicBezTo>
                  <a:cubicBezTo>
                    <a:pt x="5" y="12"/>
                    <a:pt x="2" y="6"/>
                    <a:pt x="0" y="0"/>
                  </a:cubicBezTo>
                  <a:close/>
                </a:path>
              </a:pathLst>
            </a:custGeom>
            <a:solidFill>
              <a:schemeClr val="tx2">
                <a:alpha val="20000"/>
              </a:schemeClr>
            </a:solidFill>
            <a:ln>
              <a:noFill/>
            </a:ln>
          </p:spPr>
        </p:sp>
        <p:sp>
          <p:nvSpPr>
            <p:cNvPr id="32" name="Freeform 19"/>
            <p:cNvSpPr/>
            <p:nvPr/>
          </p:nvSpPr>
          <p:spPr bwMode="auto">
            <a:xfrm>
              <a:off x="3148013" y="1282700"/>
              <a:ext cx="1768475" cy="3448050"/>
            </a:xfrm>
            <a:custGeom>
              <a:avLst/>
              <a:gdLst/>
              <a:ahLst/>
              <a:cxnLst/>
              <a:rect l="0" t="0" r="r" b="b"/>
              <a:pathLst>
                <a:path w="450" h="878">
                  <a:moveTo>
                    <a:pt x="7" y="854"/>
                  </a:moveTo>
                  <a:cubicBezTo>
                    <a:pt x="10" y="772"/>
                    <a:pt x="26" y="691"/>
                    <a:pt x="50" y="613"/>
                  </a:cubicBezTo>
                  <a:cubicBezTo>
                    <a:pt x="75" y="535"/>
                    <a:pt x="109" y="460"/>
                    <a:pt x="149" y="388"/>
                  </a:cubicBezTo>
                  <a:cubicBezTo>
                    <a:pt x="189" y="316"/>
                    <a:pt x="235" y="248"/>
                    <a:pt x="285" y="183"/>
                  </a:cubicBezTo>
                  <a:cubicBezTo>
                    <a:pt x="310" y="151"/>
                    <a:pt x="337" y="119"/>
                    <a:pt x="364" y="89"/>
                  </a:cubicBezTo>
                  <a:cubicBezTo>
                    <a:pt x="378" y="74"/>
                    <a:pt x="392" y="58"/>
                    <a:pt x="406" y="44"/>
                  </a:cubicBezTo>
                  <a:cubicBezTo>
                    <a:pt x="421" y="29"/>
                    <a:pt x="435" y="15"/>
                    <a:pt x="450" y="1"/>
                  </a:cubicBezTo>
                  <a:cubicBezTo>
                    <a:pt x="450" y="0"/>
                    <a:pt x="450" y="0"/>
                    <a:pt x="450" y="0"/>
                  </a:cubicBezTo>
                  <a:cubicBezTo>
                    <a:pt x="434" y="14"/>
                    <a:pt x="420" y="28"/>
                    <a:pt x="405" y="43"/>
                  </a:cubicBezTo>
                  <a:cubicBezTo>
                    <a:pt x="391" y="57"/>
                    <a:pt x="377" y="72"/>
                    <a:pt x="363" y="88"/>
                  </a:cubicBezTo>
                  <a:cubicBezTo>
                    <a:pt x="335" y="118"/>
                    <a:pt x="308" y="149"/>
                    <a:pt x="283" y="181"/>
                  </a:cubicBezTo>
                  <a:cubicBezTo>
                    <a:pt x="232" y="246"/>
                    <a:pt x="185" y="314"/>
                    <a:pt x="145" y="386"/>
                  </a:cubicBezTo>
                  <a:cubicBezTo>
                    <a:pt x="104" y="457"/>
                    <a:pt x="70" y="533"/>
                    <a:pt x="45" y="611"/>
                  </a:cubicBezTo>
                  <a:cubicBezTo>
                    <a:pt x="19" y="690"/>
                    <a:pt x="3" y="771"/>
                    <a:pt x="0" y="854"/>
                  </a:cubicBezTo>
                  <a:cubicBezTo>
                    <a:pt x="0" y="856"/>
                    <a:pt x="0" y="857"/>
                    <a:pt x="0" y="859"/>
                  </a:cubicBezTo>
                  <a:cubicBezTo>
                    <a:pt x="2" y="865"/>
                    <a:pt x="4" y="872"/>
                    <a:pt x="7" y="878"/>
                  </a:cubicBezTo>
                  <a:cubicBezTo>
                    <a:pt x="7" y="870"/>
                    <a:pt x="7" y="862"/>
                    <a:pt x="7" y="854"/>
                  </a:cubicBezTo>
                  <a:close/>
                </a:path>
              </a:pathLst>
            </a:custGeom>
            <a:solidFill>
              <a:schemeClr val="tx2">
                <a:alpha val="20000"/>
              </a:schemeClr>
            </a:solidFill>
            <a:ln>
              <a:noFill/>
            </a:ln>
          </p:spPr>
        </p:sp>
        <p:sp>
          <p:nvSpPr>
            <p:cNvPr id="33" name="Freeform 20"/>
            <p:cNvSpPr/>
            <p:nvPr/>
          </p:nvSpPr>
          <p:spPr bwMode="auto">
            <a:xfrm>
              <a:off x="3273426" y="5653088"/>
              <a:ext cx="138113" cy="287338"/>
            </a:xfrm>
            <a:custGeom>
              <a:avLst/>
              <a:gdLst/>
              <a:ahLst/>
              <a:cxnLst/>
              <a:rect l="0" t="0" r="r" b="b"/>
              <a:pathLst>
                <a:path w="35" h="73">
                  <a:moveTo>
                    <a:pt x="0" y="0"/>
                  </a:moveTo>
                  <a:cubicBezTo>
                    <a:pt x="7" y="24"/>
                    <a:pt x="16" y="49"/>
                    <a:pt x="26" y="73"/>
                  </a:cubicBezTo>
                  <a:cubicBezTo>
                    <a:pt x="35" y="73"/>
                    <a:pt x="35" y="73"/>
                    <a:pt x="35" y="73"/>
                  </a:cubicBezTo>
                  <a:cubicBezTo>
                    <a:pt x="23" y="49"/>
                    <a:pt x="11" y="24"/>
                    <a:pt x="0" y="0"/>
                  </a:cubicBezTo>
                  <a:close/>
                </a:path>
              </a:pathLst>
            </a:custGeom>
            <a:solidFill>
              <a:schemeClr val="tx2">
                <a:alpha val="20000"/>
              </a:schemeClr>
            </a:solidFill>
            <a:ln>
              <a:noFill/>
            </a:ln>
          </p:spPr>
        </p:sp>
        <p:sp>
          <p:nvSpPr>
            <p:cNvPr id="34" name="Freeform 21"/>
            <p:cNvSpPr/>
            <p:nvPr/>
          </p:nvSpPr>
          <p:spPr bwMode="auto">
            <a:xfrm>
              <a:off x="3143251" y="4656138"/>
              <a:ext cx="31750" cy="188913"/>
            </a:xfrm>
            <a:custGeom>
              <a:avLst/>
              <a:gdLst/>
              <a:ahLst/>
              <a:cxnLst/>
              <a:rect l="0" t="0" r="r" b="b"/>
              <a:pathLst>
                <a:path w="8" h="48">
                  <a:moveTo>
                    <a:pt x="7" y="44"/>
                  </a:moveTo>
                  <a:cubicBezTo>
                    <a:pt x="7" y="46"/>
                    <a:pt x="8" y="47"/>
                    <a:pt x="8" y="48"/>
                  </a:cubicBezTo>
                  <a:cubicBezTo>
                    <a:pt x="8" y="38"/>
                    <a:pt x="8" y="29"/>
                    <a:pt x="8" y="19"/>
                  </a:cubicBezTo>
                  <a:cubicBezTo>
                    <a:pt x="5" y="13"/>
                    <a:pt x="3" y="6"/>
                    <a:pt x="1" y="0"/>
                  </a:cubicBezTo>
                  <a:cubicBezTo>
                    <a:pt x="0" y="9"/>
                    <a:pt x="0" y="17"/>
                    <a:pt x="0" y="26"/>
                  </a:cubicBezTo>
                  <a:cubicBezTo>
                    <a:pt x="2" y="32"/>
                    <a:pt x="5" y="38"/>
                    <a:pt x="7" y="44"/>
                  </a:cubicBezTo>
                  <a:close/>
                </a:path>
              </a:pathLst>
            </a:custGeom>
            <a:solidFill>
              <a:schemeClr val="tx2">
                <a:alpha val="20000"/>
              </a:schemeClr>
            </a:solidFill>
            <a:ln>
              <a:noFill/>
            </a:ln>
          </p:spPr>
        </p:sp>
        <p:sp>
          <p:nvSpPr>
            <p:cNvPr id="35" name="Freeform 22"/>
            <p:cNvSpPr/>
            <p:nvPr/>
          </p:nvSpPr>
          <p:spPr bwMode="auto">
            <a:xfrm>
              <a:off x="3211513" y="5410200"/>
              <a:ext cx="203200" cy="530225"/>
            </a:xfrm>
            <a:custGeom>
              <a:avLst/>
              <a:gdLst/>
              <a:ahLst/>
              <a:cxnLst/>
              <a:rect l="0" t="0" r="r" b="b"/>
              <a:pathLst>
                <a:path w="52" h="135">
                  <a:moveTo>
                    <a:pt x="7" y="18"/>
                  </a:moveTo>
                  <a:cubicBezTo>
                    <a:pt x="5" y="12"/>
                    <a:pt x="2" y="6"/>
                    <a:pt x="0" y="0"/>
                  </a:cubicBezTo>
                  <a:cubicBezTo>
                    <a:pt x="3" y="16"/>
                    <a:pt x="7" y="32"/>
                    <a:pt x="12" y="48"/>
                  </a:cubicBezTo>
                  <a:cubicBezTo>
                    <a:pt x="13" y="53"/>
                    <a:pt x="14" y="57"/>
                    <a:pt x="16" y="62"/>
                  </a:cubicBezTo>
                  <a:cubicBezTo>
                    <a:pt x="27" y="86"/>
                    <a:pt x="39" y="111"/>
                    <a:pt x="51" y="135"/>
                  </a:cubicBezTo>
                  <a:cubicBezTo>
                    <a:pt x="52" y="135"/>
                    <a:pt x="52" y="135"/>
                    <a:pt x="52" y="135"/>
                  </a:cubicBezTo>
                  <a:cubicBezTo>
                    <a:pt x="41" y="109"/>
                    <a:pt x="32" y="83"/>
                    <a:pt x="24" y="56"/>
                  </a:cubicBezTo>
                  <a:cubicBezTo>
                    <a:pt x="18" y="43"/>
                    <a:pt x="13" y="31"/>
                    <a:pt x="7" y="18"/>
                  </a:cubicBezTo>
                  <a:close/>
                </a:path>
              </a:pathLst>
            </a:custGeom>
            <a:solidFill>
              <a:schemeClr val="tx2">
                <a:alpha val="20000"/>
              </a:schemeClr>
            </a:solidFill>
            <a:ln>
              <a:noFill/>
            </a:ln>
          </p:spPr>
        </p:sp>
      </p:grpSp>
      <p:grpSp>
        <p:nvGrpSpPr>
          <p:cNvPr id="10" name="Group 9"/>
          <p:cNvGrpSpPr/>
          <p:nvPr/>
        </p:nvGrpSpPr>
        <p:grpSpPr>
          <a:xfrm>
            <a:off x="27221" y="-786"/>
            <a:ext cx="2356674" cy="6854039"/>
            <a:chOff x="6627813" y="194833"/>
            <a:chExt cx="1952625" cy="5678918"/>
          </a:xfrm>
        </p:grpSpPr>
        <p:sp>
          <p:nvSpPr>
            <p:cNvPr id="11" name="Freeform 27"/>
            <p:cNvSpPr/>
            <p:nvPr/>
          </p:nvSpPr>
          <p:spPr bwMode="auto">
            <a:xfrm>
              <a:off x="6627813" y="194833"/>
              <a:ext cx="409575" cy="3646488"/>
            </a:xfrm>
            <a:custGeom>
              <a:avLst/>
              <a:gdLst/>
              <a:ahLst/>
              <a:cxnLst/>
              <a:rect l="0" t="0" r="r" b="b"/>
              <a:pathLst>
                <a:path w="103" h="920">
                  <a:moveTo>
                    <a:pt x="7" y="210"/>
                  </a:moveTo>
                  <a:cubicBezTo>
                    <a:pt x="11" y="288"/>
                    <a:pt x="17" y="367"/>
                    <a:pt x="26" y="445"/>
                  </a:cubicBezTo>
                  <a:cubicBezTo>
                    <a:pt x="34" y="523"/>
                    <a:pt x="44" y="601"/>
                    <a:pt x="57" y="679"/>
                  </a:cubicBezTo>
                  <a:cubicBezTo>
                    <a:pt x="69" y="757"/>
                    <a:pt x="84" y="834"/>
                    <a:pt x="101" y="911"/>
                  </a:cubicBezTo>
                  <a:cubicBezTo>
                    <a:pt x="102" y="914"/>
                    <a:pt x="103" y="917"/>
                    <a:pt x="103" y="920"/>
                  </a:cubicBezTo>
                  <a:cubicBezTo>
                    <a:pt x="102" y="905"/>
                    <a:pt x="100" y="889"/>
                    <a:pt x="99" y="874"/>
                  </a:cubicBezTo>
                  <a:cubicBezTo>
                    <a:pt x="99" y="871"/>
                    <a:pt x="99" y="868"/>
                    <a:pt x="99" y="866"/>
                  </a:cubicBezTo>
                  <a:cubicBezTo>
                    <a:pt x="85" y="803"/>
                    <a:pt x="73" y="741"/>
                    <a:pt x="63" y="678"/>
                  </a:cubicBezTo>
                  <a:cubicBezTo>
                    <a:pt x="50" y="600"/>
                    <a:pt x="39" y="523"/>
                    <a:pt x="30" y="444"/>
                  </a:cubicBezTo>
                  <a:cubicBezTo>
                    <a:pt x="21" y="366"/>
                    <a:pt x="14" y="288"/>
                    <a:pt x="9" y="209"/>
                  </a:cubicBezTo>
                  <a:cubicBezTo>
                    <a:pt x="7" y="170"/>
                    <a:pt x="5" y="131"/>
                    <a:pt x="3" y="92"/>
                  </a:cubicBezTo>
                  <a:cubicBezTo>
                    <a:pt x="2" y="61"/>
                    <a:pt x="1" y="31"/>
                    <a:pt x="1" y="0"/>
                  </a:cubicBezTo>
                  <a:cubicBezTo>
                    <a:pt x="0" y="0"/>
                    <a:pt x="0" y="0"/>
                    <a:pt x="0" y="0"/>
                  </a:cubicBezTo>
                  <a:cubicBezTo>
                    <a:pt x="0" y="31"/>
                    <a:pt x="1" y="61"/>
                    <a:pt x="1" y="92"/>
                  </a:cubicBezTo>
                  <a:cubicBezTo>
                    <a:pt x="3" y="131"/>
                    <a:pt x="4" y="170"/>
                    <a:pt x="7" y="210"/>
                  </a:cubicBezTo>
                  <a:close/>
                </a:path>
              </a:pathLst>
            </a:custGeom>
            <a:solidFill>
              <a:schemeClr val="tx2"/>
            </a:solidFill>
            <a:ln>
              <a:noFill/>
            </a:ln>
          </p:spPr>
        </p:sp>
        <p:sp>
          <p:nvSpPr>
            <p:cNvPr id="12" name="Freeform 28"/>
            <p:cNvSpPr/>
            <p:nvPr/>
          </p:nvSpPr>
          <p:spPr bwMode="auto">
            <a:xfrm>
              <a:off x="7061201" y="3771900"/>
              <a:ext cx="350838" cy="1309688"/>
            </a:xfrm>
            <a:custGeom>
              <a:avLst/>
              <a:gdLst/>
              <a:ahLst/>
              <a:cxnLst/>
              <a:rect l="0" t="0" r="r" b="b"/>
              <a:pathLst>
                <a:path w="88" h="330">
                  <a:moveTo>
                    <a:pt x="53" y="229"/>
                  </a:moveTo>
                  <a:cubicBezTo>
                    <a:pt x="64" y="263"/>
                    <a:pt x="75" y="297"/>
                    <a:pt x="88" y="330"/>
                  </a:cubicBezTo>
                  <a:cubicBezTo>
                    <a:pt x="88" y="323"/>
                    <a:pt x="88" y="315"/>
                    <a:pt x="88" y="308"/>
                  </a:cubicBezTo>
                  <a:cubicBezTo>
                    <a:pt x="88" y="307"/>
                    <a:pt x="88" y="305"/>
                    <a:pt x="88" y="304"/>
                  </a:cubicBezTo>
                  <a:cubicBezTo>
                    <a:pt x="79" y="278"/>
                    <a:pt x="70" y="252"/>
                    <a:pt x="62" y="226"/>
                  </a:cubicBezTo>
                  <a:cubicBezTo>
                    <a:pt x="38" y="152"/>
                    <a:pt x="17" y="76"/>
                    <a:pt x="0" y="0"/>
                  </a:cubicBezTo>
                  <a:cubicBezTo>
                    <a:pt x="2" y="21"/>
                    <a:pt x="4" y="42"/>
                    <a:pt x="7" y="63"/>
                  </a:cubicBezTo>
                  <a:cubicBezTo>
                    <a:pt x="21" y="119"/>
                    <a:pt x="36" y="174"/>
                    <a:pt x="53" y="229"/>
                  </a:cubicBezTo>
                  <a:close/>
                </a:path>
              </a:pathLst>
            </a:custGeom>
            <a:solidFill>
              <a:schemeClr val="tx2"/>
            </a:solidFill>
            <a:ln>
              <a:noFill/>
            </a:ln>
          </p:spPr>
        </p:sp>
        <p:sp>
          <p:nvSpPr>
            <p:cNvPr id="13" name="Freeform 29"/>
            <p:cNvSpPr/>
            <p:nvPr/>
          </p:nvSpPr>
          <p:spPr bwMode="auto">
            <a:xfrm>
              <a:off x="7439026" y="5053013"/>
              <a:ext cx="357188" cy="820738"/>
            </a:xfrm>
            <a:custGeom>
              <a:avLst/>
              <a:gdLst/>
              <a:ahLst/>
              <a:cxnLst/>
              <a:rect l="0" t="0" r="r" b="b"/>
              <a:pathLst>
                <a:path w="90" h="207">
                  <a:moveTo>
                    <a:pt x="6" y="15"/>
                  </a:moveTo>
                  <a:cubicBezTo>
                    <a:pt x="4" y="10"/>
                    <a:pt x="2" y="5"/>
                    <a:pt x="0" y="0"/>
                  </a:cubicBezTo>
                  <a:cubicBezTo>
                    <a:pt x="0" y="9"/>
                    <a:pt x="0" y="19"/>
                    <a:pt x="1" y="29"/>
                  </a:cubicBezTo>
                  <a:cubicBezTo>
                    <a:pt x="14" y="62"/>
                    <a:pt x="27" y="95"/>
                    <a:pt x="42" y="127"/>
                  </a:cubicBezTo>
                  <a:cubicBezTo>
                    <a:pt x="54" y="154"/>
                    <a:pt x="67" y="181"/>
                    <a:pt x="80" y="207"/>
                  </a:cubicBezTo>
                  <a:cubicBezTo>
                    <a:pt x="90" y="207"/>
                    <a:pt x="90" y="207"/>
                    <a:pt x="90" y="207"/>
                  </a:cubicBezTo>
                  <a:cubicBezTo>
                    <a:pt x="76" y="180"/>
                    <a:pt x="63" y="152"/>
                    <a:pt x="50" y="123"/>
                  </a:cubicBezTo>
                  <a:cubicBezTo>
                    <a:pt x="34" y="88"/>
                    <a:pt x="20" y="51"/>
                    <a:pt x="6" y="15"/>
                  </a:cubicBezTo>
                  <a:close/>
                </a:path>
              </a:pathLst>
            </a:custGeom>
            <a:solidFill>
              <a:schemeClr val="tx2"/>
            </a:solidFill>
            <a:ln>
              <a:noFill/>
            </a:ln>
          </p:spPr>
        </p:sp>
        <p:sp>
          <p:nvSpPr>
            <p:cNvPr id="14" name="Freeform 30"/>
            <p:cNvSpPr/>
            <p:nvPr/>
          </p:nvSpPr>
          <p:spPr bwMode="auto">
            <a:xfrm>
              <a:off x="7037388" y="3811588"/>
              <a:ext cx="457200" cy="1852613"/>
            </a:xfrm>
            <a:custGeom>
              <a:avLst/>
              <a:gdLst/>
              <a:ahLst/>
              <a:cxnLst/>
              <a:rect l="0" t="0" r="r" b="b"/>
              <a:pathLst>
                <a:path w="115" h="467">
                  <a:moveTo>
                    <a:pt x="101" y="409"/>
                  </a:moveTo>
                  <a:cubicBezTo>
                    <a:pt x="93" y="388"/>
                    <a:pt x="85" y="366"/>
                    <a:pt x="78" y="344"/>
                  </a:cubicBezTo>
                  <a:cubicBezTo>
                    <a:pt x="57" y="281"/>
                    <a:pt x="41" y="216"/>
                    <a:pt x="29" y="151"/>
                  </a:cubicBezTo>
                  <a:cubicBezTo>
                    <a:pt x="22" y="119"/>
                    <a:pt x="17" y="86"/>
                    <a:pt x="13" y="53"/>
                  </a:cubicBezTo>
                  <a:cubicBezTo>
                    <a:pt x="9" y="35"/>
                    <a:pt x="4" y="18"/>
                    <a:pt x="0" y="0"/>
                  </a:cubicBezTo>
                  <a:cubicBezTo>
                    <a:pt x="5" y="51"/>
                    <a:pt x="12" y="102"/>
                    <a:pt x="21" y="152"/>
                  </a:cubicBezTo>
                  <a:cubicBezTo>
                    <a:pt x="33" y="218"/>
                    <a:pt x="49" y="283"/>
                    <a:pt x="69" y="347"/>
                  </a:cubicBezTo>
                  <a:cubicBezTo>
                    <a:pt x="79" y="378"/>
                    <a:pt x="90" y="410"/>
                    <a:pt x="103" y="441"/>
                  </a:cubicBezTo>
                  <a:cubicBezTo>
                    <a:pt x="107" y="449"/>
                    <a:pt x="111" y="458"/>
                    <a:pt x="115" y="467"/>
                  </a:cubicBezTo>
                  <a:cubicBezTo>
                    <a:pt x="114" y="464"/>
                    <a:pt x="113" y="461"/>
                    <a:pt x="112" y="458"/>
                  </a:cubicBezTo>
                  <a:cubicBezTo>
                    <a:pt x="108" y="442"/>
                    <a:pt x="104" y="425"/>
                    <a:pt x="101" y="409"/>
                  </a:cubicBezTo>
                  <a:close/>
                </a:path>
              </a:pathLst>
            </a:custGeom>
            <a:solidFill>
              <a:schemeClr val="tx2"/>
            </a:solidFill>
            <a:ln>
              <a:noFill/>
            </a:ln>
          </p:spPr>
        </p:sp>
        <p:sp>
          <p:nvSpPr>
            <p:cNvPr id="15" name="Freeform 31"/>
            <p:cNvSpPr/>
            <p:nvPr/>
          </p:nvSpPr>
          <p:spPr bwMode="auto">
            <a:xfrm>
              <a:off x="6992938" y="1263650"/>
              <a:ext cx="144463" cy="2508250"/>
            </a:xfrm>
            <a:custGeom>
              <a:avLst/>
              <a:gdLst/>
              <a:ahLst/>
              <a:cxnLst/>
              <a:rect l="0" t="0" r="r" b="b"/>
              <a:pathLst>
                <a:path w="36" h="633">
                  <a:moveTo>
                    <a:pt x="17" y="633"/>
                  </a:moveTo>
                  <a:cubicBezTo>
                    <a:pt x="15" y="621"/>
                    <a:pt x="14" y="609"/>
                    <a:pt x="13" y="597"/>
                  </a:cubicBezTo>
                  <a:cubicBezTo>
                    <a:pt x="8" y="530"/>
                    <a:pt x="5" y="464"/>
                    <a:pt x="5" y="398"/>
                  </a:cubicBezTo>
                  <a:cubicBezTo>
                    <a:pt x="5" y="331"/>
                    <a:pt x="8" y="265"/>
                    <a:pt x="13" y="198"/>
                  </a:cubicBezTo>
                  <a:cubicBezTo>
                    <a:pt x="15" y="165"/>
                    <a:pt x="18" y="132"/>
                    <a:pt x="22" y="99"/>
                  </a:cubicBezTo>
                  <a:cubicBezTo>
                    <a:pt x="26" y="66"/>
                    <a:pt x="30" y="33"/>
                    <a:pt x="36" y="0"/>
                  </a:cubicBezTo>
                  <a:cubicBezTo>
                    <a:pt x="35" y="0"/>
                    <a:pt x="35" y="0"/>
                    <a:pt x="35" y="0"/>
                  </a:cubicBezTo>
                  <a:cubicBezTo>
                    <a:pt x="29" y="33"/>
                    <a:pt x="24" y="66"/>
                    <a:pt x="20" y="99"/>
                  </a:cubicBezTo>
                  <a:cubicBezTo>
                    <a:pt x="16" y="132"/>
                    <a:pt x="13" y="165"/>
                    <a:pt x="10" y="198"/>
                  </a:cubicBezTo>
                  <a:cubicBezTo>
                    <a:pt x="4" y="264"/>
                    <a:pt x="1" y="331"/>
                    <a:pt x="1" y="398"/>
                  </a:cubicBezTo>
                  <a:cubicBezTo>
                    <a:pt x="0" y="461"/>
                    <a:pt x="2" y="525"/>
                    <a:pt x="7" y="589"/>
                  </a:cubicBezTo>
                  <a:cubicBezTo>
                    <a:pt x="10" y="603"/>
                    <a:pt x="13" y="618"/>
                    <a:pt x="16" y="632"/>
                  </a:cubicBezTo>
                  <a:cubicBezTo>
                    <a:pt x="16" y="632"/>
                    <a:pt x="17" y="633"/>
                    <a:pt x="17" y="633"/>
                  </a:cubicBezTo>
                  <a:close/>
                </a:path>
              </a:pathLst>
            </a:custGeom>
            <a:solidFill>
              <a:schemeClr val="tx2"/>
            </a:solidFill>
            <a:ln>
              <a:noFill/>
            </a:ln>
          </p:spPr>
        </p:sp>
        <p:sp>
          <p:nvSpPr>
            <p:cNvPr id="16" name="Freeform 32"/>
            <p:cNvSpPr/>
            <p:nvPr/>
          </p:nvSpPr>
          <p:spPr bwMode="auto">
            <a:xfrm>
              <a:off x="7526338" y="5640388"/>
              <a:ext cx="111125" cy="233363"/>
            </a:xfrm>
            <a:custGeom>
              <a:avLst/>
              <a:gdLst/>
              <a:ahLst/>
              <a:cxnLst/>
              <a:rect l="0" t="0" r="r" b="b"/>
              <a:pathLst>
                <a:path w="28" h="59">
                  <a:moveTo>
                    <a:pt x="22" y="59"/>
                  </a:moveTo>
                  <a:cubicBezTo>
                    <a:pt x="28" y="59"/>
                    <a:pt x="28" y="59"/>
                    <a:pt x="28" y="59"/>
                  </a:cubicBezTo>
                  <a:cubicBezTo>
                    <a:pt x="18" y="40"/>
                    <a:pt x="9" y="20"/>
                    <a:pt x="0" y="0"/>
                  </a:cubicBezTo>
                  <a:cubicBezTo>
                    <a:pt x="6" y="20"/>
                    <a:pt x="13" y="40"/>
                    <a:pt x="22" y="59"/>
                  </a:cubicBezTo>
                  <a:close/>
                </a:path>
              </a:pathLst>
            </a:custGeom>
            <a:solidFill>
              <a:schemeClr val="tx2"/>
            </a:solidFill>
            <a:ln>
              <a:noFill/>
            </a:ln>
          </p:spPr>
        </p:sp>
        <p:sp>
          <p:nvSpPr>
            <p:cNvPr id="17" name="Freeform 33"/>
            <p:cNvSpPr/>
            <p:nvPr/>
          </p:nvSpPr>
          <p:spPr bwMode="auto">
            <a:xfrm>
              <a:off x="7021513" y="3598863"/>
              <a:ext cx="68263" cy="423863"/>
            </a:xfrm>
            <a:custGeom>
              <a:avLst/>
              <a:gdLst/>
              <a:ahLst/>
              <a:cxnLst/>
              <a:rect l="0" t="0" r="r" b="b"/>
              <a:pathLst>
                <a:path w="17" h="107">
                  <a:moveTo>
                    <a:pt x="4" y="54"/>
                  </a:moveTo>
                  <a:cubicBezTo>
                    <a:pt x="8" y="72"/>
                    <a:pt x="13" y="89"/>
                    <a:pt x="17" y="107"/>
                  </a:cubicBezTo>
                  <a:cubicBezTo>
                    <a:pt x="14" y="86"/>
                    <a:pt x="12" y="65"/>
                    <a:pt x="10" y="44"/>
                  </a:cubicBezTo>
                  <a:cubicBezTo>
                    <a:pt x="10" y="44"/>
                    <a:pt x="9" y="43"/>
                    <a:pt x="9" y="43"/>
                  </a:cubicBezTo>
                  <a:cubicBezTo>
                    <a:pt x="6" y="29"/>
                    <a:pt x="3" y="14"/>
                    <a:pt x="0" y="0"/>
                  </a:cubicBezTo>
                  <a:cubicBezTo>
                    <a:pt x="0" y="2"/>
                    <a:pt x="0" y="5"/>
                    <a:pt x="0" y="8"/>
                  </a:cubicBezTo>
                  <a:cubicBezTo>
                    <a:pt x="1" y="23"/>
                    <a:pt x="3" y="39"/>
                    <a:pt x="4" y="54"/>
                  </a:cubicBezTo>
                  <a:close/>
                </a:path>
              </a:pathLst>
            </a:custGeom>
            <a:solidFill>
              <a:schemeClr val="tx2"/>
            </a:solidFill>
            <a:ln>
              <a:noFill/>
            </a:ln>
          </p:spPr>
        </p:sp>
        <p:sp>
          <p:nvSpPr>
            <p:cNvPr id="18" name="Freeform 34"/>
            <p:cNvSpPr/>
            <p:nvPr/>
          </p:nvSpPr>
          <p:spPr bwMode="auto">
            <a:xfrm>
              <a:off x="7412038" y="2801938"/>
              <a:ext cx="1168400" cy="2251075"/>
            </a:xfrm>
            <a:custGeom>
              <a:avLst/>
              <a:gdLst/>
              <a:ahLst/>
              <a:cxnLst/>
              <a:rect l="0" t="0" r="r" b="b"/>
              <a:pathLst>
                <a:path w="294" h="568">
                  <a:moveTo>
                    <a:pt x="8" y="553"/>
                  </a:moveTo>
                  <a:cubicBezTo>
                    <a:pt x="9" y="501"/>
                    <a:pt x="19" y="448"/>
                    <a:pt x="35" y="397"/>
                  </a:cubicBezTo>
                  <a:cubicBezTo>
                    <a:pt x="51" y="347"/>
                    <a:pt x="73" y="298"/>
                    <a:pt x="99" y="252"/>
                  </a:cubicBezTo>
                  <a:cubicBezTo>
                    <a:pt x="124" y="205"/>
                    <a:pt x="154" y="161"/>
                    <a:pt x="187" y="119"/>
                  </a:cubicBezTo>
                  <a:cubicBezTo>
                    <a:pt x="203" y="98"/>
                    <a:pt x="220" y="77"/>
                    <a:pt x="238" y="58"/>
                  </a:cubicBezTo>
                  <a:cubicBezTo>
                    <a:pt x="247" y="48"/>
                    <a:pt x="256" y="38"/>
                    <a:pt x="265" y="28"/>
                  </a:cubicBezTo>
                  <a:cubicBezTo>
                    <a:pt x="274" y="19"/>
                    <a:pt x="284" y="9"/>
                    <a:pt x="294" y="0"/>
                  </a:cubicBezTo>
                  <a:cubicBezTo>
                    <a:pt x="293" y="0"/>
                    <a:pt x="293" y="0"/>
                    <a:pt x="293" y="0"/>
                  </a:cubicBezTo>
                  <a:cubicBezTo>
                    <a:pt x="283" y="9"/>
                    <a:pt x="273" y="18"/>
                    <a:pt x="264" y="27"/>
                  </a:cubicBezTo>
                  <a:cubicBezTo>
                    <a:pt x="255" y="37"/>
                    <a:pt x="246" y="47"/>
                    <a:pt x="237" y="56"/>
                  </a:cubicBezTo>
                  <a:cubicBezTo>
                    <a:pt x="218" y="76"/>
                    <a:pt x="201" y="96"/>
                    <a:pt x="185" y="117"/>
                  </a:cubicBezTo>
                  <a:cubicBezTo>
                    <a:pt x="151" y="159"/>
                    <a:pt x="121" y="203"/>
                    <a:pt x="95" y="249"/>
                  </a:cubicBezTo>
                  <a:cubicBezTo>
                    <a:pt x="68" y="296"/>
                    <a:pt x="46" y="345"/>
                    <a:pt x="30" y="396"/>
                  </a:cubicBezTo>
                  <a:cubicBezTo>
                    <a:pt x="13" y="445"/>
                    <a:pt x="3" y="497"/>
                    <a:pt x="0" y="549"/>
                  </a:cubicBezTo>
                  <a:cubicBezTo>
                    <a:pt x="3" y="555"/>
                    <a:pt x="5" y="561"/>
                    <a:pt x="7" y="568"/>
                  </a:cubicBezTo>
                  <a:cubicBezTo>
                    <a:pt x="7" y="563"/>
                    <a:pt x="7" y="558"/>
                    <a:pt x="8" y="553"/>
                  </a:cubicBezTo>
                  <a:close/>
                </a:path>
              </a:pathLst>
            </a:custGeom>
            <a:solidFill>
              <a:schemeClr val="tx2"/>
            </a:solidFill>
            <a:ln>
              <a:noFill/>
            </a:ln>
          </p:spPr>
        </p:sp>
        <p:sp>
          <p:nvSpPr>
            <p:cNvPr id="19" name="Freeform 35"/>
            <p:cNvSpPr/>
            <p:nvPr/>
          </p:nvSpPr>
          <p:spPr bwMode="auto">
            <a:xfrm>
              <a:off x="7494588" y="5664200"/>
              <a:ext cx="100013" cy="209550"/>
            </a:xfrm>
            <a:custGeom>
              <a:avLst/>
              <a:gdLst/>
              <a:ahLst/>
              <a:cxnLst/>
              <a:rect l="0" t="0" r="r" b="b"/>
              <a:pathLst>
                <a:path w="25" h="53">
                  <a:moveTo>
                    <a:pt x="0" y="0"/>
                  </a:moveTo>
                  <a:cubicBezTo>
                    <a:pt x="5" y="18"/>
                    <a:pt x="12" y="36"/>
                    <a:pt x="19" y="53"/>
                  </a:cubicBezTo>
                  <a:cubicBezTo>
                    <a:pt x="25" y="53"/>
                    <a:pt x="25" y="53"/>
                    <a:pt x="25" y="53"/>
                  </a:cubicBezTo>
                  <a:cubicBezTo>
                    <a:pt x="16" y="36"/>
                    <a:pt x="8" y="18"/>
                    <a:pt x="0" y="0"/>
                  </a:cubicBezTo>
                  <a:close/>
                </a:path>
              </a:pathLst>
            </a:custGeom>
            <a:solidFill>
              <a:schemeClr val="tx2"/>
            </a:solidFill>
            <a:ln>
              <a:noFill/>
            </a:ln>
          </p:spPr>
        </p:sp>
        <p:sp>
          <p:nvSpPr>
            <p:cNvPr id="20" name="Freeform 36"/>
            <p:cNvSpPr/>
            <p:nvPr/>
          </p:nvSpPr>
          <p:spPr bwMode="auto">
            <a:xfrm>
              <a:off x="7412038" y="5081588"/>
              <a:ext cx="114300" cy="558800"/>
            </a:xfrm>
            <a:custGeom>
              <a:avLst/>
              <a:gdLst/>
              <a:ahLst/>
              <a:cxnLst/>
              <a:rect l="0" t="0" r="r" b="b"/>
              <a:pathLst>
                <a:path w="29" h="141">
                  <a:moveTo>
                    <a:pt x="0" y="0"/>
                  </a:moveTo>
                  <a:cubicBezTo>
                    <a:pt x="0" y="30"/>
                    <a:pt x="2" y="60"/>
                    <a:pt x="7" y="89"/>
                  </a:cubicBezTo>
                  <a:cubicBezTo>
                    <a:pt x="11" y="98"/>
                    <a:pt x="14" y="108"/>
                    <a:pt x="18" y="117"/>
                  </a:cubicBezTo>
                  <a:cubicBezTo>
                    <a:pt x="22" y="125"/>
                    <a:pt x="25" y="133"/>
                    <a:pt x="29" y="141"/>
                  </a:cubicBezTo>
                  <a:cubicBezTo>
                    <a:pt x="28" y="139"/>
                    <a:pt x="28" y="137"/>
                    <a:pt x="27" y="135"/>
                  </a:cubicBezTo>
                  <a:cubicBezTo>
                    <a:pt x="16" y="98"/>
                    <a:pt x="10" y="60"/>
                    <a:pt x="8" y="22"/>
                  </a:cubicBezTo>
                  <a:cubicBezTo>
                    <a:pt x="7" y="18"/>
                    <a:pt x="5" y="15"/>
                    <a:pt x="4" y="11"/>
                  </a:cubicBezTo>
                  <a:cubicBezTo>
                    <a:pt x="2" y="7"/>
                    <a:pt x="1" y="3"/>
                    <a:pt x="0" y="0"/>
                  </a:cubicBezTo>
                  <a:close/>
                </a:path>
              </a:pathLst>
            </a:custGeom>
            <a:solidFill>
              <a:schemeClr val="tx2"/>
            </a:solidFill>
            <a:ln>
              <a:noFill/>
            </a:ln>
          </p:spPr>
        </p:sp>
        <p:sp>
          <p:nvSpPr>
            <p:cNvPr id="21" name="Freeform 37"/>
            <p:cNvSpPr/>
            <p:nvPr/>
          </p:nvSpPr>
          <p:spPr bwMode="auto">
            <a:xfrm>
              <a:off x="7412038" y="4978400"/>
              <a:ext cx="31750" cy="188913"/>
            </a:xfrm>
            <a:custGeom>
              <a:avLst/>
              <a:gdLst/>
              <a:ahLst/>
              <a:cxnLst/>
              <a:rect l="0" t="0" r="r" b="b"/>
              <a:pathLst>
                <a:path w="8" h="48">
                  <a:moveTo>
                    <a:pt x="0" y="26"/>
                  </a:moveTo>
                  <a:cubicBezTo>
                    <a:pt x="1" y="29"/>
                    <a:pt x="2" y="33"/>
                    <a:pt x="4" y="37"/>
                  </a:cubicBezTo>
                  <a:cubicBezTo>
                    <a:pt x="5" y="41"/>
                    <a:pt x="7" y="44"/>
                    <a:pt x="8" y="48"/>
                  </a:cubicBezTo>
                  <a:cubicBezTo>
                    <a:pt x="7" y="38"/>
                    <a:pt x="7" y="28"/>
                    <a:pt x="7" y="19"/>
                  </a:cubicBezTo>
                  <a:cubicBezTo>
                    <a:pt x="5" y="12"/>
                    <a:pt x="3" y="6"/>
                    <a:pt x="0" y="0"/>
                  </a:cubicBezTo>
                  <a:cubicBezTo>
                    <a:pt x="0" y="1"/>
                    <a:pt x="0" y="3"/>
                    <a:pt x="0" y="4"/>
                  </a:cubicBezTo>
                  <a:cubicBezTo>
                    <a:pt x="0" y="11"/>
                    <a:pt x="0" y="19"/>
                    <a:pt x="0" y="26"/>
                  </a:cubicBezTo>
                  <a:close/>
                </a:path>
              </a:pathLst>
            </a:custGeom>
            <a:solidFill>
              <a:schemeClr val="tx2"/>
            </a:solidFill>
            <a:ln>
              <a:noFill/>
            </a:ln>
          </p:spPr>
        </p:sp>
        <p:sp>
          <p:nvSpPr>
            <p:cNvPr id="22" name="Freeform 38"/>
            <p:cNvSpPr/>
            <p:nvPr/>
          </p:nvSpPr>
          <p:spPr bwMode="auto">
            <a:xfrm>
              <a:off x="7439026" y="5434013"/>
              <a:ext cx="174625" cy="439738"/>
            </a:xfrm>
            <a:custGeom>
              <a:avLst/>
              <a:gdLst/>
              <a:ahLst/>
              <a:cxnLst/>
              <a:rect l="0" t="0" r="r" b="b"/>
              <a:pathLst>
                <a:path w="44" h="111">
                  <a:moveTo>
                    <a:pt x="11" y="28"/>
                  </a:moveTo>
                  <a:cubicBezTo>
                    <a:pt x="7" y="19"/>
                    <a:pt x="4" y="9"/>
                    <a:pt x="0" y="0"/>
                  </a:cubicBezTo>
                  <a:cubicBezTo>
                    <a:pt x="3" y="16"/>
                    <a:pt x="7" y="33"/>
                    <a:pt x="11" y="49"/>
                  </a:cubicBezTo>
                  <a:cubicBezTo>
                    <a:pt x="12" y="52"/>
                    <a:pt x="13" y="55"/>
                    <a:pt x="14" y="58"/>
                  </a:cubicBezTo>
                  <a:cubicBezTo>
                    <a:pt x="22" y="76"/>
                    <a:pt x="30" y="94"/>
                    <a:pt x="39" y="111"/>
                  </a:cubicBezTo>
                  <a:cubicBezTo>
                    <a:pt x="44" y="111"/>
                    <a:pt x="44" y="111"/>
                    <a:pt x="44" y="111"/>
                  </a:cubicBezTo>
                  <a:cubicBezTo>
                    <a:pt x="35" y="92"/>
                    <a:pt x="28" y="72"/>
                    <a:pt x="22" y="52"/>
                  </a:cubicBezTo>
                  <a:cubicBezTo>
                    <a:pt x="18" y="44"/>
                    <a:pt x="15" y="36"/>
                    <a:pt x="11" y="28"/>
                  </a:cubicBezTo>
                  <a:close/>
                </a:path>
              </a:pathLst>
            </a:custGeom>
            <a:solidFill>
              <a:schemeClr val="tx2"/>
            </a:solidFill>
            <a:ln>
              <a:noFill/>
            </a:ln>
          </p:spPr>
        </p:sp>
      </p:grpSp>
      <p:sp>
        <p:nvSpPr>
          <p:cNvPr id="7" name="Rectangle 6"/>
          <p:cNvSpPr/>
          <p:nvPr/>
        </p:nvSpPr>
        <p:spPr>
          <a:xfrm>
            <a:off x="0" y="0"/>
            <a:ext cx="182880" cy="6858000"/>
          </a:xfrm>
          <a:prstGeom prst="rect">
            <a:avLst/>
          </a:prstGeom>
          <a:solidFill>
            <a:schemeClr val="tx2"/>
          </a:solidFill>
          <a:ln>
            <a:noFill/>
          </a:ln>
          <a:effectLst/>
        </p:spPr>
        <p:style>
          <a:lnRef idx="1">
            <a:schemeClr val="accent1"/>
          </a:lnRef>
          <a:fillRef idx="3">
            <a:schemeClr val="accent1"/>
          </a:fillRef>
          <a:effectRef idx="2">
            <a:schemeClr val="accent1"/>
          </a:effectRef>
          <a:fontRef idx="minor">
            <a:schemeClr val="lt1"/>
          </a:fontRef>
        </p:style>
      </p:sp>
      <p:sp>
        <p:nvSpPr>
          <p:cNvPr id="2" name="Title Placeholder 1"/>
          <p:cNvSpPr>
            <a:spLocks noGrp="1"/>
          </p:cNvSpPr>
          <p:nvPr>
            <p:ph type="title"/>
          </p:nvPr>
        </p:nvSpPr>
        <p:spPr>
          <a:xfrm>
            <a:off x="2592924" y="624110"/>
            <a:ext cx="8911687" cy="128089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2589212" y="2133600"/>
            <a:ext cx="8915400" cy="3886200"/>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361612" y="6130437"/>
            <a:ext cx="1146283" cy="370396"/>
          </a:xfrm>
          <a:prstGeom prst="rect">
            <a:avLst/>
          </a:prstGeom>
        </p:spPr>
        <p:txBody>
          <a:bodyPr vert="horz" lIns="91440" tIns="45720" rIns="91440" bIns="45720" rtlCol="0" anchor="ctr"/>
          <a:lstStyle>
            <a:lvl1pPr algn="r">
              <a:defRPr sz="900">
                <a:solidFill>
                  <a:schemeClr val="tx1">
                    <a:tint val="75000"/>
                  </a:schemeClr>
                </a:solidFill>
              </a:defRPr>
            </a:lvl1pPr>
          </a:lstStyle>
          <a:p>
            <a:fld id="{A0CBB858-03BD-4890-AAD7-030600DFBE23}" type="datetimeFigureOut">
              <a:rPr lang="en-US" smtClean="0"/>
              <a:t>9/5/2023</a:t>
            </a:fld>
            <a:endParaRPr lang="en-US"/>
          </a:p>
        </p:txBody>
      </p:sp>
      <p:sp>
        <p:nvSpPr>
          <p:cNvPr id="5" name="Footer Placeholder 4"/>
          <p:cNvSpPr>
            <a:spLocks noGrp="1"/>
          </p:cNvSpPr>
          <p:nvPr>
            <p:ph type="ftr" sz="quarter" idx="3"/>
          </p:nvPr>
        </p:nvSpPr>
        <p:spPr>
          <a:xfrm>
            <a:off x="2589212" y="6135808"/>
            <a:ext cx="7619999"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bwMode="gray">
          <a:xfrm>
            <a:off x="531812" y="787782"/>
            <a:ext cx="779767" cy="365125"/>
          </a:xfrm>
          <a:prstGeom prst="rect">
            <a:avLst/>
          </a:prstGeom>
        </p:spPr>
        <p:txBody>
          <a:bodyPr vert="horz" lIns="91440" tIns="45720" rIns="91440" bIns="45720" rtlCol="0" anchor="ctr"/>
          <a:lstStyle>
            <a:lvl1pPr algn="r">
              <a:defRPr sz="2000">
                <a:solidFill>
                  <a:srgbClr val="FEFFFF"/>
                </a:solidFill>
              </a:defRPr>
            </a:lvl1pPr>
          </a:lstStyle>
          <a:p>
            <a:fld id="{BB49BCFB-FF42-4F19-946F-28C288652ED6}" type="slidenum">
              <a:rPr lang="en-US" smtClean="0"/>
              <a:t>‹#›</a:t>
            </a:fld>
            <a:endParaRPr lang="en-US"/>
          </a:p>
        </p:txBody>
      </p:sp>
    </p:spTree>
    <p:extLst>
      <p:ext uri="{BB962C8B-B14F-4D97-AF65-F5344CB8AC3E}">
        <p14:creationId xmlns:p14="http://schemas.microsoft.com/office/powerpoint/2010/main" val="2067883077"/>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Lst>
  <p:txStyles>
    <p:titleStyle>
      <a:lvl1pPr algn="l" defTabSz="457200" rtl="0" eaLnBrk="1" latinLnBrk="0" hangingPunct="1">
        <a:spcBef>
          <a:spcPct val="0"/>
        </a:spcBef>
        <a:buNone/>
        <a:defRPr sz="3600" kern="1200">
          <a:solidFill>
            <a:schemeClr val="tx1">
              <a:lumMod val="85000"/>
              <a:lumOff val="1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2212622"/>
            <a:ext cx="8915400" cy="3698600"/>
          </a:xfrm>
        </p:spPr>
        <p:txBody>
          <a:bodyPr>
            <a:normAutofit/>
          </a:bodyPr>
          <a:lstStyle/>
          <a:p>
            <a:pPr marL="0" indent="0" algn="ctr" rtl="1">
              <a:buNone/>
            </a:pPr>
            <a:r>
              <a:rPr lang="fa-IR" sz="4400" dirty="0">
                <a:solidFill>
                  <a:srgbClr val="FF0000"/>
                </a:solidFill>
                <a:cs typeface="B Mitra" panose="00000400000000000000" pitchFamily="2" charset="-78"/>
              </a:rPr>
              <a:t>پس از زایمان</a:t>
            </a:r>
            <a:endParaRPr lang="en-US" sz="4400" dirty="0">
              <a:solidFill>
                <a:srgbClr val="FF0000"/>
              </a:solidFill>
              <a:cs typeface="B Mitra" panose="00000400000000000000" pitchFamily="2" charset="-78"/>
            </a:endParaRPr>
          </a:p>
        </p:txBody>
      </p:sp>
    </p:spTree>
    <p:extLst>
      <p:ext uri="{BB962C8B-B14F-4D97-AF65-F5344CB8AC3E}">
        <p14:creationId xmlns:p14="http://schemas.microsoft.com/office/powerpoint/2010/main" val="51987372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13BC2A4-F590-63A4-7D27-D583371DC2ED}"/>
              </a:ext>
            </a:extLst>
          </p:cNvPr>
          <p:cNvSpPr>
            <a:spLocks noGrp="1"/>
          </p:cNvSpPr>
          <p:nvPr>
            <p:ph idx="1"/>
          </p:nvPr>
        </p:nvSpPr>
        <p:spPr/>
        <p:txBody>
          <a:bodyPr>
            <a:normAutofit/>
          </a:bodyPr>
          <a:lstStyle/>
          <a:p>
            <a:pPr marL="0" indent="0" algn="ctr" rtl="1">
              <a:buNone/>
            </a:pPr>
            <a:r>
              <a:rPr lang="fa-IR" sz="4000" dirty="0">
                <a:solidFill>
                  <a:srgbClr val="FF0000"/>
                </a:solidFill>
                <a:cs typeface="2  Nazanin" panose="00000400000000000000" pitchFamily="2" charset="-78"/>
              </a:rPr>
              <a:t>تعاریف مراقبت های پس از زایمان</a:t>
            </a:r>
            <a:endParaRPr lang="en-US" sz="4000" dirty="0">
              <a:solidFill>
                <a:srgbClr val="FF0000"/>
              </a:solidFill>
              <a:cs typeface="2  Nazanin" panose="00000400000000000000" pitchFamily="2" charset="-78"/>
            </a:endParaRPr>
          </a:p>
        </p:txBody>
      </p:sp>
    </p:spTree>
    <p:extLst>
      <p:ext uri="{BB962C8B-B14F-4D97-AF65-F5344CB8AC3E}">
        <p14:creationId xmlns:p14="http://schemas.microsoft.com/office/powerpoint/2010/main" val="404448817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836579"/>
            <a:ext cx="8915400" cy="5074643"/>
          </a:xfrm>
        </p:spPr>
        <p:txBody>
          <a:bodyPr>
            <a:noAutofit/>
          </a:bodyPr>
          <a:lstStyle/>
          <a:p>
            <a:pPr marL="0" indent="0" algn="r" rtl="1">
              <a:buNone/>
            </a:pPr>
            <a:r>
              <a:rPr lang="fa-IR" sz="2400" b="1" dirty="0">
                <a:cs typeface="B Nazanin" panose="00000400000000000000" pitchFamily="2" charset="-78"/>
              </a:rPr>
              <a:t>اقدام </a:t>
            </a:r>
          </a:p>
          <a:p>
            <a:pPr marL="0" indent="0" algn="r" rtl="1">
              <a:buNone/>
            </a:pPr>
            <a:r>
              <a:rPr lang="fa-IR" sz="2400" dirty="0">
                <a:solidFill>
                  <a:srgbClr val="FFC000"/>
                </a:solidFill>
                <a:cs typeface="B Nazanin" panose="00000400000000000000" pitchFamily="2" charset="-78"/>
              </a:rPr>
              <a:t>- در صورت غیر طبیعي بودن نتايج ارزيابي، اقدام طبق مراقبت های ویژه بارداری</a:t>
            </a:r>
          </a:p>
          <a:p>
            <a:pPr marL="0" indent="0" algn="r" rtl="1">
              <a:buNone/>
            </a:pPr>
            <a:r>
              <a:rPr lang="fa-IR" sz="2400" dirty="0">
                <a:solidFill>
                  <a:srgbClr val="FFC000"/>
                </a:solidFill>
                <a:cs typeface="B Nazanin" panose="00000400000000000000" pitchFamily="2" charset="-78"/>
              </a:rPr>
              <a:t>- ارجاع غیر فوري به ماما جهت:</a:t>
            </a:r>
          </a:p>
          <a:p>
            <a:pPr marL="0" indent="0" algn="r" rtl="1">
              <a:buNone/>
            </a:pPr>
            <a:r>
              <a:rPr lang="fa-IR" sz="2400" dirty="0">
                <a:solidFill>
                  <a:srgbClr val="FFC000"/>
                </a:solidFill>
                <a:cs typeface="B Nazanin" panose="00000400000000000000" pitchFamily="2" charset="-78"/>
              </a:rPr>
              <a:t>- انجام پاپ اسمیر در صورت نیاز</a:t>
            </a:r>
          </a:p>
          <a:p>
            <a:pPr marL="0" indent="0" algn="r" rtl="1">
              <a:buNone/>
            </a:pPr>
            <a:r>
              <a:rPr lang="fa-IR" sz="2400" dirty="0">
                <a:solidFill>
                  <a:srgbClr val="FFC000"/>
                </a:solidFill>
                <a:cs typeface="B Nazanin" panose="00000400000000000000" pitchFamily="2" charset="-78"/>
              </a:rPr>
              <a:t>- درخواست آزمايش </a:t>
            </a:r>
            <a:r>
              <a:rPr lang="en-US" sz="2400" dirty="0">
                <a:solidFill>
                  <a:srgbClr val="FFC000"/>
                </a:solidFill>
                <a:cs typeface="B Nazanin" panose="00000400000000000000" pitchFamily="2" charset="-78"/>
              </a:rPr>
              <a:t>FBS </a:t>
            </a:r>
            <a:r>
              <a:rPr lang="fa-IR" sz="2400" dirty="0">
                <a:solidFill>
                  <a:srgbClr val="FFC000"/>
                </a:solidFill>
                <a:cs typeface="B Nazanin" panose="00000400000000000000" pitchFamily="2" charset="-78"/>
              </a:rPr>
              <a:t>و  </a:t>
            </a:r>
            <a:r>
              <a:rPr lang="en-US" sz="2400" dirty="0">
                <a:solidFill>
                  <a:srgbClr val="FFC000"/>
                </a:solidFill>
                <a:cs typeface="B Nazanin" panose="00000400000000000000" pitchFamily="2" charset="-78"/>
              </a:rPr>
              <a:t>OGTT </a:t>
            </a:r>
            <a:r>
              <a:rPr lang="fa-IR" sz="2400" dirty="0">
                <a:solidFill>
                  <a:srgbClr val="FFC000"/>
                </a:solidFill>
                <a:cs typeface="B Nazanin" panose="00000400000000000000" pitchFamily="2" charset="-78"/>
              </a:rPr>
              <a:t>  (ناشتا و دو ساعته)در مادران مبتلا به ديابت بارداري</a:t>
            </a:r>
          </a:p>
          <a:p>
            <a:pPr marL="0" indent="0" algn="r" rtl="1">
              <a:buNone/>
            </a:pPr>
            <a:r>
              <a:rPr lang="fa-IR" sz="2400" dirty="0">
                <a:solidFill>
                  <a:srgbClr val="00B050"/>
                </a:solidFill>
                <a:cs typeface="B Nazanin" panose="00000400000000000000" pitchFamily="2" charset="-78"/>
              </a:rPr>
              <a:t>- تجويز مکمل هاي دارويي</a:t>
            </a:r>
          </a:p>
          <a:p>
            <a:pPr marL="0" indent="0" algn="r" rtl="1">
              <a:buNone/>
            </a:pPr>
            <a:r>
              <a:rPr lang="fa-IR" sz="2400" dirty="0">
                <a:solidFill>
                  <a:srgbClr val="00B050"/>
                </a:solidFill>
                <a:cs typeface="B Nazanin" panose="00000400000000000000" pitchFamily="2" charset="-78"/>
              </a:rPr>
              <a:t>- ارايه توصیه هاي بهداشتي و آموزش هاي لازم </a:t>
            </a:r>
          </a:p>
          <a:p>
            <a:pPr marL="0" indent="0" algn="r" rtl="1">
              <a:buNone/>
            </a:pPr>
            <a:r>
              <a:rPr lang="fa-IR" sz="2400" dirty="0">
                <a:solidFill>
                  <a:srgbClr val="00B050"/>
                </a:solidFill>
                <a:cs typeface="B Nazanin" panose="00000400000000000000" pitchFamily="2" charset="-78"/>
              </a:rPr>
              <a:t>- غربالگري سلامت روان </a:t>
            </a:r>
          </a:p>
          <a:p>
            <a:pPr marL="0" indent="0" algn="r" rtl="1">
              <a:buNone/>
            </a:pPr>
            <a:r>
              <a:rPr lang="fa-IR" sz="2400" dirty="0">
                <a:solidFill>
                  <a:srgbClr val="00B050"/>
                </a:solidFill>
                <a:cs typeface="B Nazanin" panose="00000400000000000000" pitchFamily="2" charset="-78"/>
              </a:rPr>
              <a:t>- غربالگري همسر آزاري</a:t>
            </a:r>
            <a:endParaRPr lang="en-US" sz="2400" dirty="0">
              <a:solidFill>
                <a:srgbClr val="00B050"/>
              </a:solidFill>
              <a:cs typeface="B Nazanin" panose="00000400000000000000" pitchFamily="2" charset="-78"/>
            </a:endParaRPr>
          </a:p>
        </p:txBody>
      </p:sp>
    </p:spTree>
    <p:extLst>
      <p:ext uri="{BB962C8B-B14F-4D97-AF65-F5344CB8AC3E}">
        <p14:creationId xmlns:p14="http://schemas.microsoft.com/office/powerpoint/2010/main" val="206558936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614311" y="1332089"/>
            <a:ext cx="9890301" cy="4579133"/>
          </a:xfrm>
        </p:spPr>
        <p:txBody>
          <a:bodyPr>
            <a:normAutofit lnSpcReduction="10000"/>
          </a:bodyPr>
          <a:lstStyle/>
          <a:p>
            <a:pPr marL="0" indent="0" algn="r" rtl="1">
              <a:buNone/>
            </a:pPr>
            <a:r>
              <a:rPr lang="fa-IR" sz="2400" dirty="0">
                <a:solidFill>
                  <a:srgbClr val="00B050"/>
                </a:solidFill>
                <a:cs typeface="B Nazanin" panose="00000400000000000000" pitchFamily="2" charset="-78"/>
              </a:rPr>
              <a:t>ارزيابی علائم خطر فوري: </a:t>
            </a:r>
            <a:r>
              <a:rPr lang="fa-IR" sz="2400" dirty="0">
                <a:cs typeface="B Nazanin" panose="00000400000000000000" pitchFamily="2" charset="-78"/>
              </a:rPr>
              <a:t>در هر ملاقات ابتدا مادر را از نظر وجود علائم خطر فوري بررسي کنید</a:t>
            </a:r>
          </a:p>
          <a:p>
            <a:pPr marL="0" indent="0" algn="r" rtl="1">
              <a:buNone/>
            </a:pPr>
            <a:r>
              <a:rPr lang="fa-IR" sz="2400" dirty="0">
                <a:solidFill>
                  <a:srgbClr val="00B050"/>
                </a:solidFill>
                <a:cs typeface="B Nazanin" panose="00000400000000000000" pitchFamily="2" charset="-78"/>
              </a:rPr>
              <a:t>اختلال هوشیاري: </a:t>
            </a:r>
            <a:r>
              <a:rPr lang="fa-IR" sz="2400" dirty="0">
                <a:cs typeface="B Nazanin" panose="00000400000000000000" pitchFamily="2" charset="-78"/>
              </a:rPr>
              <a:t>عدم پاسخگويي مادر به تحريکات وارده (نیشگون، ضربه، نور و...) يا عدم درک زمان و مکان</a:t>
            </a:r>
            <a:endParaRPr lang="fa-IR" sz="2400" dirty="0">
              <a:solidFill>
                <a:srgbClr val="00B050"/>
              </a:solidFill>
              <a:cs typeface="B Nazanin" panose="00000400000000000000" pitchFamily="2" charset="-78"/>
            </a:endParaRPr>
          </a:p>
          <a:p>
            <a:pPr marL="0" indent="0" algn="r" rtl="1">
              <a:buNone/>
            </a:pPr>
            <a:r>
              <a:rPr lang="fa-IR" sz="2400" dirty="0">
                <a:solidFill>
                  <a:srgbClr val="00B050"/>
                </a:solidFill>
                <a:cs typeface="B Nazanin" panose="00000400000000000000" pitchFamily="2" charset="-78"/>
              </a:rPr>
              <a:t>شوك: </a:t>
            </a:r>
            <a:r>
              <a:rPr lang="fa-IR" sz="2400" dirty="0">
                <a:cs typeface="B Nazanin" panose="00000400000000000000" pitchFamily="2" charset="-78"/>
              </a:rPr>
              <a:t>اختلالي در گردش خون بدن که با علائم حیاتي غیر طبیعي مشخص مي شود. (علائم اصلي شامل نبض تند و ضعیف 110 بار دردقیقه يا بیشتر و فشارخون سیستول کمتر از90 میلي متر جیوه مي باشد که ممکن است با رنگ پريدگي، عرق سرد و سردي پوست، تنفس تند 30 بار در دقیقه يا بیشتر و بي قراري و گیجي همراه باشد.)</a:t>
            </a:r>
            <a:endParaRPr lang="fa-IR" sz="2400" dirty="0">
              <a:solidFill>
                <a:srgbClr val="00B050"/>
              </a:solidFill>
              <a:cs typeface="B Nazanin" panose="00000400000000000000" pitchFamily="2" charset="-78"/>
            </a:endParaRPr>
          </a:p>
          <a:p>
            <a:pPr marL="0" indent="0" algn="r" rtl="1">
              <a:buNone/>
            </a:pPr>
            <a:r>
              <a:rPr lang="fa-IR" sz="2400" dirty="0">
                <a:solidFill>
                  <a:srgbClr val="00B050"/>
                </a:solidFill>
                <a:cs typeface="B Nazanin" panose="00000400000000000000" pitchFamily="2" charset="-78"/>
              </a:rPr>
              <a:t>تشنج: </a:t>
            </a:r>
            <a:r>
              <a:rPr lang="fa-IR" sz="2400" dirty="0">
                <a:cs typeface="B Nazanin" panose="00000400000000000000" pitchFamily="2" charset="-78"/>
              </a:rPr>
              <a:t>حرکات غیر ارادي سراسر يا قسمتي از بدن که اغلب با خشکي و سفتي عضلات همراه است.</a:t>
            </a:r>
          </a:p>
          <a:p>
            <a:pPr marL="0" indent="0" algn="r" rtl="1">
              <a:buNone/>
            </a:pPr>
            <a:r>
              <a:rPr lang="fa-IR" sz="2400" dirty="0">
                <a:solidFill>
                  <a:srgbClr val="00B050"/>
                </a:solidFill>
                <a:cs typeface="B Nazanin" panose="00000400000000000000" pitchFamily="2" charset="-78"/>
              </a:rPr>
              <a:t>تنفس مشکل: </a:t>
            </a:r>
            <a:r>
              <a:rPr lang="fa-IR" sz="2400" dirty="0">
                <a:cs typeface="B Nazanin" panose="00000400000000000000" pitchFamily="2" charset="-78"/>
              </a:rPr>
              <a:t>مادر به هر دلیلي نمي تواند به راحتي نفس بکشد. </a:t>
            </a:r>
          </a:p>
        </p:txBody>
      </p:sp>
    </p:spTree>
    <p:extLst>
      <p:ext uri="{BB962C8B-B14F-4D97-AF65-F5344CB8AC3E}">
        <p14:creationId xmlns:p14="http://schemas.microsoft.com/office/powerpoint/2010/main" val="238227770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FA79756-085D-43BD-838F-2953479EB3BF}"/>
              </a:ext>
            </a:extLst>
          </p:cNvPr>
          <p:cNvSpPr>
            <a:spLocks noGrp="1"/>
          </p:cNvSpPr>
          <p:nvPr>
            <p:ph type="title"/>
          </p:nvPr>
        </p:nvSpPr>
        <p:spPr>
          <a:xfrm>
            <a:off x="2592925" y="338668"/>
            <a:ext cx="8911687" cy="1016000"/>
          </a:xfrm>
        </p:spPr>
        <p:txBody>
          <a:bodyPr>
            <a:normAutofit/>
          </a:bodyPr>
          <a:lstStyle/>
          <a:p>
            <a:pPr algn="ctr"/>
            <a:r>
              <a:rPr lang="fa-IR" dirty="0">
                <a:solidFill>
                  <a:srgbClr val="FF0000"/>
                </a:solidFill>
                <a:cs typeface="B Nazanin" panose="00000400000000000000" pitchFamily="2" charset="-78"/>
              </a:rPr>
              <a:t>تعاریف مراقبت های پس از زایمان</a:t>
            </a:r>
            <a:endParaRPr lang="en-US"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17413B6C-7F04-4CF2-BFB6-3422BB74791A}"/>
              </a:ext>
            </a:extLst>
          </p:cNvPr>
          <p:cNvSpPr>
            <a:spLocks noGrp="1"/>
          </p:cNvSpPr>
          <p:nvPr>
            <p:ph idx="1"/>
          </p:nvPr>
        </p:nvSpPr>
        <p:spPr>
          <a:xfrm>
            <a:off x="1851378" y="1253067"/>
            <a:ext cx="9653234" cy="4658155"/>
          </a:xfrm>
        </p:spPr>
        <p:txBody>
          <a:bodyPr/>
          <a:lstStyle/>
          <a:p>
            <a:pPr marL="0" indent="0" algn="r" rtl="1">
              <a:buNone/>
            </a:pPr>
            <a:r>
              <a:rPr lang="fa-IR" sz="2400" dirty="0">
                <a:solidFill>
                  <a:srgbClr val="00B050"/>
                </a:solidFill>
                <a:cs typeface="B Nazanin" panose="00000400000000000000" pitchFamily="2" charset="-78"/>
              </a:rPr>
              <a:t>ارزيابی علائم خطر فوري: </a:t>
            </a:r>
            <a:r>
              <a:rPr lang="fa-IR" sz="2400" dirty="0">
                <a:cs typeface="B Nazanin" panose="00000400000000000000" pitchFamily="2" charset="-78"/>
              </a:rPr>
              <a:t>در هر ملاقات ابتدا مادر را از نظر وجود علائم خطر فوري بررسي کنید</a:t>
            </a:r>
          </a:p>
          <a:p>
            <a:pPr marL="0" indent="0" algn="r" rtl="1">
              <a:buNone/>
            </a:pPr>
            <a:r>
              <a:rPr lang="fa-IR" sz="2400" dirty="0">
                <a:solidFill>
                  <a:srgbClr val="00B050"/>
                </a:solidFill>
                <a:cs typeface="B Nazanin" panose="00000400000000000000" pitchFamily="2" charset="-78"/>
              </a:rPr>
              <a:t>اختلال هوشیاري: </a:t>
            </a:r>
            <a:r>
              <a:rPr lang="fa-IR" sz="2400" dirty="0">
                <a:cs typeface="B Nazanin" panose="00000400000000000000" pitchFamily="2" charset="-78"/>
              </a:rPr>
              <a:t>عدم پاسخگويي مادر به تحريکات وارده (نیشگون، ضربه، نور و...) يا عدم درک زمان و مکان</a:t>
            </a:r>
            <a:endParaRPr lang="fa-IR" sz="2400" dirty="0">
              <a:solidFill>
                <a:srgbClr val="00B050"/>
              </a:solidFill>
              <a:cs typeface="B Nazanin" panose="00000400000000000000" pitchFamily="2" charset="-78"/>
            </a:endParaRPr>
          </a:p>
          <a:p>
            <a:pPr marL="0" indent="0" algn="r" rtl="1">
              <a:buNone/>
            </a:pPr>
            <a:r>
              <a:rPr lang="fa-IR" sz="2400" dirty="0">
                <a:solidFill>
                  <a:srgbClr val="00B050"/>
                </a:solidFill>
                <a:cs typeface="B Nazanin" panose="00000400000000000000" pitchFamily="2" charset="-78"/>
              </a:rPr>
              <a:t>شوك: </a:t>
            </a:r>
            <a:r>
              <a:rPr lang="fa-IR" sz="2400" dirty="0">
                <a:cs typeface="B Nazanin" panose="00000400000000000000" pitchFamily="2" charset="-78"/>
              </a:rPr>
              <a:t>اختلالي در گردش خون بدن که با علائم حیاتي غیر طبیعي مشخص مي شود. (علائم اصلي شامل نبض تند و ضعیف 110 بار دردقیقه يا بیشتر و فشارخون سیستول کمتر از90 میلي متر جیوه مي باشد که ممکن است با رنگ پريدگي، عرق سرد و سردي پوست، تنفس تند 30 بار در دقیقه يا بیشتر و بي قراري و گیجي همراه باشد.)</a:t>
            </a:r>
            <a:endParaRPr lang="fa-IR" sz="2400" dirty="0">
              <a:solidFill>
                <a:srgbClr val="00B050"/>
              </a:solidFill>
              <a:cs typeface="B Nazanin" panose="00000400000000000000" pitchFamily="2" charset="-78"/>
            </a:endParaRPr>
          </a:p>
          <a:p>
            <a:pPr marL="0" indent="0" algn="r" rtl="1">
              <a:buNone/>
            </a:pPr>
            <a:r>
              <a:rPr lang="fa-IR" sz="2400" dirty="0">
                <a:solidFill>
                  <a:srgbClr val="00B050"/>
                </a:solidFill>
                <a:cs typeface="B Nazanin" panose="00000400000000000000" pitchFamily="2" charset="-78"/>
              </a:rPr>
              <a:t>تشنج: </a:t>
            </a:r>
            <a:r>
              <a:rPr lang="fa-IR" sz="2400" dirty="0">
                <a:cs typeface="B Nazanin" panose="00000400000000000000" pitchFamily="2" charset="-78"/>
              </a:rPr>
              <a:t>حرکات غیر ارادي سراسر يا قسمتي از بدن که اغلب با خشکي و سفتي عضلات همراه است.</a:t>
            </a:r>
          </a:p>
          <a:p>
            <a:pPr marL="0" indent="0" algn="r" rtl="1">
              <a:buNone/>
            </a:pPr>
            <a:r>
              <a:rPr lang="fa-IR" sz="2400" dirty="0">
                <a:solidFill>
                  <a:srgbClr val="00B050"/>
                </a:solidFill>
                <a:cs typeface="B Nazanin" panose="00000400000000000000" pitchFamily="2" charset="-78"/>
              </a:rPr>
              <a:t>تنفس مشکل: </a:t>
            </a:r>
            <a:r>
              <a:rPr lang="fa-IR" sz="2400" dirty="0">
                <a:cs typeface="B Nazanin" panose="00000400000000000000" pitchFamily="2" charset="-78"/>
              </a:rPr>
              <a:t>مادر به هر دلیلي نمي تواند به راحتي نفس بکشد. </a:t>
            </a:r>
          </a:p>
          <a:p>
            <a:endParaRPr lang="en-US" dirty="0"/>
          </a:p>
        </p:txBody>
      </p:sp>
    </p:spTree>
    <p:extLst>
      <p:ext uri="{BB962C8B-B14F-4D97-AF65-F5344CB8AC3E}">
        <p14:creationId xmlns:p14="http://schemas.microsoft.com/office/powerpoint/2010/main" val="10264190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083733"/>
            <a:ext cx="8915400" cy="4827489"/>
          </a:xfrm>
        </p:spPr>
        <p:txBody>
          <a:bodyPr>
            <a:normAutofit/>
          </a:bodyPr>
          <a:lstStyle/>
          <a:p>
            <a:pPr marL="0" indent="0" algn="r" rtl="1">
              <a:buNone/>
            </a:pPr>
            <a:r>
              <a:rPr lang="fa-IR" sz="2400" dirty="0">
                <a:solidFill>
                  <a:srgbClr val="00B050"/>
                </a:solidFill>
                <a:cs typeface="B Nazanin" panose="00000400000000000000" pitchFamily="2" charset="-78"/>
              </a:rPr>
              <a:t>تشکیل پرونده و شرح حال: </a:t>
            </a:r>
            <a:r>
              <a:rPr lang="fa-IR" sz="2400" dirty="0">
                <a:cs typeface="B Nazanin" panose="00000400000000000000" pitchFamily="2" charset="-78"/>
              </a:rPr>
              <a:t>براي تشکیل پرونده، قسمت شرح حال و سوابق بارداري اخیر «فرم مراقبت پس از زايمان» را تکمیل کنید.</a:t>
            </a:r>
          </a:p>
          <a:p>
            <a:pPr marL="0" indent="0" algn="r" rtl="1">
              <a:buNone/>
            </a:pPr>
            <a:r>
              <a:rPr lang="fa-IR" sz="2400" dirty="0">
                <a:solidFill>
                  <a:srgbClr val="FFC000"/>
                </a:solidFill>
                <a:cs typeface="B Nazanin" panose="00000400000000000000" pitchFamily="2" charset="-78"/>
              </a:rPr>
              <a:t>شرح حال شامل موارد زير است: </a:t>
            </a:r>
          </a:p>
          <a:p>
            <a:pPr marL="0" indent="0" algn="r" rtl="1">
              <a:buNone/>
            </a:pPr>
            <a:r>
              <a:rPr lang="fa-IR" sz="2400" dirty="0">
                <a:solidFill>
                  <a:srgbClr val="00B050"/>
                </a:solidFill>
                <a:cs typeface="B Nazanin" panose="00000400000000000000" pitchFamily="2" charset="-78"/>
              </a:rPr>
              <a:t>تاريخچه زايمان: </a:t>
            </a:r>
            <a:r>
              <a:rPr lang="fa-IR" sz="2400" dirty="0">
                <a:cs typeface="B Nazanin" panose="00000400000000000000" pitchFamily="2" charset="-78"/>
              </a:rPr>
              <a:t>تاريخ، نوع و محل زايمان و عامل زايمان</a:t>
            </a:r>
          </a:p>
          <a:p>
            <a:pPr marL="0" indent="0" algn="r" rtl="1">
              <a:buNone/>
            </a:pPr>
            <a:r>
              <a:rPr lang="fa-IR" sz="2400" dirty="0">
                <a:solidFill>
                  <a:srgbClr val="00B050"/>
                </a:solidFill>
                <a:cs typeface="B Nazanin" panose="00000400000000000000" pitchFamily="2" charset="-78"/>
              </a:rPr>
              <a:t> سوابق بارداري اخیر: </a:t>
            </a:r>
            <a:r>
              <a:rPr lang="fa-IR" sz="2400" dirty="0">
                <a:cs typeface="B Nazanin" panose="00000400000000000000" pitchFamily="2" charset="-78"/>
              </a:rPr>
              <a:t>مواردي که در بارداري اتفاق افتاده و نیاز به توجه در مراقبت پس از زايمان دارد مانند پره اکلامپسي، ديابت بارداري، بیماري هاي زمینه اي (فشارخون بالا، قلبي، آنمي، سل و ...) و مصرف الکل، مواد افیوني و محرک</a:t>
            </a:r>
          </a:p>
          <a:p>
            <a:pPr marL="0" indent="0" algn="r" rtl="1">
              <a:buNone/>
            </a:pPr>
            <a:r>
              <a:rPr lang="fa-IR" sz="2400" dirty="0">
                <a:solidFill>
                  <a:srgbClr val="00B050"/>
                </a:solidFill>
                <a:cs typeface="B Nazanin" panose="00000400000000000000" pitchFamily="2" charset="-78"/>
              </a:rPr>
              <a:t>بیماري زمینه اي: </a:t>
            </a:r>
            <a:r>
              <a:rPr lang="fa-IR" sz="2400" dirty="0">
                <a:cs typeface="B Nazanin" panose="00000400000000000000" pitchFamily="2" charset="-78"/>
              </a:rPr>
              <a:t>منظور بیماري هاي قلبي، کلیوي، ديابت، فشارخون بالا، صرع،... است.</a:t>
            </a:r>
            <a:endParaRPr lang="fa-IR" sz="2400" dirty="0">
              <a:solidFill>
                <a:srgbClr val="00B050"/>
              </a:solidFill>
              <a:cs typeface="B Nazanin" panose="00000400000000000000" pitchFamily="2" charset="-78"/>
            </a:endParaRPr>
          </a:p>
          <a:p>
            <a:pPr marL="0" indent="0" algn="r" rtl="1">
              <a:buNone/>
            </a:pPr>
            <a:endParaRPr lang="en-US" sz="2400" dirty="0">
              <a:cs typeface="B Nazanin" panose="00000400000000000000" pitchFamily="2" charset="-78"/>
            </a:endParaRPr>
          </a:p>
          <a:p>
            <a:endParaRPr lang="en-US" sz="2400" dirty="0">
              <a:cs typeface="B Nazanin" panose="00000400000000000000" pitchFamily="2" charset="-78"/>
            </a:endParaRPr>
          </a:p>
        </p:txBody>
      </p:sp>
    </p:spTree>
    <p:extLst>
      <p:ext uri="{BB962C8B-B14F-4D97-AF65-F5344CB8AC3E}">
        <p14:creationId xmlns:p14="http://schemas.microsoft.com/office/powerpoint/2010/main" val="1931297034"/>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92BCE3B-741B-46C4-A1BD-A597A4259DEB}"/>
              </a:ext>
            </a:extLst>
          </p:cNvPr>
          <p:cNvSpPr>
            <a:spLocks noGrp="1"/>
          </p:cNvSpPr>
          <p:nvPr>
            <p:ph idx="1"/>
          </p:nvPr>
        </p:nvSpPr>
        <p:spPr>
          <a:xfrm>
            <a:off x="1444978" y="1309511"/>
            <a:ext cx="10059634" cy="4601711"/>
          </a:xfrm>
        </p:spPr>
        <p:txBody>
          <a:bodyPr/>
          <a:lstStyle/>
          <a:p>
            <a:pPr marL="0" indent="0" algn="r" rtl="1">
              <a:buNone/>
            </a:pPr>
            <a:r>
              <a:rPr lang="fa-IR" sz="2400" dirty="0">
                <a:solidFill>
                  <a:srgbClr val="00B050"/>
                </a:solidFill>
                <a:cs typeface="B Nazanin" panose="00000400000000000000" pitchFamily="2" charset="-78"/>
              </a:rPr>
              <a:t>ترشحات مهبل: </a:t>
            </a:r>
            <a:r>
              <a:rPr lang="fa-IR" sz="2400" dirty="0">
                <a:cs typeface="B Nazanin" panose="00000400000000000000" pitchFamily="2" charset="-78"/>
              </a:rPr>
              <a:t>خروج ترشحات چرکي و بد بو را از مهبل سئوال کنید</a:t>
            </a:r>
            <a:endParaRPr lang="fa-IR" sz="2400" dirty="0">
              <a:solidFill>
                <a:srgbClr val="00B050"/>
              </a:solidFill>
              <a:cs typeface="B Nazanin" panose="00000400000000000000" pitchFamily="2" charset="-78"/>
            </a:endParaRPr>
          </a:p>
          <a:p>
            <a:pPr marL="0" indent="0" algn="r" rtl="1">
              <a:buNone/>
            </a:pPr>
            <a:r>
              <a:rPr lang="fa-IR" sz="2400" dirty="0">
                <a:solidFill>
                  <a:srgbClr val="00B050"/>
                </a:solidFill>
                <a:cs typeface="B Nazanin" panose="00000400000000000000" pitchFamily="2" charset="-78"/>
              </a:rPr>
              <a:t>شکايت هاي شايع: </a:t>
            </a:r>
            <a:r>
              <a:rPr lang="fa-IR" sz="2400" dirty="0">
                <a:cs typeface="B Nazanin" panose="00000400000000000000" pitchFamily="2" charset="-78"/>
              </a:rPr>
              <a:t>اين شکايت ها شامل خستگي، کمردرد و يبوست است</a:t>
            </a:r>
          </a:p>
          <a:p>
            <a:pPr marL="0" indent="0" algn="r" rtl="1">
              <a:buNone/>
            </a:pPr>
            <a:r>
              <a:rPr lang="fa-IR" sz="2400" dirty="0">
                <a:solidFill>
                  <a:srgbClr val="00B050"/>
                </a:solidFill>
                <a:cs typeface="B Nazanin" panose="00000400000000000000" pitchFamily="2" charset="-78"/>
              </a:rPr>
              <a:t>خونريزي: </a:t>
            </a:r>
            <a:r>
              <a:rPr lang="fa-IR" sz="2400" dirty="0">
                <a:cs typeface="B Nazanin" panose="00000400000000000000" pitchFamily="2" charset="-78"/>
              </a:rPr>
              <a:t>معمولادر روزهاي پس از زايمان به تدريج از مقدار ترشحات خوني مهبل کاسته شده و کم رنگ مي شود. در ملاقات سوم خروج ترشحات خوني از مهبل را سئوال کنید.</a:t>
            </a:r>
            <a:endParaRPr lang="en-US" sz="2400" dirty="0">
              <a:cs typeface="B Nazanin" panose="00000400000000000000" pitchFamily="2" charset="-78"/>
            </a:endParaRPr>
          </a:p>
          <a:p>
            <a:pPr marL="0" indent="0" algn="r" rtl="1">
              <a:buNone/>
            </a:pPr>
            <a:r>
              <a:rPr lang="fa-IR" sz="2400" dirty="0">
                <a:solidFill>
                  <a:srgbClr val="00B050"/>
                </a:solidFill>
                <a:cs typeface="B Nazanin" panose="00000400000000000000" pitchFamily="2" charset="-78"/>
              </a:rPr>
              <a:t>وضعیت ادراري- تناسلی و اجابت مزاج: </a:t>
            </a:r>
            <a:r>
              <a:rPr lang="fa-IR" sz="2400" dirty="0">
                <a:cs typeface="B Nazanin" panose="00000400000000000000" pitchFamily="2" charset="-78"/>
              </a:rPr>
              <a:t>از مادر در مورد وضعیت دفع ادرار (سوزش، درد، فشار، تکرر، احساس دفع سريع، بي اختیاري) و اجابت مزاج (يبوست، خوني بودن مدفوع، درد مقعد، بواسیر، بي اختیاري) و سوزش و خارش ناحیه تناسلي سئوال کنید.</a:t>
            </a:r>
            <a:endParaRPr lang="en-US" sz="2400" dirty="0">
              <a:cs typeface="B Nazanin" panose="00000400000000000000" pitchFamily="2" charset="-78"/>
            </a:endParaRPr>
          </a:p>
          <a:p>
            <a:pPr marL="0" indent="0" algn="r" rtl="1">
              <a:buNone/>
            </a:pPr>
            <a:r>
              <a:rPr lang="fa-IR" sz="2400" dirty="0">
                <a:solidFill>
                  <a:srgbClr val="00B050"/>
                </a:solidFill>
                <a:cs typeface="B Nazanin" panose="00000400000000000000" pitchFamily="2" charset="-78"/>
              </a:rPr>
              <a:t>مکمل هاي دارويی: </a:t>
            </a:r>
            <a:r>
              <a:rPr lang="fa-IR" sz="2400" dirty="0">
                <a:cs typeface="B Nazanin" panose="00000400000000000000" pitchFamily="2" charset="-78"/>
              </a:rPr>
              <a:t>مادر بايد تا 3 ماه پس از زايمان مکمل مصرف کند. بنابراين مطمئن شويد که مادر به میزان مورد نیاز قرص آهن و مولتي ويتامین دارد</a:t>
            </a:r>
          </a:p>
          <a:p>
            <a:pPr marL="0" indent="0" algn="r" rtl="1">
              <a:buNone/>
            </a:pPr>
            <a:r>
              <a:rPr lang="fa-IR" sz="2400" dirty="0">
                <a:solidFill>
                  <a:srgbClr val="00B050"/>
                </a:solidFill>
                <a:cs typeface="B Nazanin" panose="00000400000000000000" pitchFamily="2" charset="-78"/>
              </a:rPr>
              <a:t>شکایت های شایع :</a:t>
            </a:r>
            <a:r>
              <a:rPr lang="fa-IR" sz="2400" dirty="0">
                <a:cs typeface="B Nazanin" panose="00000400000000000000" pitchFamily="2" charset="-78"/>
              </a:rPr>
              <a:t>این شکایت ها شامل خستگی ،کمردرد ، یبوست است.</a:t>
            </a:r>
          </a:p>
          <a:p>
            <a:endParaRPr lang="en-US" dirty="0"/>
          </a:p>
        </p:txBody>
      </p:sp>
    </p:spTree>
    <p:extLst>
      <p:ext uri="{BB962C8B-B14F-4D97-AF65-F5344CB8AC3E}">
        <p14:creationId xmlns:p14="http://schemas.microsoft.com/office/powerpoint/2010/main" val="37814040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196622"/>
            <a:ext cx="8473899" cy="4714600"/>
          </a:xfrm>
        </p:spPr>
        <p:txBody>
          <a:bodyPr>
            <a:normAutofit/>
          </a:bodyPr>
          <a:lstStyle/>
          <a:p>
            <a:pPr marL="0" indent="0" algn="r" rtl="1">
              <a:buNone/>
            </a:pPr>
            <a:r>
              <a:rPr lang="fa-IR" sz="2400" dirty="0">
                <a:solidFill>
                  <a:srgbClr val="00B050"/>
                </a:solidFill>
                <a:cs typeface="B Nazanin" panose="00000400000000000000" pitchFamily="2" charset="-78"/>
              </a:rPr>
              <a:t>درد شکم و يا پهلوها: </a:t>
            </a:r>
            <a:r>
              <a:rPr lang="fa-IR" sz="2400" dirty="0">
                <a:cs typeface="B Nazanin" panose="00000400000000000000" pitchFamily="2" charset="-78"/>
              </a:rPr>
              <a:t>هر نوع درد خفیف يا شديد، متناوب يا متوالي در هر ناحیه از شکم و پهلوها</a:t>
            </a:r>
          </a:p>
          <a:p>
            <a:pPr marL="0" indent="0" algn="r" rtl="1">
              <a:buNone/>
            </a:pPr>
            <a:r>
              <a:rPr lang="fa-IR" sz="2400" dirty="0">
                <a:solidFill>
                  <a:srgbClr val="00B050"/>
                </a:solidFill>
                <a:cs typeface="B Nazanin" panose="00000400000000000000" pitchFamily="2" charset="-78"/>
              </a:rPr>
              <a:t>سرگیجه: </a:t>
            </a:r>
            <a:r>
              <a:rPr lang="fa-IR" sz="2400" dirty="0">
                <a:cs typeface="B Nazanin" panose="00000400000000000000" pitchFamily="2" charset="-78"/>
              </a:rPr>
              <a:t>حالتي از دوران و يا گیج رفتن سر است. در صورت شکايت مادر از سرگیجه، فشارخون و تعداد نبض او را ابتدا در حالت خوابیده و سپس در حالت نشسته اندازه گیري کنید. در صورت طبیعي بودن، مادر را </a:t>
            </a:r>
            <a:r>
              <a:rPr lang="fa-IR" sz="2400" dirty="0">
                <a:solidFill>
                  <a:srgbClr val="FFC000"/>
                </a:solidFill>
                <a:cs typeface="B Nazanin" panose="00000400000000000000" pitchFamily="2" charset="-78"/>
              </a:rPr>
              <a:t>ارجاع غیرفوري </a:t>
            </a:r>
            <a:r>
              <a:rPr lang="fa-IR" sz="2400" dirty="0">
                <a:cs typeface="B Nazanin" panose="00000400000000000000" pitchFamily="2" charset="-78"/>
              </a:rPr>
              <a:t>و در صوورت غیرطبیعي بودن (میزان فشارخون سیستول از حالت خوابیده به نشسته به میزان 20 میلي متر جیوه کاهش يابد و تعداد نبض ازحالت خوابیده به نشسته 20 بار افزايش يابد)، مادر را </a:t>
            </a:r>
            <a:r>
              <a:rPr lang="fa-IR" sz="2400" dirty="0">
                <a:solidFill>
                  <a:srgbClr val="FF0000"/>
                </a:solidFill>
                <a:cs typeface="B Nazanin" panose="00000400000000000000" pitchFamily="2" charset="-78"/>
              </a:rPr>
              <a:t>ارجاع فوري </a:t>
            </a:r>
            <a:r>
              <a:rPr lang="fa-IR" sz="2400" dirty="0">
                <a:cs typeface="B Nazanin" panose="00000400000000000000" pitchFamily="2" charset="-78"/>
              </a:rPr>
              <a:t>دهید</a:t>
            </a:r>
            <a:r>
              <a:rPr lang="fa-IR" sz="2400" dirty="0"/>
              <a:t>.</a:t>
            </a:r>
            <a:endParaRPr lang="en-US" sz="2400" dirty="0"/>
          </a:p>
        </p:txBody>
      </p:sp>
    </p:spTree>
    <p:extLst>
      <p:ext uri="{BB962C8B-B14F-4D97-AF65-F5344CB8AC3E}">
        <p14:creationId xmlns:p14="http://schemas.microsoft.com/office/powerpoint/2010/main" val="145625765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048215"/>
            <a:ext cx="8915400" cy="4863007"/>
          </a:xfrm>
        </p:spPr>
        <p:txBody>
          <a:bodyPr>
            <a:noAutofit/>
          </a:bodyPr>
          <a:lstStyle/>
          <a:p>
            <a:pPr marL="0" indent="0" algn="r" rtl="1">
              <a:buNone/>
            </a:pPr>
            <a:r>
              <a:rPr lang="fa-IR" sz="2400" dirty="0">
                <a:solidFill>
                  <a:srgbClr val="00B050"/>
                </a:solidFill>
                <a:cs typeface="B Nazanin" panose="00000400000000000000" pitchFamily="2" charset="-78"/>
              </a:rPr>
              <a:t>علائم حیاتی: </a:t>
            </a:r>
            <a:r>
              <a:rPr lang="fa-IR" sz="2400" dirty="0">
                <a:cs typeface="B Nazanin" panose="00000400000000000000" pitchFamily="2" charset="-78"/>
              </a:rPr>
              <a:t>در هر ملاقات، علائم حیاتي مادر را اندازه گیري کنید</a:t>
            </a:r>
          </a:p>
          <a:p>
            <a:pPr marL="0" indent="0" algn="r" rtl="1">
              <a:buNone/>
            </a:pPr>
            <a:r>
              <a:rPr lang="fa-IR" sz="2400" dirty="0">
                <a:cs typeface="B Nazanin" panose="00000400000000000000" pitchFamily="2" charset="-78"/>
              </a:rPr>
              <a:t>- فشارخون را در يك و ضعیت ثابت (نشسته يا خوابیده) و از يك دست ثابت (راست يا چپ)اندازه گیري کنید. ترجیحا فشارخون در و ضعیت نشسته و از دست راست اندازه گیري شود. فشارخون90/140میلي متر جیوه و بالاتر« فشارخون بالا» است. </a:t>
            </a:r>
          </a:p>
          <a:p>
            <a:pPr marL="0" indent="0" algn="r" rtl="1">
              <a:buNone/>
            </a:pPr>
            <a:r>
              <a:rPr lang="fa-IR" sz="2400" dirty="0">
                <a:cs typeface="B Nazanin" panose="00000400000000000000" pitchFamily="2" charset="-78"/>
              </a:rPr>
              <a:t>- درجه حرارت بدن را از راه دهان به مدت 3-1 دقیقه اندازه گیري کنید. دماي بدن به میزان 38 درجه سانتي گراد يا بالاتر «تب» است.</a:t>
            </a:r>
          </a:p>
          <a:p>
            <a:pPr marL="0" indent="0" algn="r" rtl="1">
              <a:buNone/>
            </a:pPr>
            <a:r>
              <a:rPr lang="fa-IR" sz="2400" dirty="0">
                <a:cs typeface="B Nazanin" panose="00000400000000000000" pitchFamily="2" charset="-78"/>
              </a:rPr>
              <a:t>- تعداد نبض را به مدت 1 دقیقه کامل اندازه گیري کنید. تعداد طبیعي نبض،60 تا 100 بار در دقیقه است</a:t>
            </a:r>
          </a:p>
          <a:p>
            <a:pPr marL="0" indent="0" algn="r" rtl="1">
              <a:buNone/>
            </a:pPr>
            <a:r>
              <a:rPr lang="fa-IR" sz="2400" dirty="0">
                <a:cs typeface="B Nazanin" panose="00000400000000000000" pitchFamily="2" charset="-78"/>
              </a:rPr>
              <a:t>- تعداد تنفس را به مدت 1 دقیقه کامل اندازه گیري کنید. تعداد طبیعي تنفس، 16 تا 20 بار در دقیقه است</a:t>
            </a:r>
            <a:endParaRPr lang="en-US" sz="2400" dirty="0">
              <a:cs typeface="B Nazanin" panose="00000400000000000000" pitchFamily="2" charset="-78"/>
            </a:endParaRPr>
          </a:p>
        </p:txBody>
      </p:sp>
    </p:spTree>
    <p:extLst>
      <p:ext uri="{BB962C8B-B14F-4D97-AF65-F5344CB8AC3E}">
        <p14:creationId xmlns:p14="http://schemas.microsoft.com/office/powerpoint/2010/main" val="175006968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170878"/>
            <a:ext cx="8915400" cy="4740344"/>
          </a:xfrm>
        </p:spPr>
        <p:txBody>
          <a:bodyPr>
            <a:noAutofit/>
          </a:bodyPr>
          <a:lstStyle/>
          <a:p>
            <a:pPr marL="0" indent="0" algn="r" rtl="1">
              <a:buNone/>
            </a:pPr>
            <a:r>
              <a:rPr lang="fa-IR" sz="2400" dirty="0">
                <a:solidFill>
                  <a:srgbClr val="00B050"/>
                </a:solidFill>
                <a:cs typeface="B Nazanin" panose="00000400000000000000" pitchFamily="2" charset="-78"/>
              </a:rPr>
              <a:t>معاينه در ارزيابی معمول: </a:t>
            </a:r>
            <a:r>
              <a:rPr lang="fa-IR" sz="2400" dirty="0">
                <a:cs typeface="B Nazanin" panose="00000400000000000000" pitchFamily="2" charset="-78"/>
              </a:rPr>
              <a:t>در هر ملاقات موارد زير را معاينه و در فرم ثبت کنید: </a:t>
            </a:r>
          </a:p>
          <a:p>
            <a:pPr marL="0" indent="0" algn="r" rtl="1">
              <a:buNone/>
            </a:pPr>
            <a:r>
              <a:rPr lang="fa-IR" sz="2400" dirty="0">
                <a:solidFill>
                  <a:srgbClr val="00B0F0"/>
                </a:solidFill>
                <a:cs typeface="B Nazanin" panose="00000400000000000000" pitchFamily="2" charset="-78"/>
              </a:rPr>
              <a:t>- معاينه چشم: </a:t>
            </a:r>
            <a:r>
              <a:rPr lang="fa-IR" sz="2400" dirty="0">
                <a:cs typeface="B Nazanin" panose="00000400000000000000" pitchFamily="2" charset="-78"/>
              </a:rPr>
              <a:t>در هر ملاقات، رنگ ملتحمه را بررسي کنید. نکته: کم رنگ بودن مخاط ملتحمه چشم به همراه کم رنگ بودن زبان، بستر ناخنها و يا کف دست «رنگ پريدگي شديد» است.</a:t>
            </a:r>
          </a:p>
          <a:p>
            <a:pPr marL="0" indent="0" algn="r" rtl="1">
              <a:buNone/>
            </a:pPr>
            <a:r>
              <a:rPr lang="fa-IR" sz="2400" dirty="0">
                <a:solidFill>
                  <a:srgbClr val="00B0F0"/>
                </a:solidFill>
                <a:cs typeface="B Nazanin" panose="00000400000000000000" pitchFamily="2" charset="-78"/>
              </a:rPr>
              <a:t>- معاينه دهان و دندان: </a:t>
            </a:r>
            <a:r>
              <a:rPr lang="fa-IR" sz="2400" dirty="0">
                <a:cs typeface="B Nazanin" panose="00000400000000000000" pitchFamily="2" charset="-78"/>
              </a:rPr>
              <a:t>در ملاقات سوم، دهان و دندان مادر را از نظر وجود جرم، پوسیدگي، التهاب لثه، عفونت دنداني و آبسه معاينه کنید. </a:t>
            </a:r>
          </a:p>
          <a:p>
            <a:pPr marL="0" indent="0" algn="r" rtl="1">
              <a:buNone/>
            </a:pPr>
            <a:r>
              <a:rPr lang="fa-IR" sz="2400" dirty="0">
                <a:cs typeface="B Nazanin" panose="00000400000000000000" pitchFamily="2" charset="-78"/>
              </a:rPr>
              <a:t> </a:t>
            </a:r>
            <a:r>
              <a:rPr lang="fa-IR" sz="2400" dirty="0">
                <a:solidFill>
                  <a:srgbClr val="00B0F0"/>
                </a:solidFill>
                <a:cs typeface="B Nazanin" panose="00000400000000000000" pitchFamily="2" charset="-78"/>
              </a:rPr>
              <a:t>عفونت دنداني، آبسه و درد شديد: </a:t>
            </a:r>
            <a:r>
              <a:rPr lang="fa-IR" sz="2400" dirty="0">
                <a:cs typeface="B Nazanin" panose="00000400000000000000" pitchFamily="2" charset="-78"/>
              </a:rPr>
              <a:t>از فوريت هاي شايع دندان پزشکي است. پیشرفت شديد پوسیدگي و عفونت دندان معمولا با دردهاي شبانه، شديد، مداوم و خود به خودي همراه است که مي تواند باعث تورم صورت و لثه ها (آبسه) شده و گاهي با فیستول(دهانه خروجي چرک آبسه دندان) همراه شود. </a:t>
            </a:r>
          </a:p>
          <a:p>
            <a:pPr marL="0" indent="0" algn="r" rtl="1">
              <a:buNone/>
            </a:pPr>
            <a:endParaRPr lang="en-US" sz="2400" dirty="0">
              <a:cs typeface="B Nazanin" panose="00000400000000000000" pitchFamily="2" charset="-78"/>
            </a:endParaRPr>
          </a:p>
        </p:txBody>
      </p:sp>
    </p:spTree>
    <p:extLst>
      <p:ext uri="{BB962C8B-B14F-4D97-AF65-F5344CB8AC3E}">
        <p14:creationId xmlns:p14="http://schemas.microsoft.com/office/powerpoint/2010/main" val="41838175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215483"/>
            <a:ext cx="8915400" cy="4695739"/>
          </a:xfrm>
        </p:spPr>
        <p:txBody>
          <a:bodyPr>
            <a:noAutofit/>
          </a:bodyPr>
          <a:lstStyle/>
          <a:p>
            <a:pPr marL="0" indent="0" algn="r" rtl="1">
              <a:buNone/>
            </a:pPr>
            <a:r>
              <a:rPr lang="fa-IR" sz="2400" dirty="0">
                <a:solidFill>
                  <a:srgbClr val="00B0F0"/>
                </a:solidFill>
                <a:cs typeface="B Nazanin" panose="00000400000000000000" pitchFamily="2" charset="-78"/>
              </a:rPr>
              <a:t>التهاب لثه: </a:t>
            </a:r>
            <a:r>
              <a:rPr lang="fa-IR" sz="2400" dirty="0">
                <a:cs typeface="B Nazanin" panose="00000400000000000000" pitchFamily="2" charset="-78"/>
              </a:rPr>
              <a:t>متورم، پرخون و قرمز شدن لثه </a:t>
            </a:r>
          </a:p>
          <a:p>
            <a:pPr marL="0" indent="0" algn="r" rtl="1">
              <a:buNone/>
            </a:pPr>
            <a:r>
              <a:rPr lang="fa-IR" sz="2400" dirty="0">
                <a:solidFill>
                  <a:srgbClr val="00B0F0"/>
                </a:solidFill>
                <a:cs typeface="B Nazanin" panose="00000400000000000000" pitchFamily="2" charset="-78"/>
              </a:rPr>
              <a:t>جرم دنداني: </a:t>
            </a:r>
            <a:r>
              <a:rPr lang="fa-IR" sz="2400" dirty="0">
                <a:cs typeface="B Nazanin" panose="00000400000000000000" pitchFamily="2" charset="-78"/>
              </a:rPr>
              <a:t>چنانچه پلاک میکروبي به وسیله مسواک زدن و يا نخ کشیدن از سطح دندانها پاک نگردد و مدت طولاني روي دندان باقي بماند، به لايه اي سفت به رنگ زرد يا قهوه اي تبديل مي گردد. </a:t>
            </a:r>
          </a:p>
          <a:p>
            <a:pPr marL="0" indent="0" algn="r" rtl="1">
              <a:buNone/>
            </a:pPr>
            <a:r>
              <a:rPr lang="fa-IR" sz="2400" dirty="0">
                <a:solidFill>
                  <a:srgbClr val="00B0F0"/>
                </a:solidFill>
                <a:cs typeface="B Nazanin" panose="00000400000000000000" pitchFamily="2" charset="-78"/>
              </a:rPr>
              <a:t>پوسیدگي دندان: </a:t>
            </a:r>
            <a:r>
              <a:rPr lang="fa-IR" sz="2400" dirty="0">
                <a:cs typeface="B Nazanin" panose="00000400000000000000" pitchFamily="2" charset="-78"/>
              </a:rPr>
              <a:t>تخريب ساختمان دندان به دنبال فعالیت میکروب هاي پوسیدگي زاي دهان که علائم آن عبارتند از تغییر رنگ میناي دندان به رنگ قهوه اي يا سیاه، سوراخ شدن دندان، حساس بودن يا درد گرفتن دندان هنگام مصرف غذاهاي سرد و گرم يا ترش و شیرين، حساس بودن يا درد گرفتن دندان هنگام فشردن دندانها بر همديگر</a:t>
            </a:r>
            <a:endParaRPr lang="en-US" sz="2400" dirty="0">
              <a:cs typeface="B Nazanin" panose="00000400000000000000" pitchFamily="2" charset="-78"/>
            </a:endParaRPr>
          </a:p>
          <a:p>
            <a:endParaRPr lang="en-US" sz="2400" dirty="0">
              <a:cs typeface="B Nazanin" panose="00000400000000000000" pitchFamily="2" charset="-78"/>
            </a:endParaRPr>
          </a:p>
        </p:txBody>
      </p:sp>
    </p:spTree>
    <p:extLst>
      <p:ext uri="{BB962C8B-B14F-4D97-AF65-F5344CB8AC3E}">
        <p14:creationId xmlns:p14="http://schemas.microsoft.com/office/powerpoint/2010/main" val="261598842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Autofit/>
          </a:bodyPr>
          <a:lstStyle/>
          <a:p>
            <a:pPr marL="0" indent="0" algn="ctr">
              <a:buNone/>
            </a:pPr>
            <a:r>
              <a:rPr lang="fa-IR" sz="3600" dirty="0">
                <a:cs typeface="B Nazanin" panose="00000400000000000000" pitchFamily="2" charset="-78"/>
              </a:rPr>
              <a:t>مرور تفصیلی مراقبت های ادغام یافته سلامت مادران </a:t>
            </a:r>
          </a:p>
          <a:p>
            <a:pPr marL="0" indent="0" algn="ctr">
              <a:buNone/>
            </a:pPr>
            <a:r>
              <a:rPr lang="fa-IR" sz="3600" dirty="0">
                <a:cs typeface="B Nazanin" panose="00000400000000000000" pitchFamily="2" charset="-78"/>
              </a:rPr>
              <a:t>گروه هدف :بهورز و مراقب سلامت </a:t>
            </a:r>
          </a:p>
          <a:p>
            <a:pPr marL="0" indent="0" algn="ctr">
              <a:buNone/>
            </a:pPr>
            <a:r>
              <a:rPr lang="fa-IR" sz="3600" dirty="0">
                <a:cs typeface="B Nazanin" panose="00000400000000000000" pitchFamily="2" charset="-78"/>
              </a:rPr>
              <a:t>ساعت آموزش :4 ساعت </a:t>
            </a:r>
          </a:p>
          <a:p>
            <a:pPr marL="0" indent="0" algn="ctr">
              <a:buNone/>
            </a:pPr>
            <a:r>
              <a:rPr lang="fa-IR" sz="3600" dirty="0">
                <a:cs typeface="B Nazanin" panose="00000400000000000000" pitchFamily="2" charset="-78"/>
              </a:rPr>
              <a:t>بهار 1402 </a:t>
            </a:r>
            <a:endParaRPr lang="en-US" sz="3600" dirty="0">
              <a:cs typeface="B Nazanin" panose="00000400000000000000" pitchFamily="2" charset="-78"/>
            </a:endParaRPr>
          </a:p>
        </p:txBody>
      </p:sp>
    </p:spTree>
    <p:extLst>
      <p:ext uri="{BB962C8B-B14F-4D97-AF65-F5344CB8AC3E}">
        <p14:creationId xmlns:p14="http://schemas.microsoft.com/office/powerpoint/2010/main" val="15107643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628078"/>
            <a:ext cx="8915400" cy="4283144"/>
          </a:xfrm>
        </p:spPr>
        <p:txBody>
          <a:bodyPr>
            <a:noAutofit/>
          </a:bodyPr>
          <a:lstStyle/>
          <a:p>
            <a:pPr marL="0" indent="0" algn="r" rtl="1">
              <a:buNone/>
            </a:pPr>
            <a:r>
              <a:rPr lang="fa-IR" sz="2400" dirty="0">
                <a:solidFill>
                  <a:srgbClr val="00B0F0"/>
                </a:solidFill>
                <a:cs typeface="B Nazanin" panose="00000400000000000000" pitchFamily="2" charset="-78"/>
              </a:rPr>
              <a:t>معاينه پستان: </a:t>
            </a:r>
            <a:r>
              <a:rPr lang="fa-IR" sz="2400" dirty="0">
                <a:cs typeface="B Nazanin" panose="00000400000000000000" pitchFamily="2" charset="-78"/>
              </a:rPr>
              <a:t>پستان ها را از نظر تورم و درد و وجود شقاق، آبسه، ماستیت و احتقان بررسي کنید.</a:t>
            </a:r>
            <a:endParaRPr lang="fa-IR" sz="2400" dirty="0">
              <a:solidFill>
                <a:srgbClr val="00B050"/>
              </a:solidFill>
              <a:cs typeface="B Nazanin" panose="00000400000000000000" pitchFamily="2" charset="-78"/>
            </a:endParaRPr>
          </a:p>
          <a:p>
            <a:pPr marL="0" indent="0" algn="r" rtl="1">
              <a:buNone/>
            </a:pPr>
            <a:r>
              <a:rPr lang="fa-IR" sz="2400" dirty="0">
                <a:solidFill>
                  <a:srgbClr val="00B050"/>
                </a:solidFill>
                <a:cs typeface="B Nazanin" panose="00000400000000000000" pitchFamily="2" charset="-78"/>
              </a:rPr>
              <a:t>مشکلات شیردهی: </a:t>
            </a:r>
            <a:r>
              <a:rPr lang="fa-IR" sz="2400" dirty="0">
                <a:cs typeface="B Nazanin" panose="00000400000000000000" pitchFamily="2" charset="-78"/>
              </a:rPr>
              <a:t>در هر ملاقات، از مادر در مورد ادامه شیردهي به نوزاد سؤال کنید. در صورت وجود مشکلاتي چون نوک فرورفته، صاف، دراز و مجاري بسته، احتقان و شقاق به مادر آموزش دهید. </a:t>
            </a:r>
          </a:p>
          <a:p>
            <a:pPr marL="0" indent="0" algn="r" rtl="1">
              <a:buNone/>
            </a:pPr>
            <a:r>
              <a:rPr lang="fa-IR" sz="2400" dirty="0">
                <a:solidFill>
                  <a:srgbClr val="00B0F0"/>
                </a:solidFill>
                <a:cs typeface="B Nazanin" panose="00000400000000000000" pitchFamily="2" charset="-78"/>
              </a:rPr>
              <a:t>- احتقان: </a:t>
            </a:r>
            <a:r>
              <a:rPr lang="fa-IR" sz="2400" dirty="0">
                <a:cs typeface="B Nazanin" panose="00000400000000000000" pitchFamily="2" charset="-78"/>
              </a:rPr>
              <a:t>تب خفیف و گذرا، درد، گرمي و سفتي هر دو پستان معمولا 3 تا 5 روز پس از زايمان</a:t>
            </a:r>
          </a:p>
          <a:p>
            <a:pPr marL="0" indent="0" algn="r" rtl="1">
              <a:buNone/>
            </a:pPr>
            <a:r>
              <a:rPr lang="fa-IR" sz="2400" dirty="0">
                <a:cs typeface="B Nazanin" panose="00000400000000000000" pitchFamily="2" charset="-78"/>
              </a:rPr>
              <a:t> </a:t>
            </a:r>
            <a:r>
              <a:rPr lang="fa-IR" sz="2400" dirty="0">
                <a:solidFill>
                  <a:srgbClr val="00B0F0"/>
                </a:solidFill>
                <a:cs typeface="B Nazanin" panose="00000400000000000000" pitchFamily="2" charset="-78"/>
              </a:rPr>
              <a:t>- شقاق: </a:t>
            </a:r>
            <a:r>
              <a:rPr lang="fa-IR" sz="2400" dirty="0">
                <a:cs typeface="B Nazanin" panose="00000400000000000000" pitchFamily="2" charset="-78"/>
              </a:rPr>
              <a:t>زخم و درد نوک پستان</a:t>
            </a:r>
          </a:p>
          <a:p>
            <a:pPr marL="0" indent="0" algn="r" rtl="1">
              <a:buNone/>
            </a:pPr>
            <a:r>
              <a:rPr lang="fa-IR" sz="2400" dirty="0">
                <a:solidFill>
                  <a:srgbClr val="00B0F0"/>
                </a:solidFill>
                <a:cs typeface="B Nazanin" panose="00000400000000000000" pitchFamily="2" charset="-78"/>
              </a:rPr>
              <a:t>- آبسه پستان: </a:t>
            </a:r>
            <a:r>
              <a:rPr lang="fa-IR" sz="2400" dirty="0">
                <a:cs typeface="B Nazanin" panose="00000400000000000000" pitchFamily="2" charset="-78"/>
              </a:rPr>
              <a:t>تب، درد يك طرفه پستان، قرمزي، سفتي پستان به همراه توده مواج و خروج چرک</a:t>
            </a:r>
          </a:p>
          <a:p>
            <a:pPr marL="0" indent="0" algn="r" rtl="1">
              <a:buNone/>
            </a:pPr>
            <a:r>
              <a:rPr lang="fa-IR" sz="2400" dirty="0">
                <a:solidFill>
                  <a:srgbClr val="00B0F0"/>
                </a:solidFill>
                <a:cs typeface="B Nazanin" panose="00000400000000000000" pitchFamily="2" charset="-78"/>
              </a:rPr>
              <a:t>- ماستیت: </a:t>
            </a:r>
            <a:r>
              <a:rPr lang="fa-IR" sz="2400" dirty="0">
                <a:cs typeface="B Nazanin" panose="00000400000000000000" pitchFamily="2" charset="-78"/>
              </a:rPr>
              <a:t>درد يك طرفه پستان، تب، بروز معمولا 3 تا 4 هفته پس از زايمان</a:t>
            </a:r>
          </a:p>
          <a:p>
            <a:pPr algn="r" rtl="1"/>
            <a:r>
              <a:rPr lang="en-US" sz="2400" dirty="0">
                <a:cs typeface="B Nazanin" panose="00000400000000000000" pitchFamily="2" charset="-78"/>
              </a:rPr>
              <a:t> </a:t>
            </a:r>
          </a:p>
        </p:txBody>
      </p:sp>
    </p:spTree>
    <p:extLst>
      <p:ext uri="{BB962C8B-B14F-4D97-AF65-F5344CB8AC3E}">
        <p14:creationId xmlns:p14="http://schemas.microsoft.com/office/powerpoint/2010/main" val="327269320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C0077CDA-0F72-4C08-8BBB-328959D175F2}"/>
              </a:ext>
            </a:extLst>
          </p:cNvPr>
          <p:cNvSpPr>
            <a:spLocks noGrp="1"/>
          </p:cNvSpPr>
          <p:nvPr>
            <p:ph idx="1"/>
          </p:nvPr>
        </p:nvSpPr>
        <p:spPr>
          <a:xfrm>
            <a:off x="2589212" y="1128889"/>
            <a:ext cx="8915400" cy="4782333"/>
          </a:xfrm>
        </p:spPr>
        <p:txBody>
          <a:bodyPr>
            <a:normAutofit/>
          </a:bodyPr>
          <a:lstStyle/>
          <a:p>
            <a:pPr marL="0" indent="0" algn="r" rtl="1">
              <a:buNone/>
            </a:pPr>
            <a:r>
              <a:rPr lang="fa-IR" sz="2400" dirty="0">
                <a:solidFill>
                  <a:srgbClr val="00B0F0"/>
                </a:solidFill>
                <a:cs typeface="B Nazanin" panose="00000400000000000000" pitchFamily="2" charset="-78"/>
              </a:rPr>
              <a:t>معاينه شکم (رحم): </a:t>
            </a:r>
            <a:r>
              <a:rPr lang="fa-IR" sz="2400" dirty="0">
                <a:cs typeface="B Nazanin" panose="00000400000000000000" pitchFamily="2" charset="-78"/>
              </a:rPr>
              <a:t>در هر ملاقات، وضعیت رحم را از روي شکم بررسي کنید. پس از زايمان، رحم به تدريج به داخل لگن باز مي گردد. در هفته اول رحم پايین تر از ناف، سفت و جمع است و از هفته سوم به بعد، رحم از روي شکم قابل لمس نیست.</a:t>
            </a:r>
          </a:p>
          <a:p>
            <a:pPr marL="0" indent="0" algn="r" rtl="1">
              <a:buNone/>
            </a:pPr>
            <a:r>
              <a:rPr lang="fa-IR" sz="2400" dirty="0">
                <a:cs typeface="B Nazanin" panose="00000400000000000000" pitchFamily="2" charset="-78"/>
              </a:rPr>
              <a:t>نکته: در برخي از مادران ممکن است انقباضات رحم در دوره پس از زايمان ادامه داشته باشد که به آن «پس درد» مي گويند. </a:t>
            </a:r>
          </a:p>
          <a:p>
            <a:pPr marL="0" indent="0" algn="r" rtl="1">
              <a:buNone/>
            </a:pPr>
            <a:r>
              <a:rPr lang="fa-IR" sz="2400" dirty="0">
                <a:solidFill>
                  <a:srgbClr val="00B0F0"/>
                </a:solidFill>
                <a:cs typeface="B Nazanin" panose="00000400000000000000" pitchFamily="2" charset="-78"/>
              </a:rPr>
              <a:t>محل بخیه ها: </a:t>
            </a:r>
            <a:r>
              <a:rPr lang="fa-IR" sz="2400" dirty="0">
                <a:cs typeface="B Nazanin" panose="00000400000000000000" pitchFamily="2" charset="-78"/>
              </a:rPr>
              <a:t>در هر ملاقات، محل بخیه ها(برش اپي زياتومي يا سزارين) را بررسي کنید. ناحیه برش معمولا بدون درد، التهاب و کشش مي باشد. محل برش اپي زياتومي معمولا پس از 3 هفته ترمیم مي شود و نخ بخیه محل برش سزارين پس از 7 تا 10روز نیاز به کشیدن دارد. </a:t>
            </a:r>
          </a:p>
          <a:p>
            <a:pPr marL="0" indent="0" algn="r" rtl="1">
              <a:buNone/>
            </a:pPr>
            <a:r>
              <a:rPr lang="fa-IR" sz="2400" dirty="0">
                <a:solidFill>
                  <a:srgbClr val="00B0F0"/>
                </a:solidFill>
                <a:cs typeface="B Nazanin" panose="00000400000000000000" pitchFamily="2" charset="-78"/>
              </a:rPr>
              <a:t>معاينه اندام ها: </a:t>
            </a:r>
            <a:r>
              <a:rPr lang="fa-IR" sz="2400" dirty="0">
                <a:cs typeface="B Nazanin" panose="00000400000000000000" pitchFamily="2" charset="-78"/>
              </a:rPr>
              <a:t>در هر ملاقات، پاها (ساق و ران)را از نظر وجود ورم يك طرفه و سردي بررسي کنید</a:t>
            </a:r>
            <a:endParaRPr lang="en-US" sz="2400" dirty="0">
              <a:cs typeface="B Nazanin" panose="00000400000000000000" pitchFamily="2" charset="-78"/>
            </a:endParaRPr>
          </a:p>
          <a:p>
            <a:endParaRPr lang="en-US" dirty="0"/>
          </a:p>
        </p:txBody>
      </p:sp>
    </p:spTree>
    <p:extLst>
      <p:ext uri="{BB962C8B-B14F-4D97-AF65-F5344CB8AC3E}">
        <p14:creationId xmlns:p14="http://schemas.microsoft.com/office/powerpoint/2010/main" val="65373724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226634"/>
            <a:ext cx="8915400" cy="4684588"/>
          </a:xfrm>
        </p:spPr>
        <p:txBody>
          <a:bodyPr>
            <a:noAutofit/>
          </a:bodyPr>
          <a:lstStyle/>
          <a:p>
            <a:pPr marL="0" indent="0" algn="r" rtl="1">
              <a:buNone/>
            </a:pPr>
            <a:r>
              <a:rPr lang="fa-IR" sz="2400" dirty="0">
                <a:solidFill>
                  <a:srgbClr val="00B050"/>
                </a:solidFill>
                <a:cs typeface="B Nazanin" panose="00000400000000000000" pitchFamily="2" charset="-78"/>
              </a:rPr>
              <a:t>آموزش و توصیه: </a:t>
            </a:r>
            <a:r>
              <a:rPr lang="fa-IR" sz="2400" dirty="0">
                <a:cs typeface="B Nazanin" panose="00000400000000000000" pitchFamily="2" charset="-78"/>
              </a:rPr>
              <a:t>طي ملاقات هاي پس از زايمان در مورد بهداشت فردي (استحمام، بهداشت محل بخیه، لباس مناسب شیردهي، استراحت در طول روز، خواب کافي، مصرف دارو در زمان شیردهي)، سلامت روان (علائم اندوه پس از زايمان، افسردگي، همسر آزاري و حمايت عاطفي همسر و وابستگان نزديك و سلامت جنسي (زمان مناسب روابط جنسي، بهداشت جنسي با تاکید بر پرهیز از رفتار پر خطر)، علائم خطر (تب، خونريزي بیش از حد قاعدگي، ترشحات بدبو و چرکي از مهبل، سرگیجه، سر درد، درد ساق و ران، تنگي نفس، درد قفسه سینه، درد شکم، افسردگي شديد، ...)، درد محل بخیه، شکايت شايع (خستگي، کمر درد، يبوست)، تغذيه (تنوع و تعادل در تغذيه زمان شیردهي) و مکمل هاي دارويي، نحوه شیردهي و مشکلات و تداوم آن و مصرف دارو در زمان شیردهي، مراقبت از نوزاد و علائم خطر نوزاد (زردي، خوب شیر نخوردن، تب، اسهال، استفراغ، ...)، مشاوره زمان مناسب بارداري بعدي به مادر آموزش دهید</a:t>
            </a:r>
            <a:endParaRPr lang="en-US" sz="2400" dirty="0">
              <a:cs typeface="B Nazanin" panose="00000400000000000000" pitchFamily="2" charset="-78"/>
            </a:endParaRPr>
          </a:p>
        </p:txBody>
      </p:sp>
    </p:spTree>
    <p:extLst>
      <p:ext uri="{BB962C8B-B14F-4D97-AF65-F5344CB8AC3E}">
        <p14:creationId xmlns:p14="http://schemas.microsoft.com/office/powerpoint/2010/main" val="31964594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r" rtl="1">
              <a:buNone/>
            </a:pPr>
            <a:r>
              <a:rPr lang="fa-IR" sz="2400" dirty="0">
                <a:solidFill>
                  <a:srgbClr val="00B050"/>
                </a:solidFill>
                <a:cs typeface="B Nazanin" panose="00000400000000000000" pitchFamily="2" charset="-78"/>
              </a:rPr>
              <a:t>علائم خطر پس از زايمان: </a:t>
            </a:r>
            <a:r>
              <a:rPr lang="fa-IR" sz="2400" dirty="0">
                <a:cs typeface="B Nazanin" panose="00000400000000000000" pitchFamily="2" charset="-78"/>
              </a:rPr>
              <a:t>اين علائم را جهت مراجعه سريع مادر به مراکز بهداشتي درماني به وي آموزش دهید: خونريزي بیش از حد قاعدگي در هفته اول، تب و لرز، خروج و ترشحات بدبو و چرکي از مهبل، درد و ورم يك طرفه ساق و ران، افسردگي شديد، درد شکم يا پهلو، سوزش يا درد هنگام ادرار کردن، درد و تورم و سفتي پستان ها و درد و سوزش و ترشح از محل بخیه ها، سر درد شديد و سرگیجه</a:t>
            </a:r>
            <a:endParaRPr lang="en-US" sz="2400" dirty="0">
              <a:cs typeface="B Nazanin" panose="00000400000000000000" pitchFamily="2" charset="-78"/>
            </a:endParaRPr>
          </a:p>
        </p:txBody>
      </p:sp>
    </p:spTree>
    <p:extLst>
      <p:ext uri="{BB962C8B-B14F-4D97-AF65-F5344CB8AC3E}">
        <p14:creationId xmlns:p14="http://schemas.microsoft.com/office/powerpoint/2010/main" val="15347153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2111023"/>
            <a:ext cx="8915400" cy="3777622"/>
          </a:xfrm>
        </p:spPr>
        <p:txBody>
          <a:bodyPr>
            <a:noAutofit/>
          </a:bodyPr>
          <a:lstStyle/>
          <a:p>
            <a:pPr marL="0" indent="0" algn="r" rtl="1">
              <a:buNone/>
            </a:pPr>
            <a:r>
              <a:rPr lang="fa-IR" sz="2400" dirty="0">
                <a:solidFill>
                  <a:srgbClr val="00B0F0"/>
                </a:solidFill>
                <a:cs typeface="B Nazanin" panose="00000400000000000000" pitchFamily="2" charset="-78"/>
              </a:rPr>
              <a:t>نکته: </a:t>
            </a:r>
            <a:r>
              <a:rPr lang="fa-IR" sz="2400" dirty="0">
                <a:cs typeface="B Nazanin" panose="00000400000000000000" pitchFamily="2" charset="-78"/>
              </a:rPr>
              <a:t>در هر ملاقات، علائم خطر را به مادر گوشزد کنید و مطمئن شويد که اين علائم را فراگرفته است.</a:t>
            </a:r>
          </a:p>
          <a:p>
            <a:pPr marL="0" indent="0" algn="r" rtl="1">
              <a:buNone/>
            </a:pPr>
            <a:r>
              <a:rPr lang="fa-IR" sz="2400" dirty="0">
                <a:solidFill>
                  <a:srgbClr val="00B050"/>
                </a:solidFill>
                <a:cs typeface="B Nazanin" panose="00000400000000000000" pitchFamily="2" charset="-78"/>
              </a:rPr>
              <a:t>ايمونوگلوبین ضد دي (روگام): </a:t>
            </a:r>
            <a:r>
              <a:rPr lang="fa-IR" sz="2400" dirty="0">
                <a:cs typeface="B Nazanin" panose="00000400000000000000" pitchFamily="2" charset="-78"/>
              </a:rPr>
              <a:t>مادر ارهاش منفي با نوزاد ارهاش مثبت در صورتي که هنگام زايمان دريافت نکرده با شد، طي 72 ساعت اول پس از زايمان نیاز به تزريق به صورت عضلاني دارد.</a:t>
            </a:r>
          </a:p>
        </p:txBody>
      </p:sp>
    </p:spTree>
    <p:extLst>
      <p:ext uri="{BB962C8B-B14F-4D97-AF65-F5344CB8AC3E}">
        <p14:creationId xmlns:p14="http://schemas.microsoft.com/office/powerpoint/2010/main" val="16755209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34EF82DA-A175-4676-A6ED-1A53E27C91F1}"/>
              </a:ext>
            </a:extLst>
          </p:cNvPr>
          <p:cNvSpPr>
            <a:spLocks noGrp="1"/>
          </p:cNvSpPr>
          <p:nvPr>
            <p:ph idx="1"/>
          </p:nvPr>
        </p:nvSpPr>
        <p:spPr/>
        <p:txBody>
          <a:bodyPr>
            <a:normAutofit/>
          </a:bodyPr>
          <a:lstStyle/>
          <a:p>
            <a:pPr marL="0" indent="0" algn="r" rtl="1">
              <a:buNone/>
            </a:pPr>
            <a:r>
              <a:rPr lang="fa-IR" sz="2400" dirty="0">
                <a:solidFill>
                  <a:srgbClr val="00B050"/>
                </a:solidFill>
                <a:cs typeface="B Nazanin" panose="00000400000000000000" pitchFamily="2" charset="-78"/>
              </a:rPr>
              <a:t>بررسی پرونده و آشنايی با وضعیت مادر: </a:t>
            </a:r>
            <a:r>
              <a:rPr lang="fa-IR" sz="2400" dirty="0">
                <a:cs typeface="B Nazanin" panose="00000400000000000000" pitchFamily="2" charset="-78"/>
              </a:rPr>
              <a:t>در ملاقات دوم و سوم، فرم مراقبت هاي قبلي را مرور کرده تا با وضعیت مادر آشنا شويد</a:t>
            </a:r>
          </a:p>
          <a:p>
            <a:pPr marL="0" indent="0" algn="r" rtl="1">
              <a:buNone/>
            </a:pPr>
            <a:r>
              <a:rPr lang="fa-IR" sz="2400" dirty="0">
                <a:solidFill>
                  <a:srgbClr val="00B050"/>
                </a:solidFill>
                <a:cs typeface="B Nazanin" panose="00000400000000000000" pitchFamily="2" charset="-78"/>
              </a:rPr>
              <a:t>پاپ اسمیر: </a:t>
            </a:r>
            <a:r>
              <a:rPr lang="fa-IR" sz="2400" dirty="0">
                <a:cs typeface="B Nazanin" panose="00000400000000000000" pitchFamily="2" charset="-78"/>
              </a:rPr>
              <a:t>در ملاقات سوم، اهمیت انجام پاپ اسمیر را به مادر آموزش داده و به منظور ارزيابي و بررسي شرايط انجام پاپ اسمیر، به ماما ارجاع دهید.</a:t>
            </a:r>
          </a:p>
          <a:p>
            <a:pPr marL="0" indent="0" algn="r" rtl="1">
              <a:buNone/>
            </a:pPr>
            <a:r>
              <a:rPr lang="fa-IR" sz="2400" dirty="0">
                <a:solidFill>
                  <a:srgbClr val="00B050"/>
                </a:solidFill>
                <a:cs typeface="B Nazanin" panose="00000400000000000000" pitchFamily="2" charset="-78"/>
              </a:rPr>
              <a:t>تاريخ مراجعه بعدي: </a:t>
            </a:r>
            <a:r>
              <a:rPr lang="fa-IR" sz="2400" dirty="0">
                <a:cs typeface="B Nazanin" panose="00000400000000000000" pitchFamily="2" charset="-78"/>
              </a:rPr>
              <a:t>تاريخ مراجعه بعدي مادر را تعیین و يادآوري کنید.</a:t>
            </a:r>
          </a:p>
          <a:p>
            <a:pPr algn="r" rtl="1"/>
            <a:endParaRPr lang="en-US" sz="2400" dirty="0"/>
          </a:p>
        </p:txBody>
      </p:sp>
    </p:spTree>
    <p:extLst>
      <p:ext uri="{BB962C8B-B14F-4D97-AF65-F5344CB8AC3E}">
        <p14:creationId xmlns:p14="http://schemas.microsoft.com/office/powerpoint/2010/main" val="27236463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343378"/>
            <a:ext cx="8915400" cy="4567844"/>
          </a:xfrm>
        </p:spPr>
        <p:txBody>
          <a:bodyPr>
            <a:normAutofit/>
          </a:bodyPr>
          <a:lstStyle/>
          <a:p>
            <a:pPr marL="0" indent="0" algn="r" rtl="1">
              <a:buNone/>
            </a:pPr>
            <a:r>
              <a:rPr lang="fa-IR" sz="2400" dirty="0">
                <a:solidFill>
                  <a:srgbClr val="00B050"/>
                </a:solidFill>
                <a:cs typeface="B Nazanin" panose="00000400000000000000" pitchFamily="2" charset="-78"/>
              </a:rPr>
              <a:t>مشاوره زمان مناسب بارداري بعدي: </a:t>
            </a:r>
            <a:r>
              <a:rPr lang="en-US" sz="2400" dirty="0">
                <a:cs typeface="B Nazanin" panose="00000400000000000000" pitchFamily="2" charset="-78"/>
              </a:rPr>
              <a:t>intervals </a:t>
            </a:r>
            <a:r>
              <a:rPr lang="en-US" sz="2400" dirty="0" err="1">
                <a:cs typeface="B Nazanin" panose="00000400000000000000" pitchFamily="2" charset="-78"/>
              </a:rPr>
              <a:t>interpregnancy</a:t>
            </a:r>
            <a:r>
              <a:rPr lang="en-US" sz="2400" dirty="0">
                <a:cs typeface="B Nazanin" panose="00000400000000000000" pitchFamily="2" charset="-78"/>
              </a:rPr>
              <a:t> )</a:t>
            </a:r>
            <a:r>
              <a:rPr lang="fa-IR" sz="2400" dirty="0">
                <a:cs typeface="B Nazanin" panose="00000400000000000000" pitchFamily="2" charset="-78"/>
              </a:rPr>
              <a:t> ) از زمان تولد تا شروع بارداري بعدي بدون در نظر گرفتن سقط محاسبه مي شود. </a:t>
            </a:r>
          </a:p>
          <a:p>
            <a:pPr marL="0" indent="0" algn="r" rtl="1">
              <a:buNone/>
            </a:pPr>
            <a:r>
              <a:rPr lang="fa-IR" sz="2400" dirty="0">
                <a:cs typeface="B Nazanin" panose="00000400000000000000" pitchFamily="2" charset="-78"/>
              </a:rPr>
              <a:t>- بعد از يك تولد زنده در سن کمتر از 35 سال: حداقل 18 تا 24 ماه</a:t>
            </a:r>
          </a:p>
          <a:p>
            <a:pPr marL="0" indent="0" algn="r" rtl="1">
              <a:buNone/>
            </a:pPr>
            <a:r>
              <a:rPr lang="fa-IR" sz="2400" dirty="0">
                <a:cs typeface="B Nazanin" panose="00000400000000000000" pitchFamily="2" charset="-78"/>
              </a:rPr>
              <a:t>- در زنان بالاي 35 سال بدون هیچ بیماري زمینه اي و عارضه در بارداري قبلي: حداقل 12 ماه.</a:t>
            </a:r>
          </a:p>
          <a:p>
            <a:pPr marL="0" indent="0" algn="r" rtl="1">
              <a:buNone/>
            </a:pPr>
            <a:r>
              <a:rPr lang="fa-IR" sz="2400" dirty="0">
                <a:cs typeface="B Nazanin" panose="00000400000000000000" pitchFamily="2" charset="-78"/>
              </a:rPr>
              <a:t>- در صورت استفاده از روش هاي کمك باروري (</a:t>
            </a:r>
            <a:r>
              <a:rPr lang="en-US" sz="2400" dirty="0">
                <a:cs typeface="B Nazanin" panose="00000400000000000000" pitchFamily="2" charset="-78"/>
              </a:rPr>
              <a:t>IVF </a:t>
            </a:r>
            <a:r>
              <a:rPr lang="fa-IR" sz="2400" dirty="0">
                <a:cs typeface="B Nazanin" panose="00000400000000000000" pitchFamily="2" charset="-78"/>
              </a:rPr>
              <a:t>و ...): حداقل 12 ماه </a:t>
            </a:r>
          </a:p>
          <a:p>
            <a:pPr marL="0" indent="0" algn="r" rtl="1">
              <a:buNone/>
            </a:pPr>
            <a:r>
              <a:rPr lang="fa-IR" sz="2400" dirty="0">
                <a:cs typeface="B Nazanin" panose="00000400000000000000" pitchFamily="2" charset="-78"/>
              </a:rPr>
              <a:t>- بعد از يك بار سقط: هر زماني که از نظر روحي فرد آمادگي لازم براي بارداري را دارد. </a:t>
            </a:r>
          </a:p>
        </p:txBody>
      </p:sp>
    </p:spTree>
    <p:extLst>
      <p:ext uri="{BB962C8B-B14F-4D97-AF65-F5344CB8AC3E}">
        <p14:creationId xmlns:p14="http://schemas.microsoft.com/office/powerpoint/2010/main" val="171253749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438507"/>
            <a:ext cx="8915400" cy="4472715"/>
          </a:xfrm>
        </p:spPr>
        <p:txBody>
          <a:bodyPr/>
          <a:lstStyle/>
          <a:p>
            <a:pPr marL="0" indent="0" algn="r" rtl="1">
              <a:buNone/>
            </a:pPr>
            <a:r>
              <a:rPr lang="fa-IR" sz="2400" dirty="0">
                <a:cs typeface="B Nazanin" panose="00000400000000000000" pitchFamily="2" charset="-78"/>
              </a:rPr>
              <a:t>- بعد از مرده زايي: هر زماني که از نظر روحي فرد آمادگي لازم براي بارداري را دارد.</a:t>
            </a:r>
          </a:p>
          <a:p>
            <a:pPr marL="0" indent="0" algn="r" rtl="1">
              <a:buNone/>
            </a:pPr>
            <a:r>
              <a:rPr lang="fa-IR" sz="2400" dirty="0">
                <a:cs typeface="B Nazanin" panose="00000400000000000000" pitchFamily="2" charset="-78"/>
              </a:rPr>
              <a:t>- بعد از پره اکلامسي: حداقل 18 ماه </a:t>
            </a:r>
          </a:p>
          <a:p>
            <a:pPr marL="0" indent="0" algn="r" rtl="1">
              <a:buNone/>
            </a:pPr>
            <a:r>
              <a:rPr lang="fa-IR" sz="2400" dirty="0">
                <a:cs typeface="B Nazanin" panose="00000400000000000000" pitchFamily="2" charset="-78"/>
              </a:rPr>
              <a:t>- بعد از زايمان زودرس: حداقل 18 ماه</a:t>
            </a:r>
          </a:p>
          <a:p>
            <a:pPr marL="0" indent="0" algn="r" rtl="1">
              <a:buNone/>
            </a:pPr>
            <a:r>
              <a:rPr lang="fa-IR" sz="2400" dirty="0">
                <a:solidFill>
                  <a:srgbClr val="00B0F0"/>
                </a:solidFill>
                <a:cs typeface="B Nazanin" panose="00000400000000000000" pitchFamily="2" charset="-78"/>
              </a:rPr>
              <a:t>نکته1 :</a:t>
            </a:r>
            <a:r>
              <a:rPr lang="fa-IR" sz="2400" dirty="0">
                <a:cs typeface="B Nazanin" panose="00000400000000000000" pitchFamily="2" charset="-78"/>
              </a:rPr>
              <a:t>در موارد ابتلا به بیماري زمینه اي يا سابقه بد مامايي اقدامات مطابق دستور عمل کشوري انجام شود.</a:t>
            </a:r>
          </a:p>
          <a:p>
            <a:pPr marL="0" indent="0" algn="r" rtl="1">
              <a:buNone/>
            </a:pPr>
            <a:r>
              <a:rPr lang="fa-IR" sz="2400" dirty="0">
                <a:solidFill>
                  <a:srgbClr val="00B0F0"/>
                </a:solidFill>
                <a:cs typeface="B Nazanin" panose="00000400000000000000" pitchFamily="2" charset="-78"/>
              </a:rPr>
              <a:t>نکته2 :</a:t>
            </a:r>
            <a:r>
              <a:rPr lang="fa-IR" sz="2400" dirty="0">
                <a:cs typeface="B Nazanin" panose="00000400000000000000" pitchFamily="2" charset="-78"/>
              </a:rPr>
              <a:t>با توجه اهمیت مشاوره قبل از بارداري، در مراقبت هاي دوم و سوم پس از زايمان از مادر در مورد تمايل وي به بارداري بعدي و زمان آن سوال شود و پیگیري هاي لازم براي حضور ايشان در مراقبت پیش از بارداري انجام شود</a:t>
            </a:r>
            <a:endParaRPr lang="en-US" sz="2400" dirty="0">
              <a:cs typeface="B Nazanin" panose="00000400000000000000" pitchFamily="2" charset="-78"/>
            </a:endParaRPr>
          </a:p>
          <a:p>
            <a:endParaRPr lang="en-US" dirty="0"/>
          </a:p>
        </p:txBody>
      </p:sp>
    </p:spTree>
    <p:extLst>
      <p:ext uri="{BB962C8B-B14F-4D97-AF65-F5344CB8AC3E}">
        <p14:creationId xmlns:p14="http://schemas.microsoft.com/office/powerpoint/2010/main" val="51061395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normAutofit/>
          </a:bodyPr>
          <a:lstStyle/>
          <a:p>
            <a:pPr marL="0" indent="0" algn="r" rtl="1">
              <a:buNone/>
            </a:pPr>
            <a:r>
              <a:rPr lang="fa-IR" sz="2400" dirty="0">
                <a:solidFill>
                  <a:srgbClr val="00B050"/>
                </a:solidFill>
                <a:cs typeface="B Nazanin" panose="00000400000000000000" pitchFamily="2" charset="-78"/>
              </a:rPr>
              <a:t>غربالگري سلامت روان: </a:t>
            </a:r>
            <a:r>
              <a:rPr lang="fa-IR" sz="2400" dirty="0">
                <a:cs typeface="B Nazanin" panose="00000400000000000000" pitchFamily="2" charset="-78"/>
              </a:rPr>
              <a:t>در مراقبت پس از زايمان در ارزيابي اولیه، پرسشنامه ادينبورگ مي بايست تکمیل شود. در صورت مثبت بودن نتايج ارزيابي بر اساس نقطه برش پرسشنامه (کسب نمره 12 و بالاتر) مادر به افسردگي پس از زايمان دچار است و بايد جهت بررسي تکمیلي در اولین فرصت به پزشك ارجاع ميشود</a:t>
            </a:r>
            <a:endParaRPr lang="en-US" sz="2400" dirty="0">
              <a:cs typeface="B Nazanin" panose="00000400000000000000" pitchFamily="2" charset="-78"/>
            </a:endParaRPr>
          </a:p>
        </p:txBody>
      </p:sp>
    </p:spTree>
    <p:extLst>
      <p:ext uri="{BB962C8B-B14F-4D97-AF65-F5344CB8AC3E}">
        <p14:creationId xmlns:p14="http://schemas.microsoft.com/office/powerpoint/2010/main" val="317175609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037063"/>
            <a:ext cx="8915400" cy="4874159"/>
          </a:xfrm>
        </p:spPr>
        <p:txBody>
          <a:bodyPr>
            <a:noAutofit/>
          </a:bodyPr>
          <a:lstStyle/>
          <a:p>
            <a:pPr marL="0" indent="0" algn="r" rtl="1">
              <a:buNone/>
            </a:pPr>
            <a:r>
              <a:rPr lang="fa-IR" sz="2400" dirty="0">
                <a:solidFill>
                  <a:srgbClr val="00B050"/>
                </a:solidFill>
                <a:cs typeface="B Nazanin" panose="00000400000000000000" pitchFamily="2" charset="-78"/>
              </a:rPr>
              <a:t>علائم روانپزشکی: </a:t>
            </a:r>
            <a:r>
              <a:rPr lang="fa-IR" sz="2400" dirty="0">
                <a:cs typeface="B Nazanin" panose="00000400000000000000" pitchFamily="2" charset="-78"/>
              </a:rPr>
              <a:t>برخي مادران ممکن است در دو هفته اول پس از زايمان دچار افسردگي خفیف و گذرا (اندوه پس از زايمان) شوند که علائم آن به صورت احساس غمگیني، گريه و بي قراري، تحريك پذيري، اختلال در خواب و کاهش اشتها تظاهر مي کند. دوره پس از زايمان، دوره پرخطري از نظر عود انواع اختلالات روانپزشکي قبلي و يا بروز اختلالات روانپزشکي جديد است. بنابراين چنانچه مادر سابقه اختلال در گذشته دارد و يا در بارداري، افسردگي و يا ساير مشکلات روانشناختي را تجربه کرده و در حال حاضر با علائم اندوه پس از زايمان مراجعه کرده است، او را تحت نظر بگیريد، چرا که اين علائم اندوه ممکن است عالئم اولیه يك اختلال شديد باشد. اگر علائم اندوه پس از زايمان طولاني و شديدتر شود، فعالیت روزانه مادر را مختل نمايد و يا مادر افکار خودکشي و آسیب به خود يا نوزاد داشته باشد، "افسردگي شديد پس از زايمان" مطرح است. در موارد بسیار نادر، مادر علاوه بر افسردگي شديد پس از زايمان، علائم هذيان و توهم يا پرخاشگري شديد نیز پیدا مي کند که "جنون پس از زايمان" نامیده مي شود که مي تواند بیمار و نوزاد را در معرض خطرات متعدد قرار دهد</a:t>
            </a:r>
            <a:endParaRPr lang="en-US" sz="2400" dirty="0">
              <a:cs typeface="B Nazanin" panose="00000400000000000000" pitchFamily="2" charset="-78"/>
            </a:endParaRPr>
          </a:p>
        </p:txBody>
      </p:sp>
    </p:spTree>
    <p:extLst>
      <p:ext uri="{BB962C8B-B14F-4D97-AF65-F5344CB8AC3E}">
        <p14:creationId xmlns:p14="http://schemas.microsoft.com/office/powerpoint/2010/main" val="42126023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52DC98-C321-4D68-9CCA-73A7812EB8B6}"/>
              </a:ext>
            </a:extLst>
          </p:cNvPr>
          <p:cNvSpPr>
            <a:spLocks noGrp="1"/>
          </p:cNvSpPr>
          <p:nvPr>
            <p:ph type="title"/>
          </p:nvPr>
        </p:nvSpPr>
        <p:spPr/>
        <p:txBody>
          <a:bodyPr/>
          <a:lstStyle/>
          <a:p>
            <a:pPr algn="ctr"/>
            <a:r>
              <a:rPr lang="fa-IR" b="1" dirty="0">
                <a:cs typeface="B Nazanin" panose="00000400000000000000" pitchFamily="2" charset="-78"/>
              </a:rPr>
              <a:t>اهداف آموزشی </a:t>
            </a:r>
            <a:endParaRPr lang="en-US" b="1" dirty="0">
              <a:cs typeface="B Nazanin" panose="00000400000000000000" pitchFamily="2" charset="-78"/>
            </a:endParaRPr>
          </a:p>
        </p:txBody>
      </p:sp>
      <p:sp>
        <p:nvSpPr>
          <p:cNvPr id="3" name="Content Placeholder 2">
            <a:extLst>
              <a:ext uri="{FF2B5EF4-FFF2-40B4-BE49-F238E27FC236}">
                <a16:creationId xmlns:a16="http://schemas.microsoft.com/office/drawing/2014/main" id="{D97491A4-3EFC-47F0-8C5B-F9071240584C}"/>
              </a:ext>
            </a:extLst>
          </p:cNvPr>
          <p:cNvSpPr>
            <a:spLocks noGrp="1"/>
          </p:cNvSpPr>
          <p:nvPr>
            <p:ph idx="1"/>
          </p:nvPr>
        </p:nvSpPr>
        <p:spPr/>
        <p:txBody>
          <a:bodyPr/>
          <a:lstStyle/>
          <a:p>
            <a:pPr marL="0" indent="0" algn="r" rtl="1">
              <a:buNone/>
            </a:pPr>
            <a:r>
              <a:rPr lang="fa-IR" sz="2400" dirty="0">
                <a:cs typeface="B Nazanin" panose="00000400000000000000" pitchFamily="2" charset="-78"/>
              </a:rPr>
              <a:t>پس از مطالعه این بخش انتظار میرود که فراگیر بتواند :</a:t>
            </a:r>
          </a:p>
          <a:p>
            <a:pPr algn="r" rtl="1"/>
            <a:r>
              <a:rPr lang="fa-IR" sz="2400" dirty="0">
                <a:cs typeface="B Nazanin" panose="00000400000000000000" pitchFamily="2" charset="-78"/>
              </a:rPr>
              <a:t>تعداد بار مراقبت پس از زایمان و خدمات ارائه شده در هر مراقبت را  توضیح دهد </a:t>
            </a:r>
          </a:p>
          <a:p>
            <a:pPr algn="r" rtl="1"/>
            <a:r>
              <a:rPr lang="fa-IR" sz="2400" dirty="0">
                <a:cs typeface="B Nazanin" panose="00000400000000000000" pitchFamily="2" charset="-78"/>
              </a:rPr>
              <a:t>تعاریف مراقبت های پس از زایمان رابیان نماید </a:t>
            </a:r>
          </a:p>
          <a:p>
            <a:pPr algn="r" rtl="1"/>
            <a:r>
              <a:rPr lang="fa-IR" sz="2400" dirty="0">
                <a:cs typeface="B Nazanin" panose="00000400000000000000" pitchFamily="2" charset="-78"/>
              </a:rPr>
              <a:t>مراقبت های ویژه پس از زایمان و اقدامات لازم در هر مراقبت را بداند</a:t>
            </a:r>
          </a:p>
          <a:p>
            <a:endParaRPr lang="en-US" dirty="0"/>
          </a:p>
        </p:txBody>
      </p:sp>
    </p:spTree>
    <p:extLst>
      <p:ext uri="{BB962C8B-B14F-4D97-AF65-F5344CB8AC3E}">
        <p14:creationId xmlns:p14="http://schemas.microsoft.com/office/powerpoint/2010/main" val="2801188476"/>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137424"/>
            <a:ext cx="8915400" cy="4773798"/>
          </a:xfrm>
        </p:spPr>
        <p:txBody>
          <a:bodyPr>
            <a:normAutofit/>
          </a:bodyPr>
          <a:lstStyle/>
          <a:p>
            <a:pPr marL="0" indent="0" algn="r" rtl="1">
              <a:buNone/>
            </a:pPr>
            <a:r>
              <a:rPr lang="fa-IR" sz="2400" dirty="0">
                <a:cs typeface="B Nazanin" panose="00000400000000000000" pitchFamily="2" charset="-78"/>
              </a:rPr>
              <a:t>.</a:t>
            </a:r>
          </a:p>
          <a:p>
            <a:pPr marL="0" indent="0" algn="r" rtl="1">
              <a:buNone/>
            </a:pPr>
            <a:r>
              <a:rPr lang="fa-IR" sz="2400" dirty="0">
                <a:solidFill>
                  <a:srgbClr val="00B050"/>
                </a:solidFill>
                <a:cs typeface="B Nazanin" panose="00000400000000000000" pitchFamily="2" charset="-78"/>
              </a:rPr>
              <a:t>ملاقات هاي پس از زايمان: </a:t>
            </a:r>
            <a:r>
              <a:rPr lang="fa-IR" sz="2400" dirty="0">
                <a:cs typeface="B Nazanin" panose="00000400000000000000" pitchFamily="2" charset="-78"/>
              </a:rPr>
              <a:t>ملاقات اول با مادر در يکي از روزهاي 1 تا 3 ،ملاقات دوم در روزهاي 10 تا 15 و ملاقات سوم در روز هاي 30 تا 42 پس از زايمان انجام مي شود. مراقبت هاي نوزاد (به جز مراقبت بدو تولد) نیز در3 نوبت شامل مراقبت روزهاي 3 تا 5 ،مراقبت روزهاي 14 تا 15 و مراقبت روزهاي30 تا 45 انجام مي شود. </a:t>
            </a:r>
          </a:p>
        </p:txBody>
      </p:sp>
    </p:spTree>
    <p:extLst>
      <p:ext uri="{BB962C8B-B14F-4D97-AF65-F5344CB8AC3E}">
        <p14:creationId xmlns:p14="http://schemas.microsoft.com/office/powerpoint/2010/main" val="23426171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sz="3200" dirty="0">
                <a:solidFill>
                  <a:srgbClr val="00B050"/>
                </a:solidFill>
                <a:cs typeface="B Nazanin" panose="00000400000000000000" pitchFamily="2" charset="-78"/>
              </a:rPr>
              <a:t>توصیه های بهداشتی پس از زایمان </a:t>
            </a:r>
            <a:endParaRPr lang="en-US" sz="3200" dirty="0">
              <a:solidFill>
                <a:srgbClr val="00B050"/>
              </a:solidFill>
              <a:cs typeface="B Nazanin" panose="00000400000000000000" pitchFamily="2" charset="-78"/>
            </a:endParaRPr>
          </a:p>
        </p:txBody>
      </p:sp>
      <p:sp>
        <p:nvSpPr>
          <p:cNvPr id="3" name="Content Placeholder 2"/>
          <p:cNvSpPr>
            <a:spLocks noGrp="1"/>
          </p:cNvSpPr>
          <p:nvPr>
            <p:ph idx="1"/>
          </p:nvPr>
        </p:nvSpPr>
        <p:spPr>
          <a:xfrm>
            <a:off x="1575582" y="1519311"/>
            <a:ext cx="9929030" cy="4391911"/>
          </a:xfrm>
        </p:spPr>
        <p:txBody>
          <a:bodyPr>
            <a:noAutofit/>
          </a:bodyPr>
          <a:lstStyle/>
          <a:p>
            <a:pPr marL="0" indent="0" algn="r" rtl="1">
              <a:buNone/>
            </a:pPr>
            <a:r>
              <a:rPr lang="fa-IR" sz="2400" dirty="0">
                <a:cs typeface="B Nazanin" panose="00000400000000000000" pitchFamily="2" charset="-78"/>
              </a:rPr>
              <a:t>موارد زير توصیه می شود:</a:t>
            </a:r>
          </a:p>
          <a:p>
            <a:pPr marL="0" indent="0" algn="r" rtl="1">
              <a:buNone/>
            </a:pPr>
            <a:r>
              <a:rPr lang="fa-IR" sz="2400" dirty="0">
                <a:cs typeface="B Nazanin" panose="00000400000000000000" pitchFamily="2" charset="-78"/>
              </a:rPr>
              <a:t> </a:t>
            </a:r>
            <a:r>
              <a:rPr lang="fa-IR" sz="2400" b="1" dirty="0">
                <a:cs typeface="B Nazanin" panose="00000400000000000000" pitchFamily="2" charset="-78"/>
              </a:rPr>
              <a:t>محل بخیه ها: </a:t>
            </a:r>
            <a:r>
              <a:rPr lang="fa-IR" sz="2400" dirty="0">
                <a:cs typeface="B Nazanin" panose="00000400000000000000" pitchFamily="2" charset="-78"/>
              </a:rPr>
              <a:t>استفاده گرما درماني با استفاده از حوله گرم 24 ساعت پس از زايمان، خودداري از مقاربت تا ترمیم کامل پرينه (20 روز پس از زايمان)، شستشوي روزانه ناحیه تناسلي، نشستن در لگن آب گرم سه بار در روز.</a:t>
            </a:r>
          </a:p>
          <a:p>
            <a:pPr marL="0" indent="0" algn="r" rtl="1">
              <a:buNone/>
            </a:pPr>
            <a:r>
              <a:rPr lang="fa-IR" sz="2400" b="1" dirty="0">
                <a:cs typeface="B Nazanin" panose="00000400000000000000" pitchFamily="2" charset="-78"/>
              </a:rPr>
              <a:t>بهداشت فردي: </a:t>
            </a:r>
            <a:r>
              <a:rPr lang="fa-IR" sz="2400" dirty="0">
                <a:cs typeface="B Nazanin" panose="00000400000000000000" pitchFamily="2" charset="-78"/>
              </a:rPr>
              <a:t>شستشوي ناحیه تناسلي از جلو به عقب، خشك نگه داشتن آن، تعويض مرتب نوار بهداشتي (حداقل هر 4 تا 6 ساعت) و لباس زير تا کاهش میزان ترشحات، استحمام روزانه، شستن دست ها قبل از بغل کردن يا شیر دادن نوزاد، استراحت و خواب کافي، حمايت اطرافیان و همسر در انجام کارهاي روزانه به ويژه در روزهاي اول پس از زايمان، عدم استعمال دخانیات و دوري از مواجهه با دود سیگار</a:t>
            </a:r>
            <a:endParaRPr lang="en-US" sz="2400" dirty="0">
              <a:cs typeface="B Nazanin" panose="00000400000000000000" pitchFamily="2" charset="-78"/>
            </a:endParaRPr>
          </a:p>
        </p:txBody>
      </p:sp>
    </p:spTree>
    <p:extLst>
      <p:ext uri="{BB962C8B-B14F-4D97-AF65-F5344CB8AC3E}">
        <p14:creationId xmlns:p14="http://schemas.microsoft.com/office/powerpoint/2010/main" val="155776136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642658D-0747-44AC-AF41-E1BB6A9CB62B}"/>
              </a:ext>
            </a:extLst>
          </p:cNvPr>
          <p:cNvSpPr>
            <a:spLocks noGrp="1"/>
          </p:cNvSpPr>
          <p:nvPr>
            <p:ph type="title"/>
          </p:nvPr>
        </p:nvSpPr>
        <p:spPr/>
        <p:txBody>
          <a:bodyPr/>
          <a:lstStyle/>
          <a:p>
            <a:pPr algn="ctr"/>
            <a:r>
              <a:rPr lang="fa-IR" dirty="0">
                <a:solidFill>
                  <a:srgbClr val="FF0000"/>
                </a:solidFill>
                <a:cs typeface="B Nazanin" panose="00000400000000000000" pitchFamily="2" charset="-78"/>
              </a:rPr>
              <a:t>نتیجه گیری </a:t>
            </a:r>
            <a:endParaRPr lang="en-US" dirty="0">
              <a:solidFill>
                <a:srgbClr val="FF0000"/>
              </a:solidFill>
              <a:cs typeface="B Nazanin" panose="00000400000000000000" pitchFamily="2" charset="-78"/>
            </a:endParaRPr>
          </a:p>
        </p:txBody>
      </p:sp>
      <p:sp>
        <p:nvSpPr>
          <p:cNvPr id="3" name="Content Placeholder 2">
            <a:extLst>
              <a:ext uri="{FF2B5EF4-FFF2-40B4-BE49-F238E27FC236}">
                <a16:creationId xmlns:a16="http://schemas.microsoft.com/office/drawing/2014/main" id="{24D5548C-18B2-41E1-97AA-F00F2F747588}"/>
              </a:ext>
            </a:extLst>
          </p:cNvPr>
          <p:cNvSpPr>
            <a:spLocks noGrp="1"/>
          </p:cNvSpPr>
          <p:nvPr>
            <p:ph idx="1"/>
          </p:nvPr>
        </p:nvSpPr>
        <p:spPr>
          <a:xfrm>
            <a:off x="2054578" y="1682044"/>
            <a:ext cx="9450034" cy="4229178"/>
          </a:xfrm>
        </p:spPr>
        <p:txBody>
          <a:bodyPr/>
          <a:lstStyle/>
          <a:p>
            <a:pPr algn="r" rtl="1"/>
            <a:r>
              <a:rPr lang="fa-IR" sz="2400" dirty="0">
                <a:cs typeface="B Nazanin" panose="00000400000000000000" pitchFamily="2" charset="-78"/>
              </a:rPr>
              <a:t>در سرتاسر جهان خونریزی به عنوان مهمترین عامل مرگ مادری شناسایی شده وحدود نیمی از تمام مرگ های بعد از زایمان در کشورهای در حال توسعه، به این علت رخ می دهند، لذا مراقبت های مادر بلافاصله بعد از زایمان آشکارتر شده و کنترل مادر در پس از زایمان به اندازه مراقبت های بارداری از اهمیت ویژه ای در برنامه های سلامت هر کشور برخودار است.</a:t>
            </a:r>
          </a:p>
          <a:p>
            <a:pPr algn="r" rtl="1"/>
            <a:r>
              <a:rPr lang="fa-IR" sz="2400" dirty="0">
                <a:cs typeface="B Nazanin" panose="00000400000000000000" pitchFamily="2" charset="-78"/>
              </a:rPr>
              <a:t>در هر ملاقات بایستی ابتدا علائم خطر فوری پس از زایمان بررسی گردد و در صورت وجود هر کدام از علائم خطر ،مادر بایستی اعزام یا ارجاع فوری شود ودر صورت عدم وجود علائم خطر فوری بایستی ادامه مراقبت براساس دستورالعمل انجام گردد </a:t>
            </a:r>
            <a:endParaRPr lang="en-US" sz="2400" dirty="0">
              <a:cs typeface="B Nazanin" panose="00000400000000000000" pitchFamily="2" charset="-78"/>
            </a:endParaRPr>
          </a:p>
          <a:p>
            <a:endParaRPr lang="en-US" dirty="0"/>
          </a:p>
        </p:txBody>
      </p:sp>
    </p:spTree>
    <p:extLst>
      <p:ext uri="{BB962C8B-B14F-4D97-AF65-F5344CB8AC3E}">
        <p14:creationId xmlns:p14="http://schemas.microsoft.com/office/powerpoint/2010/main" val="1227325873"/>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F21430-007A-CB2C-4F69-3BB718B39F1A}"/>
              </a:ext>
            </a:extLst>
          </p:cNvPr>
          <p:cNvSpPr>
            <a:spLocks noGrp="1"/>
          </p:cNvSpPr>
          <p:nvPr>
            <p:ph type="title"/>
          </p:nvPr>
        </p:nvSpPr>
        <p:spPr/>
        <p:txBody>
          <a:bodyPr>
            <a:normAutofit/>
          </a:bodyPr>
          <a:lstStyle/>
          <a:p>
            <a:pPr algn="ctr"/>
            <a:r>
              <a:rPr lang="fa-IR" sz="2800" dirty="0">
                <a:cs typeface="2  Nazanin" panose="00000400000000000000" pitchFamily="2" charset="-78"/>
              </a:rPr>
              <a:t>پرسش و تمرین</a:t>
            </a:r>
            <a:endParaRPr lang="en-US" sz="2800" dirty="0">
              <a:cs typeface="2  Nazanin" panose="00000400000000000000" pitchFamily="2" charset="-78"/>
            </a:endParaRPr>
          </a:p>
        </p:txBody>
      </p:sp>
      <p:sp>
        <p:nvSpPr>
          <p:cNvPr id="3" name="Content Placeholder 2">
            <a:extLst>
              <a:ext uri="{FF2B5EF4-FFF2-40B4-BE49-F238E27FC236}">
                <a16:creationId xmlns:a16="http://schemas.microsoft.com/office/drawing/2014/main" id="{AE62ABC3-CE74-B00B-C156-CB097AD3A214}"/>
              </a:ext>
            </a:extLst>
          </p:cNvPr>
          <p:cNvSpPr>
            <a:spLocks noGrp="1"/>
          </p:cNvSpPr>
          <p:nvPr>
            <p:ph idx="1"/>
          </p:nvPr>
        </p:nvSpPr>
        <p:spPr/>
        <p:txBody>
          <a:bodyPr>
            <a:normAutofit/>
          </a:bodyPr>
          <a:lstStyle/>
          <a:p>
            <a:pPr algn="r" rtl="1"/>
            <a:r>
              <a:rPr lang="fa-IR" sz="2400" dirty="0">
                <a:cs typeface="2  Nazanin" panose="00000400000000000000" pitchFamily="2" charset="-78"/>
              </a:rPr>
              <a:t>آبسه پستان را تعریف کنید ؟</a:t>
            </a:r>
          </a:p>
          <a:p>
            <a:pPr algn="r" rtl="1"/>
            <a:r>
              <a:rPr lang="fa-IR" sz="2400" dirty="0">
                <a:cs typeface="2  Nazanin" panose="00000400000000000000" pitchFamily="2" charset="-78"/>
              </a:rPr>
              <a:t>در وضعیت ادراری تناسلی به چه مواردی را بررسی می کنید </a:t>
            </a:r>
          </a:p>
          <a:p>
            <a:pPr algn="r" rtl="1"/>
            <a:r>
              <a:rPr lang="fa-IR" sz="2400" dirty="0">
                <a:cs typeface="2  Nazanin" panose="00000400000000000000" pitchFamily="2" charset="-78"/>
              </a:rPr>
              <a:t>علائم شایع پس از زایمان را نام ببرید </a:t>
            </a:r>
            <a:endParaRPr lang="en-US" sz="2400" dirty="0">
              <a:cs typeface="2  Nazanin" panose="00000400000000000000" pitchFamily="2" charset="-78"/>
            </a:endParaRPr>
          </a:p>
        </p:txBody>
      </p:sp>
    </p:spTree>
    <p:extLst>
      <p:ext uri="{BB962C8B-B14F-4D97-AF65-F5344CB8AC3E}">
        <p14:creationId xmlns:p14="http://schemas.microsoft.com/office/powerpoint/2010/main" val="248454160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9AB9CA-1FD0-B353-1EAF-6689EBC5CAD3}"/>
              </a:ext>
            </a:extLst>
          </p:cNvPr>
          <p:cNvSpPr>
            <a:spLocks noGrp="1"/>
          </p:cNvSpPr>
          <p:nvPr>
            <p:ph type="title"/>
          </p:nvPr>
        </p:nvSpPr>
        <p:spPr/>
        <p:txBody>
          <a:bodyPr>
            <a:normAutofit/>
          </a:bodyPr>
          <a:lstStyle/>
          <a:p>
            <a:pPr algn="r"/>
            <a:r>
              <a:rPr lang="fa-IR" sz="2800" dirty="0">
                <a:cs typeface="B Nazanin" panose="00000400000000000000" pitchFamily="2" charset="-78"/>
              </a:rPr>
              <a:t>فهرست مطالب </a:t>
            </a:r>
            <a:endParaRPr lang="en-US" sz="2800" dirty="0">
              <a:cs typeface="B Nazanin" panose="00000400000000000000" pitchFamily="2" charset="-78"/>
            </a:endParaRPr>
          </a:p>
        </p:txBody>
      </p:sp>
      <p:sp>
        <p:nvSpPr>
          <p:cNvPr id="3" name="Content Placeholder 2">
            <a:extLst>
              <a:ext uri="{FF2B5EF4-FFF2-40B4-BE49-F238E27FC236}">
                <a16:creationId xmlns:a16="http://schemas.microsoft.com/office/drawing/2014/main" id="{55BBA0EE-2431-2456-0730-9359C0F5FF7F}"/>
              </a:ext>
            </a:extLst>
          </p:cNvPr>
          <p:cNvSpPr>
            <a:spLocks noGrp="1"/>
          </p:cNvSpPr>
          <p:nvPr>
            <p:ph idx="1"/>
          </p:nvPr>
        </p:nvSpPr>
        <p:spPr/>
        <p:txBody>
          <a:bodyPr>
            <a:normAutofit/>
          </a:bodyPr>
          <a:lstStyle/>
          <a:p>
            <a:pPr algn="r" rtl="1"/>
            <a:r>
              <a:rPr lang="fa-IR" sz="2400" dirty="0">
                <a:cs typeface="B Nazanin" panose="00000400000000000000" pitchFamily="2" charset="-78"/>
              </a:rPr>
              <a:t>مراقبت های اول و دوم پس از زایمان </a:t>
            </a:r>
          </a:p>
          <a:p>
            <a:pPr algn="r" rtl="1"/>
            <a:r>
              <a:rPr lang="fa-IR" sz="2400" dirty="0">
                <a:cs typeface="B Nazanin" panose="00000400000000000000" pitchFamily="2" charset="-78"/>
              </a:rPr>
              <a:t>مراقبت سوم پس از زایمان </a:t>
            </a:r>
          </a:p>
          <a:p>
            <a:pPr algn="r" rtl="1"/>
            <a:r>
              <a:rPr lang="fa-IR" sz="2400" dirty="0">
                <a:cs typeface="B Nazanin" panose="00000400000000000000" pitchFamily="2" charset="-78"/>
              </a:rPr>
              <a:t>تعاریف مراقبت های پس از زایمان </a:t>
            </a:r>
            <a:endParaRPr lang="en-US" sz="2400" dirty="0">
              <a:cs typeface="B Nazanin" panose="00000400000000000000" pitchFamily="2" charset="-78"/>
            </a:endParaRPr>
          </a:p>
        </p:txBody>
      </p:sp>
    </p:spTree>
    <p:extLst>
      <p:ext uri="{BB962C8B-B14F-4D97-AF65-F5344CB8AC3E}">
        <p14:creationId xmlns:p14="http://schemas.microsoft.com/office/powerpoint/2010/main" val="234113577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dirty="0">
                <a:solidFill>
                  <a:srgbClr val="00B050"/>
                </a:solidFill>
                <a:cs typeface="B Nazanin" panose="00000400000000000000" pitchFamily="2" charset="-78"/>
              </a:rPr>
              <a:t>مراقبت های اول و دوم پس از زایمان </a:t>
            </a:r>
            <a:endParaRPr lang="en-US" dirty="0">
              <a:solidFill>
                <a:srgbClr val="00B050"/>
              </a:solidFill>
              <a:cs typeface="B Nazanin" panose="00000400000000000000" pitchFamily="2" charset="-78"/>
            </a:endParaRPr>
          </a:p>
        </p:txBody>
      </p:sp>
      <p:sp>
        <p:nvSpPr>
          <p:cNvPr id="3" name="Content Placeholder 2"/>
          <p:cNvSpPr>
            <a:spLocks noGrp="1"/>
          </p:cNvSpPr>
          <p:nvPr>
            <p:ph idx="1"/>
          </p:nvPr>
        </p:nvSpPr>
        <p:spPr/>
        <p:txBody>
          <a:bodyPr/>
          <a:lstStyle/>
          <a:p>
            <a:pPr algn="r" rtl="1"/>
            <a:r>
              <a:rPr lang="fa-IR" sz="2400" dirty="0">
                <a:cs typeface="B Nazanin" panose="00000400000000000000" pitchFamily="2" charset="-78"/>
              </a:rPr>
              <a:t>در صورت </a:t>
            </a:r>
            <a:r>
              <a:rPr lang="fa-IR" sz="2400" u="sng" dirty="0">
                <a:cs typeface="B Nazanin" panose="00000400000000000000" pitchFamily="2" charset="-78"/>
              </a:rPr>
              <a:t>وجود علائم: </a:t>
            </a:r>
          </a:p>
          <a:p>
            <a:pPr marL="0" indent="0" algn="r" rtl="1">
              <a:buNone/>
            </a:pPr>
            <a:r>
              <a:rPr lang="fa-IR" dirty="0"/>
              <a:t>- </a:t>
            </a:r>
            <a:r>
              <a:rPr lang="fa-IR" sz="2400" dirty="0">
                <a:solidFill>
                  <a:srgbClr val="FF0000"/>
                </a:solidFill>
                <a:cs typeface="B Nazanin" panose="00000400000000000000" pitchFamily="2" charset="-78"/>
              </a:rPr>
              <a:t>تشنج قبل از مراجعه يا در حال تشنج </a:t>
            </a:r>
          </a:p>
          <a:p>
            <a:pPr marL="0" indent="0" algn="r" rtl="1">
              <a:buNone/>
            </a:pPr>
            <a:r>
              <a:rPr lang="fa-IR" sz="2400" dirty="0">
                <a:solidFill>
                  <a:srgbClr val="FF0000"/>
                </a:solidFill>
                <a:cs typeface="B Nazanin" panose="00000400000000000000" pitchFamily="2" charset="-78"/>
              </a:rPr>
              <a:t>- اختلال هوشیاري</a:t>
            </a:r>
          </a:p>
          <a:p>
            <a:pPr marL="0" indent="0" algn="r" rtl="1">
              <a:buNone/>
            </a:pPr>
            <a:r>
              <a:rPr lang="fa-IR" sz="2400" dirty="0">
                <a:solidFill>
                  <a:srgbClr val="FF0000"/>
                </a:solidFill>
                <a:cs typeface="B Nazanin" panose="00000400000000000000" pitchFamily="2" charset="-78"/>
              </a:rPr>
              <a:t>-شوک: نبض تند و ضعیف 110 بار در دقیقه يا بیشتر به همراه فشارخون ماکزيمم (سیستول)کمتر از 90 میلي متر جیوه همراه با رنگ پريدگي، عرق سرد</a:t>
            </a:r>
          </a:p>
          <a:p>
            <a:pPr marL="0" indent="0" algn="r" rtl="1">
              <a:buNone/>
            </a:pPr>
            <a:r>
              <a:rPr lang="fa-IR" sz="2400" dirty="0">
                <a:solidFill>
                  <a:srgbClr val="FF0000"/>
                </a:solidFill>
                <a:cs typeface="B Nazanin" panose="00000400000000000000" pitchFamily="2" charset="-78"/>
              </a:rPr>
              <a:t>-تنفس مشکل</a:t>
            </a:r>
          </a:p>
          <a:p>
            <a:pPr marL="0" indent="0" algn="r" rtl="1">
              <a:buNone/>
            </a:pPr>
            <a:r>
              <a:rPr lang="fa-IR" sz="2400" dirty="0">
                <a:solidFill>
                  <a:schemeClr val="tx1"/>
                </a:solidFill>
                <a:cs typeface="B Nazanin" panose="00000400000000000000" pitchFamily="2" charset="-78"/>
              </a:rPr>
              <a:t>اقدام: در تمام موارد بالا مطابق مراقبت های ویژه پس از زایمان </a:t>
            </a:r>
            <a:endParaRPr lang="en-US" sz="2400" dirty="0">
              <a:solidFill>
                <a:schemeClr val="tx1"/>
              </a:solidFill>
              <a:cs typeface="B Nazanin" panose="00000400000000000000" pitchFamily="2" charset="-78"/>
            </a:endParaRPr>
          </a:p>
        </p:txBody>
      </p:sp>
    </p:spTree>
    <p:extLst>
      <p:ext uri="{BB962C8B-B14F-4D97-AF65-F5344CB8AC3E}">
        <p14:creationId xmlns:p14="http://schemas.microsoft.com/office/powerpoint/2010/main" val="193841327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016000"/>
            <a:ext cx="8915400" cy="4895222"/>
          </a:xfrm>
        </p:spPr>
        <p:txBody>
          <a:bodyPr>
            <a:normAutofit/>
          </a:bodyPr>
          <a:lstStyle/>
          <a:p>
            <a:pPr algn="r" rtl="1"/>
            <a:r>
              <a:rPr lang="fa-IR" sz="2400" dirty="0">
                <a:cs typeface="B Nazanin" panose="00000400000000000000" pitchFamily="2" charset="-78"/>
              </a:rPr>
              <a:t>در صورت </a:t>
            </a:r>
            <a:r>
              <a:rPr lang="fa-IR" sz="2400" u="sng" dirty="0">
                <a:cs typeface="B Nazanin" panose="00000400000000000000" pitchFamily="2" charset="-78"/>
              </a:rPr>
              <a:t>نبود علائم فوري:</a:t>
            </a:r>
          </a:p>
          <a:p>
            <a:pPr marL="0" indent="0" algn="r" rtl="1">
              <a:buNone/>
            </a:pPr>
            <a:r>
              <a:rPr lang="fa-IR" sz="2400" dirty="0">
                <a:cs typeface="B Nazanin" panose="00000400000000000000" pitchFamily="2" charset="-78"/>
              </a:rPr>
              <a:t> </a:t>
            </a:r>
            <a:r>
              <a:rPr lang="fa-IR" sz="2400" b="1" dirty="0">
                <a:cs typeface="B Nazanin" panose="00000400000000000000" pitchFamily="2" charset="-78"/>
              </a:rPr>
              <a:t>ارزيابی</a:t>
            </a:r>
          </a:p>
          <a:p>
            <a:pPr marL="0" indent="0" algn="r" rtl="1">
              <a:buNone/>
            </a:pPr>
            <a:r>
              <a:rPr lang="fa-IR" sz="2400" b="1" dirty="0">
                <a:cs typeface="B Nazanin" panose="00000400000000000000" pitchFamily="2" charset="-78"/>
              </a:rPr>
              <a:t>- تشکیل پرونده در ملاقات اول و بررسی پرونده و آشنايی با وضعیت مادر در ملاقات بعدي</a:t>
            </a:r>
          </a:p>
          <a:p>
            <a:pPr marL="0" indent="0" algn="r" rtl="1">
              <a:buNone/>
            </a:pPr>
            <a:r>
              <a:rPr lang="fa-IR" sz="2400" b="1" dirty="0">
                <a:cs typeface="B Nazanin" panose="00000400000000000000" pitchFamily="2" charset="-78"/>
              </a:rPr>
              <a:t>- سئوال </a:t>
            </a:r>
            <a:r>
              <a:rPr lang="fa-IR" sz="2400" dirty="0">
                <a:cs typeface="B Nazanin" panose="00000400000000000000" pitchFamily="2" charset="-78"/>
              </a:rPr>
              <a:t>از ترشحات مهبل و خونريزي، وضعیت ادراري- تناسلي و اجابت مزاج، وضعیت شیردهي، سرگیجه، درد (سر، شکم، پهلوها، پستان، ساق و ران، محل بخیه)، بیماري زمینه اي، شکايت شايع، مصرف مکمل هاي دارويي</a:t>
            </a:r>
          </a:p>
          <a:p>
            <a:pPr marL="0" indent="0" algn="r" rtl="1">
              <a:buNone/>
            </a:pPr>
            <a:r>
              <a:rPr lang="fa-IR" sz="2400" dirty="0">
                <a:cs typeface="B Nazanin" panose="00000400000000000000" pitchFamily="2" charset="-78"/>
              </a:rPr>
              <a:t>- </a:t>
            </a:r>
            <a:r>
              <a:rPr lang="fa-IR" sz="2400" b="1" dirty="0">
                <a:cs typeface="B Nazanin" panose="00000400000000000000" pitchFamily="2" charset="-78"/>
              </a:rPr>
              <a:t>اندازه گیري علائم حیاتي </a:t>
            </a:r>
            <a:r>
              <a:rPr lang="fa-IR" sz="2400" dirty="0">
                <a:cs typeface="B Nazanin" panose="00000400000000000000" pitchFamily="2" charset="-78"/>
              </a:rPr>
              <a:t>معاينه چشم، پستان، شکم (رحم، عضلات شکم)، محل بخیه، اندام ها</a:t>
            </a:r>
          </a:p>
          <a:p>
            <a:pPr marL="0" indent="0" algn="r" rtl="1">
              <a:buNone/>
            </a:pPr>
            <a:endParaRPr lang="en-US" sz="2400" dirty="0">
              <a:cs typeface="B Nazanin" panose="00000400000000000000" pitchFamily="2" charset="-78"/>
            </a:endParaRPr>
          </a:p>
        </p:txBody>
      </p:sp>
    </p:spTree>
    <p:extLst>
      <p:ext uri="{BB962C8B-B14F-4D97-AF65-F5344CB8AC3E}">
        <p14:creationId xmlns:p14="http://schemas.microsoft.com/office/powerpoint/2010/main" val="58682888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589212" y="1275644"/>
            <a:ext cx="8915400" cy="4635578"/>
          </a:xfrm>
        </p:spPr>
        <p:txBody>
          <a:bodyPr>
            <a:normAutofit fontScale="92500"/>
          </a:bodyPr>
          <a:lstStyle/>
          <a:p>
            <a:pPr algn="r" rtl="1"/>
            <a:r>
              <a:rPr lang="fa-IR" sz="2400" b="1" dirty="0">
                <a:cs typeface="B Nazanin" panose="00000400000000000000" pitchFamily="2" charset="-78"/>
              </a:rPr>
              <a:t>اقدام</a:t>
            </a:r>
          </a:p>
          <a:p>
            <a:pPr marL="0" indent="0" algn="r" rtl="1">
              <a:buNone/>
            </a:pPr>
            <a:r>
              <a:rPr lang="fa-IR" sz="2400" dirty="0">
                <a:solidFill>
                  <a:srgbClr val="FFC000"/>
                </a:solidFill>
                <a:cs typeface="B Nazanin" panose="00000400000000000000" pitchFamily="2" charset="-78"/>
              </a:rPr>
              <a:t>-</a:t>
            </a:r>
            <a:r>
              <a:rPr lang="fa-IR" sz="2400" dirty="0">
                <a:cs typeface="B Nazanin" panose="00000400000000000000" pitchFamily="2" charset="-78"/>
              </a:rPr>
              <a:t> </a:t>
            </a:r>
            <a:r>
              <a:rPr lang="fa-IR" sz="2400" dirty="0">
                <a:solidFill>
                  <a:srgbClr val="FFC000"/>
                </a:solidFill>
                <a:cs typeface="B Nazanin" panose="00000400000000000000" pitchFamily="2" charset="-78"/>
              </a:rPr>
              <a:t>در صورت غیر طبیعي بودن نتايج ارزيابي، اقدام طبق مراقبت های ویژه پس از زایمان </a:t>
            </a:r>
          </a:p>
          <a:p>
            <a:pPr marL="0" indent="0" algn="r" rtl="1">
              <a:buNone/>
            </a:pPr>
            <a:r>
              <a:rPr lang="fa-IR" sz="2400" dirty="0">
                <a:solidFill>
                  <a:srgbClr val="FFC000"/>
                </a:solidFill>
                <a:cs typeface="B Nazanin" panose="00000400000000000000" pitchFamily="2" charset="-78"/>
              </a:rPr>
              <a:t> - ارجاع جهت تزريق ايمونوگلوبولین ضد دي (روگام) در 72 ساعت اول پس از زايمان(در صورت نیاز)</a:t>
            </a:r>
          </a:p>
          <a:p>
            <a:pPr marL="0" indent="0" algn="r" rtl="1">
              <a:buNone/>
            </a:pPr>
            <a:r>
              <a:rPr lang="fa-IR" sz="2400" dirty="0">
                <a:cs typeface="B Nazanin" panose="00000400000000000000" pitchFamily="2" charset="-78"/>
              </a:rPr>
              <a:t>- </a:t>
            </a:r>
            <a:r>
              <a:rPr lang="fa-IR" sz="2400" dirty="0">
                <a:solidFill>
                  <a:srgbClr val="00B050"/>
                </a:solidFill>
                <a:cs typeface="B Nazanin" panose="00000400000000000000" pitchFamily="2" charset="-78"/>
              </a:rPr>
              <a:t>تجويز مکمل هاي دارويي </a:t>
            </a:r>
          </a:p>
          <a:p>
            <a:pPr marL="0" indent="0" algn="r" rtl="1">
              <a:buNone/>
            </a:pPr>
            <a:r>
              <a:rPr lang="fa-IR" sz="2400" dirty="0">
                <a:solidFill>
                  <a:srgbClr val="00B050"/>
                </a:solidFill>
                <a:cs typeface="B Nazanin" panose="00000400000000000000" pitchFamily="2" charset="-78"/>
              </a:rPr>
              <a:t>- ارايه توصیه هاي بهداشتي و آموزش هاي لازم </a:t>
            </a:r>
          </a:p>
          <a:p>
            <a:pPr marL="0" indent="0" algn="r" rtl="1">
              <a:buNone/>
            </a:pPr>
            <a:r>
              <a:rPr lang="fa-IR" sz="2400" dirty="0">
                <a:solidFill>
                  <a:srgbClr val="00B050"/>
                </a:solidFill>
                <a:cs typeface="B Nazanin" panose="00000400000000000000" pitchFamily="2" charset="-78"/>
              </a:rPr>
              <a:t>- مشاوره زمان مناسب بارداري بعدي در ملاقات دوم</a:t>
            </a:r>
          </a:p>
          <a:p>
            <a:pPr marL="0" indent="0" algn="r" rtl="1">
              <a:buNone/>
            </a:pPr>
            <a:r>
              <a:rPr lang="fa-IR" sz="2400" dirty="0">
                <a:solidFill>
                  <a:srgbClr val="00B050"/>
                </a:solidFill>
                <a:cs typeface="B Nazanin" panose="00000400000000000000" pitchFamily="2" charset="-78"/>
              </a:rPr>
              <a:t>- غربالگري سلامت روان طبق در ملاقات دوم</a:t>
            </a:r>
          </a:p>
          <a:p>
            <a:pPr marL="0" indent="0" algn="r" rtl="1">
              <a:buNone/>
            </a:pPr>
            <a:r>
              <a:rPr lang="fa-IR" sz="2400" dirty="0">
                <a:solidFill>
                  <a:srgbClr val="00B050"/>
                </a:solidFill>
                <a:cs typeface="B Nazanin" panose="00000400000000000000" pitchFamily="2" charset="-78"/>
              </a:rPr>
              <a:t> - غربالگري همسر آزاري در ملاقات دوم</a:t>
            </a:r>
          </a:p>
          <a:p>
            <a:pPr marL="0" indent="0" algn="r" rtl="1">
              <a:buNone/>
            </a:pPr>
            <a:r>
              <a:rPr lang="fa-IR" sz="2400" dirty="0">
                <a:solidFill>
                  <a:srgbClr val="00B050"/>
                </a:solidFill>
                <a:cs typeface="B Nazanin" panose="00000400000000000000" pitchFamily="2" charset="-78"/>
              </a:rPr>
              <a:t> - تعیین تاريخ مراجعه بعدي</a:t>
            </a:r>
            <a:endParaRPr lang="en-US" sz="2400" dirty="0">
              <a:solidFill>
                <a:srgbClr val="00B050"/>
              </a:solidFill>
              <a:cs typeface="B Nazanin" panose="00000400000000000000" pitchFamily="2" charset="-78"/>
            </a:endParaRPr>
          </a:p>
        </p:txBody>
      </p:sp>
    </p:spTree>
    <p:extLst>
      <p:ext uri="{BB962C8B-B14F-4D97-AF65-F5344CB8AC3E}">
        <p14:creationId xmlns:p14="http://schemas.microsoft.com/office/powerpoint/2010/main" val="43051347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pPr algn="ctr"/>
            <a:r>
              <a:rPr lang="fa-IR" dirty="0">
                <a:solidFill>
                  <a:srgbClr val="00B050"/>
                </a:solidFill>
                <a:cs typeface="B Nazanin" panose="00000400000000000000" pitchFamily="2" charset="-78"/>
              </a:rPr>
              <a:t>مراقبت سوم پس از زایمان </a:t>
            </a:r>
            <a:endParaRPr lang="en-US" dirty="0">
              <a:solidFill>
                <a:srgbClr val="00B050"/>
              </a:solidFill>
              <a:cs typeface="B Nazanin" panose="00000400000000000000" pitchFamily="2" charset="-78"/>
            </a:endParaRPr>
          </a:p>
        </p:txBody>
      </p:sp>
      <p:sp>
        <p:nvSpPr>
          <p:cNvPr id="3" name="Content Placeholder 2"/>
          <p:cNvSpPr>
            <a:spLocks noGrp="1"/>
          </p:cNvSpPr>
          <p:nvPr>
            <p:ph idx="1"/>
          </p:nvPr>
        </p:nvSpPr>
        <p:spPr>
          <a:xfrm>
            <a:off x="2589212" y="1478844"/>
            <a:ext cx="8915400" cy="4432378"/>
          </a:xfrm>
        </p:spPr>
        <p:txBody>
          <a:bodyPr>
            <a:noAutofit/>
          </a:bodyPr>
          <a:lstStyle/>
          <a:p>
            <a:pPr marL="0" indent="0" algn="r" rtl="1">
              <a:buNone/>
            </a:pPr>
            <a:r>
              <a:rPr lang="fa-IR" sz="2400" dirty="0">
                <a:cs typeface="B Nazanin" panose="00000400000000000000" pitchFamily="2" charset="-78"/>
              </a:rPr>
              <a:t>ارزیابی علائم خطر فوري</a:t>
            </a:r>
          </a:p>
          <a:p>
            <a:pPr marL="0" indent="0" algn="r" rtl="1">
              <a:buNone/>
            </a:pPr>
            <a:r>
              <a:rPr lang="fa-IR" sz="2400" dirty="0">
                <a:cs typeface="B Nazanin" panose="00000400000000000000" pitchFamily="2" charset="-78"/>
              </a:rPr>
              <a:t> در صورت</a:t>
            </a:r>
            <a:r>
              <a:rPr lang="fa-IR" sz="2400" u="sng" dirty="0">
                <a:cs typeface="B Nazanin" panose="00000400000000000000" pitchFamily="2" charset="-78"/>
              </a:rPr>
              <a:t> وجود علائم: </a:t>
            </a:r>
          </a:p>
          <a:p>
            <a:pPr marL="0" indent="0" algn="r" rtl="1">
              <a:buNone/>
            </a:pPr>
            <a:r>
              <a:rPr lang="fa-IR" sz="2400" dirty="0">
                <a:solidFill>
                  <a:srgbClr val="FF0000"/>
                </a:solidFill>
                <a:cs typeface="B Nazanin" panose="00000400000000000000" pitchFamily="2" charset="-78"/>
              </a:rPr>
              <a:t>-</a:t>
            </a:r>
            <a:r>
              <a:rPr lang="fa-IR" sz="2400" dirty="0">
                <a:cs typeface="B Nazanin" panose="00000400000000000000" pitchFamily="2" charset="-78"/>
              </a:rPr>
              <a:t> </a:t>
            </a:r>
            <a:r>
              <a:rPr lang="fa-IR" sz="2400" dirty="0">
                <a:solidFill>
                  <a:srgbClr val="FF0000"/>
                </a:solidFill>
                <a:cs typeface="B Nazanin" panose="00000400000000000000" pitchFamily="2" charset="-78"/>
              </a:rPr>
              <a:t>اختلال هوشیاري</a:t>
            </a:r>
          </a:p>
          <a:p>
            <a:pPr marL="0" indent="0" algn="r" rtl="1">
              <a:buNone/>
            </a:pPr>
            <a:r>
              <a:rPr lang="fa-IR" sz="2400" dirty="0">
                <a:solidFill>
                  <a:srgbClr val="FF0000"/>
                </a:solidFill>
                <a:cs typeface="B Nazanin" panose="00000400000000000000" pitchFamily="2" charset="-78"/>
              </a:rPr>
              <a:t>- تشنج قبل از مراجعه يا در حال تشنج</a:t>
            </a:r>
          </a:p>
          <a:p>
            <a:pPr marL="0" indent="0" algn="r" rtl="1">
              <a:buNone/>
            </a:pPr>
            <a:r>
              <a:rPr lang="fa-IR" sz="2400" dirty="0">
                <a:solidFill>
                  <a:srgbClr val="FF0000"/>
                </a:solidFill>
                <a:cs typeface="B Nazanin" panose="00000400000000000000" pitchFamily="2" charset="-78"/>
              </a:rPr>
              <a:t>- شوک: نبض تند و ضعیف 110 بار در دقیقه يا بیشتر به همراه فشارخون ماکزيمم (سیستول)کمتر از 90 میلي متر جیوه همراه با رنگ پريدگي، عرق سرد</a:t>
            </a:r>
          </a:p>
          <a:p>
            <a:pPr marL="0" indent="0" algn="r" rtl="1">
              <a:buNone/>
            </a:pPr>
            <a:r>
              <a:rPr lang="fa-IR" sz="2400" dirty="0">
                <a:solidFill>
                  <a:srgbClr val="FF0000"/>
                </a:solidFill>
                <a:cs typeface="B Nazanin" panose="00000400000000000000" pitchFamily="2" charset="-78"/>
              </a:rPr>
              <a:t>- تنفس مشکل </a:t>
            </a:r>
          </a:p>
          <a:p>
            <a:pPr algn="r" rtl="1"/>
            <a:r>
              <a:rPr lang="fa-IR" sz="2400" dirty="0">
                <a:cs typeface="B Nazanin" panose="00000400000000000000" pitchFamily="2" charset="-78"/>
              </a:rPr>
              <a:t>اقدام طبق مراقبت های ویژه بارداری</a:t>
            </a:r>
            <a:endParaRPr lang="en-US" sz="2400" dirty="0">
              <a:cs typeface="B Nazanin" panose="00000400000000000000" pitchFamily="2" charset="-78"/>
            </a:endParaRPr>
          </a:p>
        </p:txBody>
      </p:sp>
    </p:spTree>
    <p:extLst>
      <p:ext uri="{BB962C8B-B14F-4D97-AF65-F5344CB8AC3E}">
        <p14:creationId xmlns:p14="http://schemas.microsoft.com/office/powerpoint/2010/main" val="3509759397"/>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2054578" y="1444978"/>
            <a:ext cx="9450034" cy="4466244"/>
          </a:xfrm>
        </p:spPr>
        <p:txBody>
          <a:bodyPr>
            <a:normAutofit/>
          </a:bodyPr>
          <a:lstStyle/>
          <a:p>
            <a:pPr marL="0" indent="0" algn="r" rtl="1">
              <a:buNone/>
            </a:pPr>
            <a:r>
              <a:rPr lang="fa-IR" sz="2400" dirty="0">
                <a:cs typeface="B Nazanin" panose="00000400000000000000" pitchFamily="2" charset="-78"/>
              </a:rPr>
              <a:t>در صورت </a:t>
            </a:r>
            <a:r>
              <a:rPr lang="fa-IR" sz="2400" u="sng" dirty="0">
                <a:cs typeface="B Nazanin" panose="00000400000000000000" pitchFamily="2" charset="-78"/>
              </a:rPr>
              <a:t>نبود علائم خطر فوري:</a:t>
            </a:r>
          </a:p>
          <a:p>
            <a:pPr marL="0" indent="0" algn="r" rtl="1">
              <a:buNone/>
            </a:pPr>
            <a:r>
              <a:rPr lang="fa-IR" sz="2400" b="1" dirty="0">
                <a:cs typeface="B Nazanin" panose="00000400000000000000" pitchFamily="2" charset="-78"/>
              </a:rPr>
              <a:t>ارزیابی</a:t>
            </a:r>
          </a:p>
          <a:p>
            <a:pPr marL="0" indent="0" algn="r" rtl="1">
              <a:buNone/>
            </a:pPr>
            <a:r>
              <a:rPr lang="fa-IR" sz="2400" b="1" dirty="0">
                <a:cs typeface="B Nazanin" panose="00000400000000000000" pitchFamily="2" charset="-78"/>
              </a:rPr>
              <a:t>مرور وضعیت مادر در مراقبت قبلی</a:t>
            </a:r>
          </a:p>
          <a:p>
            <a:pPr marL="0" indent="0" algn="r" rtl="1">
              <a:buNone/>
            </a:pPr>
            <a:r>
              <a:rPr lang="fa-IR" sz="2400" dirty="0">
                <a:cs typeface="B Nazanin" panose="00000400000000000000" pitchFamily="2" charset="-78"/>
              </a:rPr>
              <a:t> </a:t>
            </a:r>
            <a:r>
              <a:rPr lang="fa-IR" sz="2400" b="1" dirty="0">
                <a:cs typeface="B Nazanin" panose="00000400000000000000" pitchFamily="2" charset="-78"/>
              </a:rPr>
              <a:t>سئوال از </a:t>
            </a:r>
            <a:r>
              <a:rPr lang="fa-IR" sz="2400" dirty="0">
                <a:cs typeface="B Nazanin" panose="00000400000000000000" pitchFamily="2" charset="-78"/>
              </a:rPr>
              <a:t>ترشحات مهبل و خونريزي، وضعیت شیردهي، وضعیت ادراري- تناسلي و اجابت مزاج، سرگیجه، درد (شکم، پهلوها، پستان، ساق و ران، دندان، محل بخیه)، بیماري زمینه اي، شکايت شايع، مصرف مکمل هاي دارويي</a:t>
            </a:r>
          </a:p>
          <a:p>
            <a:pPr marL="0" indent="0" algn="r" rtl="1">
              <a:buNone/>
            </a:pPr>
            <a:r>
              <a:rPr lang="fa-IR" sz="2400" b="1" dirty="0">
                <a:cs typeface="B Nazanin" panose="00000400000000000000" pitchFamily="2" charset="-78"/>
              </a:rPr>
              <a:t>اندازه گیري </a:t>
            </a:r>
            <a:r>
              <a:rPr lang="fa-IR" sz="2400" dirty="0">
                <a:cs typeface="B Nazanin" panose="00000400000000000000" pitchFamily="2" charset="-78"/>
              </a:rPr>
              <a:t>علائم حیاتي</a:t>
            </a:r>
          </a:p>
          <a:p>
            <a:pPr marL="0" indent="0" algn="r" rtl="1">
              <a:buNone/>
            </a:pPr>
            <a:r>
              <a:rPr lang="fa-IR" sz="2400" b="1" dirty="0">
                <a:cs typeface="B Nazanin" panose="00000400000000000000" pitchFamily="2" charset="-78"/>
              </a:rPr>
              <a:t> معاينه </a:t>
            </a:r>
            <a:r>
              <a:rPr lang="fa-IR" sz="2400" dirty="0">
                <a:cs typeface="B Nazanin" panose="00000400000000000000" pitchFamily="2" charset="-78"/>
              </a:rPr>
              <a:t>چشم، دهان و دندان، پستان، شکم (رحم)، محل بخیه، اندام ها</a:t>
            </a:r>
            <a:endParaRPr lang="en-US" sz="2400" dirty="0">
              <a:cs typeface="B Nazanin" panose="00000400000000000000" pitchFamily="2" charset="-78"/>
            </a:endParaRPr>
          </a:p>
        </p:txBody>
      </p:sp>
    </p:spTree>
    <p:extLst>
      <p:ext uri="{BB962C8B-B14F-4D97-AF65-F5344CB8AC3E}">
        <p14:creationId xmlns:p14="http://schemas.microsoft.com/office/powerpoint/2010/main" val="4156350836"/>
      </p:ext>
    </p:extLst>
  </p:cSld>
  <p:clrMapOvr>
    <a:masterClrMapping/>
  </p:clrMapOvr>
</p:sld>
</file>

<file path=ppt/theme/theme1.xml><?xml version="1.0" encoding="utf-8"?>
<a:theme xmlns:a="http://schemas.openxmlformats.org/drawingml/2006/main" name="Wisp">
  <a:themeElements>
    <a:clrScheme name="Wisp">
      <a:dk1>
        <a:sysClr val="windowText" lastClr="000000"/>
      </a:dk1>
      <a:lt1>
        <a:sysClr val="window" lastClr="FFFFFF"/>
      </a:lt1>
      <a:dk2>
        <a:srgbClr val="766F54"/>
      </a:dk2>
      <a:lt2>
        <a:srgbClr val="E3EACF"/>
      </a:lt2>
      <a:accent1>
        <a:srgbClr val="A53010"/>
      </a:accent1>
      <a:accent2>
        <a:srgbClr val="DE7E18"/>
      </a:accent2>
      <a:accent3>
        <a:srgbClr val="9F8351"/>
      </a:accent3>
      <a:accent4>
        <a:srgbClr val="728653"/>
      </a:accent4>
      <a:accent5>
        <a:srgbClr val="92AA4C"/>
      </a:accent5>
      <a:accent6>
        <a:srgbClr val="6AAC91"/>
      </a:accent6>
      <a:hlink>
        <a:srgbClr val="FB4A18"/>
      </a:hlink>
      <a:folHlink>
        <a:srgbClr val="FB9318"/>
      </a:folHlink>
    </a:clrScheme>
    <a:fontScheme name="Wisp">
      <a:maj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entury Gothic" panose="020B0502020202020204"/>
        <a:ea typeface=""/>
        <a:cs typeface=""/>
        <a:font script="Jpan" typeface="メイリオ"/>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Wisp">
      <a:fillStyleLst>
        <a:solidFill>
          <a:schemeClr val="phClr"/>
        </a:solidFill>
        <a:solidFill>
          <a:schemeClr val="phClr">
            <a:tint val="70000"/>
            <a:lumMod val="104000"/>
          </a:schemeClr>
        </a:solidFill>
        <a:gradFill rotWithShape="1">
          <a:gsLst>
            <a:gs pos="0">
              <a:schemeClr val="phClr">
                <a:tint val="96000"/>
                <a:lumMod val="104000"/>
              </a:schemeClr>
            </a:gs>
            <a:gs pos="100000">
              <a:schemeClr val="phClr">
                <a:shade val="98000"/>
                <a:lumMod val="94000"/>
              </a:schemeClr>
            </a:gs>
          </a:gsLst>
          <a:lin ang="5400000" scaled="0"/>
        </a:gradFill>
      </a:fillStyleLst>
      <a:lnStyleLst>
        <a:ln w="9525" cap="rnd" cmpd="sng" algn="ctr">
          <a:solidFill>
            <a:schemeClr val="phClr">
              <a:shade val="90000"/>
            </a:schemeClr>
          </a:solidFill>
          <a:prstDash val="solid"/>
        </a:ln>
        <a:ln w="15875" cap="rnd" cmpd="sng" algn="ctr">
          <a:solidFill>
            <a:schemeClr val="phClr"/>
          </a:solidFill>
          <a:prstDash val="solid"/>
        </a:ln>
        <a:ln w="22225" cap="rnd" cmpd="sng" algn="ctr">
          <a:solidFill>
            <a:schemeClr val="phClr"/>
          </a:solidFill>
          <a:prstDash val="solid"/>
        </a:ln>
      </a:lnStyleLst>
      <a:effectStyleLst>
        <a:effectStyle>
          <a:effectLst/>
        </a:effectStyle>
        <a:effectStyle>
          <a:effectLst>
            <a:outerShdw blurRad="38100" dist="25400" dir="5400000" rotWithShape="0">
              <a:srgbClr val="000000">
                <a:alpha val="25000"/>
              </a:srgbClr>
            </a:outerShdw>
          </a:effectLst>
        </a:effectStyle>
        <a:effectStyle>
          <a:effectLst>
            <a:outerShdw blurRad="50800" dist="38100" dir="5400000" rotWithShape="0">
              <a:srgbClr val="000000">
                <a:alpha val="60000"/>
              </a:srgbClr>
            </a:outerShdw>
          </a:effectLst>
        </a:effectStyle>
      </a:effectStyleLst>
      <a:bgFillStyleLst>
        <a:solidFill>
          <a:schemeClr val="phClr"/>
        </a:solidFill>
        <a:gradFill rotWithShape="1">
          <a:gsLst>
            <a:gs pos="0">
              <a:schemeClr val="phClr">
                <a:tint val="90000"/>
                <a:lumMod val="120000"/>
              </a:schemeClr>
            </a:gs>
            <a:gs pos="100000">
              <a:schemeClr val="phClr">
                <a:shade val="98000"/>
                <a:satMod val="120000"/>
                <a:lumMod val="98000"/>
              </a:schemeClr>
            </a:gs>
          </a:gsLst>
          <a:lin ang="5400000" scaled="0"/>
        </a:gradFill>
        <a:gradFill rotWithShape="1">
          <a:gsLst>
            <a:gs pos="0">
              <a:schemeClr val="phClr">
                <a:tint val="90000"/>
                <a:satMod val="92000"/>
                <a:lumMod val="120000"/>
              </a:schemeClr>
            </a:gs>
            <a:gs pos="100000">
              <a:schemeClr val="phClr">
                <a:shade val="98000"/>
                <a:satMod val="120000"/>
                <a:lumMod val="98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Wisp" id="{7CB32D59-10C0-40DD-B7BD-2E94284A981C}" vid="{24B1A44C-C006-48B2-A4D7-E5549B3D8CD4}"/>
    </a:ext>
  </a:extLst>
</a:theme>
</file>

<file path=docProps/app.xml><?xml version="1.0" encoding="utf-8"?>
<Properties xmlns="http://schemas.openxmlformats.org/officeDocument/2006/extended-properties" xmlns:vt="http://schemas.openxmlformats.org/officeDocument/2006/docPropsVTypes">
  <Template>Wisp</Template>
  <TotalTime>24</TotalTime>
  <Words>3266</Words>
  <Application>Microsoft Office PowerPoint</Application>
  <PresentationFormat>Widescreen</PresentationFormat>
  <Paragraphs>138</Paragraphs>
  <Slides>33</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33</vt:i4>
      </vt:variant>
    </vt:vector>
  </HeadingPairs>
  <TitlesOfParts>
    <vt:vector size="37" baseType="lpstr">
      <vt:lpstr>Arial</vt:lpstr>
      <vt:lpstr>Century Gothic</vt:lpstr>
      <vt:lpstr>Wingdings 3</vt:lpstr>
      <vt:lpstr>Wisp</vt:lpstr>
      <vt:lpstr>PowerPoint Presentation</vt:lpstr>
      <vt:lpstr>PowerPoint Presentation</vt:lpstr>
      <vt:lpstr>اهداف آموزشی </vt:lpstr>
      <vt:lpstr>فهرست مطالب </vt:lpstr>
      <vt:lpstr>مراقبت های اول و دوم پس از زایمان </vt:lpstr>
      <vt:lpstr>PowerPoint Presentation</vt:lpstr>
      <vt:lpstr>PowerPoint Presentation</vt:lpstr>
      <vt:lpstr>مراقبت سوم پس از زایمان </vt:lpstr>
      <vt:lpstr>PowerPoint Presentation</vt:lpstr>
      <vt:lpstr>PowerPoint Presentation</vt:lpstr>
      <vt:lpstr>PowerPoint Presentation</vt:lpstr>
      <vt:lpstr>PowerPoint Presentation</vt:lpstr>
      <vt:lpstr>تعاریف مراقبت های پس از زایمان</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توصیه های بهداشتی پس از زایمان </vt:lpstr>
      <vt:lpstr>نتیجه گیری </vt:lpstr>
      <vt:lpstr>پرسش و تمرین</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مرضیه گلستانی</dc:creator>
  <cp:lastModifiedBy>مرضیه گلستانی</cp:lastModifiedBy>
  <cp:revision>6</cp:revision>
  <dcterms:created xsi:type="dcterms:W3CDTF">2023-09-04T09:01:27Z</dcterms:created>
  <dcterms:modified xsi:type="dcterms:W3CDTF">2023-09-05T02:50:07Z</dcterms:modified>
</cp:coreProperties>
</file>